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8"/>
  </p:notesMasterIdLst>
  <p:handoutMasterIdLst>
    <p:handoutMasterId r:id="rId29"/>
  </p:handoutMasterIdLst>
  <p:sldIdLst>
    <p:sldId id="557" r:id="rId2"/>
    <p:sldId id="542" r:id="rId3"/>
    <p:sldId id="541" r:id="rId4"/>
    <p:sldId id="545" r:id="rId5"/>
    <p:sldId id="548" r:id="rId6"/>
    <p:sldId id="544" r:id="rId7"/>
    <p:sldId id="547" r:id="rId8"/>
    <p:sldId id="549" r:id="rId9"/>
    <p:sldId id="550" r:id="rId10"/>
    <p:sldId id="551" r:id="rId11"/>
    <p:sldId id="552" r:id="rId12"/>
    <p:sldId id="553" r:id="rId13"/>
    <p:sldId id="554" r:id="rId14"/>
    <p:sldId id="555" r:id="rId15"/>
    <p:sldId id="556" r:id="rId16"/>
    <p:sldId id="559" r:id="rId17"/>
    <p:sldId id="558" r:id="rId18"/>
    <p:sldId id="561" r:id="rId19"/>
    <p:sldId id="560" r:id="rId20"/>
    <p:sldId id="562" r:id="rId21"/>
    <p:sldId id="564" r:id="rId22"/>
    <p:sldId id="516" r:id="rId23"/>
    <p:sldId id="565" r:id="rId24"/>
    <p:sldId id="566" r:id="rId25"/>
    <p:sldId id="567" r:id="rId26"/>
    <p:sldId id="56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787B7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napToObjects="1">
      <p:cViewPr varScale="1">
        <p:scale>
          <a:sx n="99" d="100"/>
          <a:sy n="99" d="100"/>
        </p:scale>
        <p:origin x="-24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F60EED-467A-9D4A-AB75-4B0304AF743B}" type="datetimeFigureOut">
              <a:rPr lang="en-US" smtClean="0"/>
              <a:pPr/>
              <a:t>11/4/2018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BD92C1-44AD-E643-8954-D2EE9B527AE9}" type="slidenum">
              <a:rPr lang="en-US" smtClean="0"/>
              <a:pPr/>
              <a:t>‹#›</a:t>
            </a:fld>
            <a:endParaRPr lang="en-US"/>
          </a:p>
        </p:txBody>
      </p:sp>
    </p:spTree>
    <p:extLst>
      <p:ext uri="{BB962C8B-B14F-4D97-AF65-F5344CB8AC3E}">
        <p14:creationId xmlns:p14="http://schemas.microsoft.com/office/powerpoint/2010/main" xmlns="" val="650722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B51D3D-E00E-0944-8582-B77B81B9BABF}" type="datetimeFigureOut">
              <a:rPr lang="en-US" smtClean="0"/>
              <a:pPr/>
              <a:t>11/4/2018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76DDE7-59ED-E746-8C13-85EDB042B97A}" type="slidenum">
              <a:rPr lang="en-US" smtClean="0"/>
              <a:pPr/>
              <a:t>‹#›</a:t>
            </a:fld>
            <a:endParaRPr lang="en-US"/>
          </a:p>
        </p:txBody>
      </p:sp>
    </p:spTree>
    <p:extLst>
      <p:ext uri="{BB962C8B-B14F-4D97-AF65-F5344CB8AC3E}">
        <p14:creationId xmlns:p14="http://schemas.microsoft.com/office/powerpoint/2010/main" xmlns="" val="27014743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1217E-3183-9D49-B019-F38BA7E96D1D}" type="datetimeFigureOut">
              <a:rPr lang="en-US" smtClean="0"/>
              <a:pPr/>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7C1217E-3183-9D49-B019-F38BA7E96D1D}" type="datetimeFigureOut">
              <a:rPr lang="en-US" smtClean="0"/>
              <a:pPr/>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7C1217E-3183-9D49-B019-F38BA7E96D1D}" type="datetimeFigureOut">
              <a:rPr lang="en-US" smtClean="0"/>
              <a:pPr/>
              <a:t>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E7E61-3C61-914A-A1C9-F62CBC35023F}" type="slidenum">
              <a:rPr lang="en-US" smtClean="0"/>
              <a:pPr/>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7C1217E-3183-9D49-B019-F38BA7E96D1D}" type="datetimeFigureOut">
              <a:rPr lang="en-US" smtClean="0"/>
              <a:pPr/>
              <a:t>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1217E-3183-9D49-B019-F38BA7E96D1D}" type="datetimeFigureOut">
              <a:rPr lang="en-US" smtClean="0"/>
              <a:pPr/>
              <a:t>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7C1217E-3183-9D49-B019-F38BA7E96D1D}" type="datetimeFigureOut">
              <a:rPr lang="en-US" smtClean="0"/>
              <a:pPr/>
              <a:t>11/4/2018</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8FDE7E61-3C61-914A-A1C9-F62CBC35023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9452" y="1095228"/>
            <a:ext cx="7998637" cy="3957221"/>
          </a:xfrm>
          <a:prstGeom prst="rect">
            <a:avLst/>
          </a:prstGeom>
        </p:spPr>
      </p:pic>
      <p:sp>
        <p:nvSpPr>
          <p:cNvPr id="3" name="Title 1"/>
          <p:cNvSpPr txBox="1">
            <a:spLocks/>
          </p:cNvSpPr>
          <p:nvPr/>
        </p:nvSpPr>
        <p:spPr>
          <a:xfrm>
            <a:off x="423312" y="5435855"/>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Genesis 16</a:t>
            </a:r>
            <a:endParaRPr lang="en-US" b="1" dirty="0">
              <a:solidFill>
                <a:srgbClr val="FCEACD"/>
              </a:solidFill>
              <a:latin typeface="Calibri"/>
              <a:cs typeface="Calibri"/>
            </a:endParaRPr>
          </a:p>
        </p:txBody>
      </p:sp>
    </p:spTree>
    <p:extLst>
      <p:ext uri="{BB962C8B-B14F-4D97-AF65-F5344CB8AC3E}">
        <p14:creationId xmlns:p14="http://schemas.microsoft.com/office/powerpoint/2010/main" xmlns="" val="339554079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grayscl/>
          </a:blip>
          <a:srcRect b="7289"/>
          <a:stretch/>
        </p:blipFill>
        <p:spPr>
          <a:xfrm>
            <a:off x="1397000" y="1404254"/>
            <a:ext cx="6350000" cy="3826648"/>
          </a:xfrm>
          <a:prstGeom prst="rect">
            <a:avLst/>
          </a:prstGeom>
        </p:spPr>
      </p:pic>
      <p:sp>
        <p:nvSpPr>
          <p:cNvPr id="4" name="Rectangle 3"/>
          <p:cNvSpPr/>
          <p:nvPr/>
        </p:nvSpPr>
        <p:spPr>
          <a:xfrm>
            <a:off x="1397000" y="5547674"/>
            <a:ext cx="6350000" cy="1015663"/>
          </a:xfrm>
          <a:prstGeom prst="rect">
            <a:avLst/>
          </a:prstGeom>
        </p:spPr>
        <p:txBody>
          <a:bodyPr wrap="square">
            <a:spAutoFit/>
          </a:bodyPr>
          <a:lstStyle/>
          <a:p>
            <a:pPr algn="just"/>
            <a:r>
              <a:rPr lang="en-US" b="1" baseline="30000" dirty="0"/>
              <a:t>7</a:t>
            </a:r>
            <a:r>
              <a:rPr lang="en-US" sz="2000" b="1" baseline="30000" dirty="0">
                <a:latin typeface="Calibri"/>
                <a:cs typeface="Calibri"/>
              </a:rPr>
              <a:t> </a:t>
            </a:r>
            <a:r>
              <a:rPr lang="en-US" sz="2000" b="1" dirty="0">
                <a:latin typeface="Calibri"/>
                <a:cs typeface="Calibri"/>
              </a:rPr>
              <a:t>The angel of the </a:t>
            </a:r>
            <a:r>
              <a:rPr lang="en-US" sz="2000" b="1" cap="small" dirty="0">
                <a:latin typeface="Calibri"/>
                <a:cs typeface="Calibri"/>
              </a:rPr>
              <a:t>Lord</a:t>
            </a:r>
            <a:r>
              <a:rPr lang="en-US" sz="2000" b="1" dirty="0">
                <a:latin typeface="Calibri"/>
                <a:cs typeface="Calibri"/>
              </a:rPr>
              <a:t> found Hagar near a spring in the desert; it was the spring that is beside the road to </a:t>
            </a:r>
            <a:r>
              <a:rPr lang="en-US" sz="2000" b="1" dirty="0" err="1" smtClean="0">
                <a:latin typeface="Calibri"/>
                <a:cs typeface="Calibri"/>
              </a:rPr>
              <a:t>Shur</a:t>
            </a:r>
            <a:r>
              <a:rPr lang="en-US" sz="2000" b="1" dirty="0" smtClean="0">
                <a:latin typeface="Calibri"/>
                <a:cs typeface="Calibri"/>
              </a:rPr>
              <a:t>.</a:t>
            </a:r>
          </a:p>
          <a:p>
            <a:pPr algn="r"/>
            <a:r>
              <a:rPr lang="en-US" sz="2000" b="1" dirty="0" smtClean="0">
                <a:latin typeface="Calibri"/>
                <a:cs typeface="Calibri"/>
              </a:rPr>
              <a:t>  </a:t>
            </a:r>
            <a:r>
              <a:rPr lang="en-US" sz="2000" b="1" i="1" dirty="0">
                <a:solidFill>
                  <a:srgbClr val="F9D59B"/>
                </a:solidFill>
                <a:latin typeface="Calibri"/>
                <a:cs typeface="Calibri"/>
              </a:rPr>
              <a:t>(Genesis 16)</a:t>
            </a:r>
            <a:endParaRPr lang="en-MY" sz="2000" dirty="0">
              <a:solidFill>
                <a:srgbClr val="F9D59B"/>
              </a:solidFill>
              <a:latin typeface="Calibri"/>
              <a:cs typeface="Calibri"/>
            </a:endParaRPr>
          </a:p>
        </p:txBody>
      </p:sp>
      <p:sp>
        <p:nvSpPr>
          <p:cNvPr id="5" name="Title 1"/>
          <p:cNvSpPr txBox="1">
            <a:spLocks/>
          </p:cNvSpPr>
          <p:nvPr/>
        </p:nvSpPr>
        <p:spPr>
          <a:xfrm>
            <a:off x="0" y="219208"/>
            <a:ext cx="9144000" cy="1165624"/>
          </a:xfrm>
          <a:prstGeom prst="rect">
            <a:avLst/>
          </a:prstGeom>
        </p:spPr>
        <p:txBody>
          <a:bodyPr>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Found</a:t>
            </a:r>
            <a:endParaRPr lang="en-US" b="1" dirty="0">
              <a:solidFill>
                <a:schemeClr val="accent4">
                  <a:lumMod val="20000"/>
                  <a:lumOff val="80000"/>
                </a:schemeClr>
              </a:solidFill>
              <a:latin typeface="Calibri"/>
              <a:cs typeface="Calibri"/>
            </a:endParaRPr>
          </a:p>
        </p:txBody>
      </p:sp>
    </p:spTree>
    <p:extLst>
      <p:ext uri="{BB962C8B-B14F-4D97-AF65-F5344CB8AC3E}">
        <p14:creationId xmlns:p14="http://schemas.microsoft.com/office/powerpoint/2010/main" xmlns="" val="422989195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846738" y="988777"/>
            <a:ext cx="7416313" cy="4635196"/>
          </a:xfrm>
          <a:prstGeom prst="rect">
            <a:avLst/>
          </a:prstGeom>
        </p:spPr>
      </p:pic>
      <p:sp>
        <p:nvSpPr>
          <p:cNvPr id="4" name="TextBox 3"/>
          <p:cNvSpPr txBox="1"/>
          <p:nvPr/>
        </p:nvSpPr>
        <p:spPr>
          <a:xfrm>
            <a:off x="8255683" y="544255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95597117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6666" y="711200"/>
            <a:ext cx="5857645" cy="3908148"/>
          </a:xfrm>
          <a:prstGeom prst="rect">
            <a:avLst/>
          </a:prstGeom>
        </p:spPr>
      </p:pic>
      <p:sp>
        <p:nvSpPr>
          <p:cNvPr id="3" name="Rectangle 2"/>
          <p:cNvSpPr/>
          <p:nvPr/>
        </p:nvSpPr>
        <p:spPr>
          <a:xfrm>
            <a:off x="952579" y="4997298"/>
            <a:ext cx="7227501" cy="1323439"/>
          </a:xfrm>
          <a:prstGeom prst="rect">
            <a:avLst/>
          </a:prstGeom>
        </p:spPr>
        <p:txBody>
          <a:bodyPr wrap="square">
            <a:spAutoFit/>
          </a:bodyPr>
          <a:lstStyle/>
          <a:p>
            <a:pPr algn="just"/>
            <a:r>
              <a:rPr lang="en-US" sz="2000" b="1" baseline="30000" dirty="0">
                <a:latin typeface="Calibri"/>
                <a:cs typeface="Calibri"/>
              </a:rPr>
              <a:t>6 </a:t>
            </a:r>
            <a:r>
              <a:rPr lang="en-US" sz="2000" b="1" dirty="0">
                <a:latin typeface="Calibri"/>
                <a:cs typeface="Calibri"/>
              </a:rPr>
              <a:t>Are not five sparrows sold for two pennies? Yet not one of them is forgotten by God. </a:t>
            </a:r>
            <a:r>
              <a:rPr lang="en-US" sz="2000" b="1" baseline="30000" dirty="0">
                <a:latin typeface="Calibri"/>
                <a:cs typeface="Calibri"/>
              </a:rPr>
              <a:t>7 </a:t>
            </a:r>
            <a:r>
              <a:rPr lang="en-US" sz="2000" b="1" dirty="0">
                <a:latin typeface="Calibri"/>
                <a:cs typeface="Calibri"/>
              </a:rPr>
              <a:t>Indeed, the very hairs of your head are all numbered. Don’t be afraid; you are worth more than many sparrows.		</a:t>
            </a:r>
            <a:r>
              <a:rPr lang="en-US" sz="2000" b="1"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Luke 12)</a:t>
            </a:r>
            <a:endParaRPr lang="en-MY" sz="2000" dirty="0">
              <a:solidFill>
                <a:srgbClr val="F9D59B"/>
              </a:solidFill>
              <a:latin typeface="Calibri"/>
              <a:cs typeface="Calibri"/>
            </a:endParaRPr>
          </a:p>
        </p:txBody>
      </p:sp>
    </p:spTree>
    <p:extLst>
      <p:ext uri="{BB962C8B-B14F-4D97-AF65-F5344CB8AC3E}">
        <p14:creationId xmlns:p14="http://schemas.microsoft.com/office/powerpoint/2010/main" xmlns="" val="301427891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8488" y="971844"/>
            <a:ext cx="8255683" cy="4643822"/>
          </a:xfrm>
          <a:prstGeom prst="rect">
            <a:avLst/>
          </a:prstGeom>
        </p:spPr>
      </p:pic>
    </p:spTree>
    <p:extLst>
      <p:ext uri="{BB962C8B-B14F-4D97-AF65-F5344CB8AC3E}">
        <p14:creationId xmlns:p14="http://schemas.microsoft.com/office/powerpoint/2010/main" xmlns="" val="284781241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4380" y="1015434"/>
            <a:ext cx="6985000" cy="3708400"/>
          </a:xfrm>
          <a:prstGeom prst="rect">
            <a:avLst/>
          </a:prstGeom>
        </p:spPr>
      </p:pic>
      <p:sp>
        <p:nvSpPr>
          <p:cNvPr id="3" name="Rectangle 2"/>
          <p:cNvSpPr/>
          <p:nvPr/>
        </p:nvSpPr>
        <p:spPr>
          <a:xfrm>
            <a:off x="1064380" y="5137046"/>
            <a:ext cx="6985000" cy="400110"/>
          </a:xfrm>
          <a:prstGeom prst="rect">
            <a:avLst/>
          </a:prstGeom>
        </p:spPr>
        <p:txBody>
          <a:bodyPr wrap="square">
            <a:spAutoFit/>
          </a:bodyPr>
          <a:lstStyle/>
          <a:p>
            <a:pPr algn="just"/>
            <a:r>
              <a:rPr lang="en-US" sz="2000" b="1" baseline="30000" dirty="0">
                <a:latin typeface="Calibri"/>
                <a:cs typeface="Calibri"/>
              </a:rPr>
              <a:t>8 </a:t>
            </a:r>
            <a:r>
              <a:rPr lang="en-US" sz="2000" b="1" dirty="0">
                <a:latin typeface="Calibri"/>
                <a:cs typeface="Calibri"/>
              </a:rPr>
              <a:t>And he said, ‘Hagar, slave of </a:t>
            </a:r>
            <a:r>
              <a:rPr lang="en-US" sz="2000" b="1" dirty="0" err="1">
                <a:latin typeface="Calibri"/>
                <a:cs typeface="Calibri"/>
              </a:rPr>
              <a:t>Sarai</a:t>
            </a:r>
            <a:r>
              <a:rPr lang="en-US" sz="2000" b="1" dirty="0">
                <a:latin typeface="Calibri"/>
                <a:cs typeface="Calibri"/>
              </a:rPr>
              <a:t>, </a:t>
            </a:r>
            <a:r>
              <a:rPr lang="en-US" sz="2000" b="1" dirty="0" smtClean="0">
                <a:latin typeface="Calibri"/>
                <a:cs typeface="Calibri"/>
              </a:rPr>
              <a:t>                              </a:t>
            </a:r>
            <a:r>
              <a:rPr lang="en-US" sz="2000" b="1" i="1" dirty="0" smtClean="0">
                <a:solidFill>
                  <a:srgbClr val="F9D59B"/>
                </a:solidFill>
                <a:latin typeface="Calibri"/>
                <a:cs typeface="Calibri"/>
              </a:rPr>
              <a:t>(Genesis 16)</a:t>
            </a:r>
            <a:endParaRPr lang="en-MY" sz="2000" dirty="0">
              <a:solidFill>
                <a:srgbClr val="F9D59B"/>
              </a:solidFill>
              <a:latin typeface="Calibri"/>
              <a:cs typeface="Calibri"/>
            </a:endParaRPr>
          </a:p>
        </p:txBody>
      </p:sp>
    </p:spTree>
    <p:extLst>
      <p:ext uri="{BB962C8B-B14F-4D97-AF65-F5344CB8AC3E}">
        <p14:creationId xmlns:p14="http://schemas.microsoft.com/office/powerpoint/2010/main" xmlns="" val="429028994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508000" y="1554824"/>
            <a:ext cx="8128000" cy="4292600"/>
          </a:xfrm>
          <a:prstGeom prst="rect">
            <a:avLst/>
          </a:prstGeom>
        </p:spPr>
      </p:pic>
      <p:sp>
        <p:nvSpPr>
          <p:cNvPr id="3" name="Title 1"/>
          <p:cNvSpPr txBox="1">
            <a:spLocks/>
          </p:cNvSpPr>
          <p:nvPr/>
        </p:nvSpPr>
        <p:spPr>
          <a:xfrm>
            <a:off x="0" y="294236"/>
            <a:ext cx="9144000" cy="1165624"/>
          </a:xfrm>
          <a:prstGeom prst="rect">
            <a:avLst/>
          </a:prstGeom>
        </p:spPr>
        <p:txBody>
          <a:bodyPr>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Seeing</a:t>
            </a:r>
            <a:endParaRPr lang="en-US" b="1" dirty="0">
              <a:solidFill>
                <a:schemeClr val="accent4">
                  <a:lumMod val="20000"/>
                  <a:lumOff val="80000"/>
                </a:schemeClr>
              </a:solidFill>
              <a:latin typeface="Calibri"/>
              <a:cs typeface="Calibri"/>
            </a:endParaRPr>
          </a:p>
        </p:txBody>
      </p:sp>
    </p:spTree>
    <p:extLst>
      <p:ext uri="{BB962C8B-B14F-4D97-AF65-F5344CB8AC3E}">
        <p14:creationId xmlns:p14="http://schemas.microsoft.com/office/powerpoint/2010/main" xmlns="" val="68189404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03528"/>
            <a:ext cx="9144000" cy="1165624"/>
          </a:xfrm>
          <a:prstGeom prst="rect">
            <a:avLst/>
          </a:prstGeom>
        </p:spPr>
        <p:txBody>
          <a:bodyPr>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God’s Questions</a:t>
            </a:r>
            <a:endParaRPr lang="en-US" b="1" dirty="0">
              <a:solidFill>
                <a:schemeClr val="accent4">
                  <a:lumMod val="20000"/>
                  <a:lumOff val="80000"/>
                </a:schemeClr>
              </a:solidFill>
              <a:latin typeface="Calibri"/>
              <a:cs typeface="Calibri"/>
            </a:endParaRPr>
          </a:p>
        </p:txBody>
      </p:sp>
      <p:sp>
        <p:nvSpPr>
          <p:cNvPr id="4" name="Rectangle 3"/>
          <p:cNvSpPr/>
          <p:nvPr/>
        </p:nvSpPr>
        <p:spPr>
          <a:xfrm>
            <a:off x="498970" y="5162376"/>
            <a:ext cx="8134720" cy="1015663"/>
          </a:xfrm>
          <a:prstGeom prst="rect">
            <a:avLst/>
          </a:prstGeom>
        </p:spPr>
        <p:txBody>
          <a:bodyPr wrap="square">
            <a:spAutoFit/>
          </a:bodyPr>
          <a:lstStyle/>
          <a:p>
            <a:pPr algn="just"/>
            <a:r>
              <a:rPr lang="en-US" sz="2000" b="1" dirty="0">
                <a:latin typeface="Calibri"/>
                <a:cs typeface="Calibri"/>
              </a:rPr>
              <a:t>And he said, ‘Hagar, slave of </a:t>
            </a:r>
            <a:r>
              <a:rPr lang="en-US" sz="2000" b="1" dirty="0" err="1">
                <a:latin typeface="Calibri"/>
                <a:cs typeface="Calibri"/>
              </a:rPr>
              <a:t>Sarai</a:t>
            </a:r>
            <a:r>
              <a:rPr lang="en-US" sz="2000" b="1" dirty="0">
                <a:latin typeface="Calibri"/>
                <a:cs typeface="Calibri"/>
              </a:rPr>
              <a:t>, where have you come from, and where are you going?’</a:t>
            </a:r>
            <a:endParaRPr lang="en-MY" sz="2000" dirty="0">
              <a:latin typeface="Calibri"/>
              <a:cs typeface="Calibri"/>
            </a:endParaRPr>
          </a:p>
          <a:p>
            <a:pPr algn="just"/>
            <a:r>
              <a:rPr lang="en-US" sz="2000" b="1" dirty="0">
                <a:latin typeface="Calibri"/>
                <a:cs typeface="Calibri"/>
              </a:rPr>
              <a:t>‘I’m running away from my mistress </a:t>
            </a:r>
            <a:r>
              <a:rPr lang="en-US" sz="2000" b="1" dirty="0" err="1">
                <a:latin typeface="Calibri"/>
                <a:cs typeface="Calibri"/>
              </a:rPr>
              <a:t>Sarai</a:t>
            </a:r>
            <a:r>
              <a:rPr lang="en-US" sz="2000" b="1" dirty="0">
                <a:latin typeface="Calibri"/>
                <a:cs typeface="Calibri"/>
              </a:rPr>
              <a:t>,’ she answered</a:t>
            </a:r>
            <a:r>
              <a:rPr lang="en-US" sz="2000" b="1" dirty="0" smtClean="0">
                <a:latin typeface="Calibri"/>
                <a:cs typeface="Calibri"/>
              </a:rPr>
              <a:t>.</a:t>
            </a:r>
            <a:r>
              <a:rPr lang="en-MY" sz="2000" dirty="0">
                <a:latin typeface="Calibri"/>
                <a:cs typeface="Calibri"/>
              </a:rPr>
              <a:t> </a:t>
            </a:r>
            <a:r>
              <a:rPr lang="en-MY" sz="2000"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Genesis 16)</a:t>
            </a:r>
            <a:endParaRPr lang="en-MY" sz="2000" dirty="0">
              <a:solidFill>
                <a:srgbClr val="F9D59B"/>
              </a:solidFill>
              <a:latin typeface="Calibri"/>
              <a:cs typeface="Calibri"/>
            </a:endParaRPr>
          </a:p>
        </p:txBody>
      </p:sp>
      <p:pic>
        <p:nvPicPr>
          <p:cNvPr id="5" name="Picture 4"/>
          <p:cNvPicPr>
            <a:picLocks noChangeAspect="1"/>
          </p:cNvPicPr>
          <p:nvPr/>
        </p:nvPicPr>
        <p:blipFill>
          <a:blip r:embed="rId2"/>
          <a:stretch>
            <a:fillRect/>
          </a:stretch>
        </p:blipFill>
        <p:spPr>
          <a:xfrm>
            <a:off x="1820369" y="1299402"/>
            <a:ext cx="5452496" cy="3631362"/>
          </a:xfrm>
          <a:prstGeom prst="rect">
            <a:avLst/>
          </a:prstGeom>
        </p:spPr>
      </p:pic>
    </p:spTree>
    <p:extLst>
      <p:ext uri="{BB962C8B-B14F-4D97-AF65-F5344CB8AC3E}">
        <p14:creationId xmlns:p14="http://schemas.microsoft.com/office/powerpoint/2010/main" xmlns="" val="934559882"/>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081" y="5226220"/>
            <a:ext cx="6882496" cy="707886"/>
          </a:xfrm>
          <a:prstGeom prst="rect">
            <a:avLst/>
          </a:prstGeom>
        </p:spPr>
        <p:txBody>
          <a:bodyPr wrap="square">
            <a:spAutoFit/>
          </a:bodyPr>
          <a:lstStyle/>
          <a:p>
            <a:pPr algn="just"/>
            <a:r>
              <a:rPr lang="en-US" sz="2000" b="1" baseline="30000" dirty="0" smtClean="0">
                <a:latin typeface="Calibri"/>
                <a:cs typeface="Calibri"/>
              </a:rPr>
              <a:t>9</a:t>
            </a:r>
            <a:r>
              <a:rPr lang="en-US" sz="2000" b="1" baseline="30000" dirty="0">
                <a:latin typeface="Calibri"/>
                <a:cs typeface="Calibri"/>
              </a:rPr>
              <a:t> </a:t>
            </a:r>
            <a:r>
              <a:rPr lang="en-US" sz="2000" b="1" dirty="0">
                <a:latin typeface="Calibri"/>
                <a:cs typeface="Calibri"/>
              </a:rPr>
              <a:t>Then the angel of the </a:t>
            </a:r>
            <a:r>
              <a:rPr lang="en-US" sz="2000" b="1" cap="small" dirty="0">
                <a:latin typeface="Calibri"/>
                <a:cs typeface="Calibri"/>
              </a:rPr>
              <a:t>Lord</a:t>
            </a:r>
            <a:r>
              <a:rPr lang="en-US" sz="2000" b="1" dirty="0">
                <a:latin typeface="Calibri"/>
                <a:cs typeface="Calibri"/>
              </a:rPr>
              <a:t> told her, ‘Go back to your mistress and submit to her.’       </a:t>
            </a:r>
            <a:r>
              <a:rPr lang="en-US" sz="2000" b="1" dirty="0" smtClean="0">
                <a:latin typeface="Calibri"/>
                <a:cs typeface="Calibri"/>
              </a:rPr>
              <a:t>						</a:t>
            </a:r>
            <a:r>
              <a:rPr lang="en-US" sz="2000" b="1" dirty="0">
                <a:latin typeface="Calibri"/>
                <a:cs typeface="Calibri"/>
              </a:rPr>
              <a:t> </a:t>
            </a:r>
            <a:r>
              <a:rPr lang="en-US" sz="2000" b="1"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Genesis 16)</a:t>
            </a:r>
            <a:endParaRPr lang="en-MY" sz="2000" dirty="0">
              <a:solidFill>
                <a:srgbClr val="F9D59B"/>
              </a:solidFill>
              <a:latin typeface="Calibri"/>
              <a:cs typeface="Calibri"/>
            </a:endParaRPr>
          </a:p>
        </p:txBody>
      </p:sp>
      <p:pic>
        <p:nvPicPr>
          <p:cNvPr id="3" name="Picture 2"/>
          <p:cNvPicPr>
            <a:picLocks noChangeAspect="1"/>
          </p:cNvPicPr>
          <p:nvPr/>
        </p:nvPicPr>
        <p:blipFill>
          <a:blip r:embed="rId2"/>
          <a:stretch>
            <a:fillRect/>
          </a:stretch>
        </p:blipFill>
        <p:spPr>
          <a:xfrm>
            <a:off x="1761815" y="623217"/>
            <a:ext cx="5586651" cy="4228178"/>
          </a:xfrm>
          <a:prstGeom prst="rect">
            <a:avLst/>
          </a:prstGeom>
        </p:spPr>
      </p:pic>
    </p:spTree>
    <p:extLst>
      <p:ext uri="{BB962C8B-B14F-4D97-AF65-F5344CB8AC3E}">
        <p14:creationId xmlns:p14="http://schemas.microsoft.com/office/powerpoint/2010/main" xmlns="" val="398383102"/>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xmlns="">
                  <a14:imgLayer r:embed="rId3">
                    <a14:imgEffect>
                      <a14:colorTemperature colorTemp="5900"/>
                    </a14:imgEffect>
                  </a14:imgLayer>
                </a14:imgProps>
              </a:ext>
            </a:extLst>
          </a:blip>
          <a:srcRect t="6029"/>
          <a:stretch/>
        </p:blipFill>
        <p:spPr>
          <a:xfrm>
            <a:off x="1291043" y="589610"/>
            <a:ext cx="3810000" cy="3580289"/>
          </a:xfrm>
          <a:prstGeom prst="rect">
            <a:avLst/>
          </a:prstGeom>
        </p:spPr>
      </p:pic>
      <p:sp>
        <p:nvSpPr>
          <p:cNvPr id="3" name="Rectangle 2"/>
          <p:cNvSpPr/>
          <p:nvPr/>
        </p:nvSpPr>
        <p:spPr>
          <a:xfrm>
            <a:off x="498972" y="4353854"/>
            <a:ext cx="8119600" cy="2246769"/>
          </a:xfrm>
          <a:prstGeom prst="rect">
            <a:avLst/>
          </a:prstGeom>
        </p:spPr>
        <p:txBody>
          <a:bodyPr wrap="square">
            <a:spAutoFit/>
          </a:bodyPr>
          <a:lstStyle/>
          <a:p>
            <a:pPr algn="just"/>
            <a:r>
              <a:rPr lang="en-US" sz="2000" b="1" dirty="0">
                <a:latin typeface="Calibri"/>
                <a:cs typeface="Calibri"/>
              </a:rPr>
              <a:t>“Return and submit.” This is the only way to experience the grace and blessing of God. Had she gone on wandering into the wilderness, it would have been disastrous. Both she and the child in her womb would have died. When God finds us wandering, this is always what he says, “Return and submit!” “Submit to the circumstances you dislike, and I will work it out. To do anything else is folly.” 			</a:t>
            </a:r>
            <a:endParaRPr lang="en-US" sz="2000" b="1" dirty="0" smtClean="0">
              <a:latin typeface="Calibri"/>
              <a:cs typeface="Calibri"/>
            </a:endParaRPr>
          </a:p>
          <a:p>
            <a:pPr algn="r"/>
            <a:r>
              <a:rPr lang="en-US" sz="2000" b="1" i="1" dirty="0" smtClean="0">
                <a:solidFill>
                  <a:srgbClr val="F9D59B"/>
                </a:solidFill>
                <a:latin typeface="Calibri"/>
                <a:cs typeface="Calibri"/>
              </a:rPr>
              <a:t>(</a:t>
            </a:r>
            <a:r>
              <a:rPr lang="en-US" sz="2000" b="1" i="1" dirty="0">
                <a:solidFill>
                  <a:srgbClr val="F9D59B"/>
                </a:solidFill>
                <a:latin typeface="Calibri"/>
                <a:cs typeface="Calibri"/>
              </a:rPr>
              <a:t>Ray Stedman, </a:t>
            </a:r>
            <a:r>
              <a:rPr lang="en-US" sz="2000" b="1" dirty="0">
                <a:solidFill>
                  <a:srgbClr val="F9D59B"/>
                </a:solidFill>
                <a:latin typeface="Calibri"/>
                <a:cs typeface="Calibri"/>
              </a:rPr>
              <a:t>“It All Depends on Me”</a:t>
            </a:r>
            <a:r>
              <a:rPr lang="en-US" sz="2000" b="1" i="1" dirty="0">
                <a:solidFill>
                  <a:srgbClr val="F9D59B"/>
                </a:solidFill>
                <a:latin typeface="Calibri"/>
                <a:cs typeface="Calibri"/>
              </a:rPr>
              <a:t>)</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37628955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5774" y="860100"/>
            <a:ext cx="7650871" cy="5139869"/>
          </a:xfrm>
          <a:prstGeom prst="rect">
            <a:avLst/>
          </a:prstGeom>
        </p:spPr>
        <p:txBody>
          <a:bodyPr wrap="square">
            <a:spAutoFit/>
          </a:bodyPr>
          <a:lstStyle/>
          <a:p>
            <a:pPr algn="just"/>
            <a:r>
              <a:rPr lang="en-US" sz="2000" b="1" dirty="0">
                <a:latin typeface="Calibri"/>
                <a:cs typeface="Calibri"/>
              </a:rPr>
              <a:t>While that’s a difficult word, it’s also a merciful word. Hagar may have suffered greatly or even perished if she had continued her flight into the wilderness. God often mercifully checks us in our disobedience to prevent us from even greater damage. The way of obedience is hard, but the way of disobedience is even more difficult. It was better for Hagar to be associated with Abram and </a:t>
            </a:r>
            <a:r>
              <a:rPr lang="en-US" sz="2000" b="1" dirty="0" err="1">
                <a:latin typeface="Calibri"/>
                <a:cs typeface="Calibri"/>
              </a:rPr>
              <a:t>Sarai</a:t>
            </a:r>
            <a:r>
              <a:rPr lang="en-US" sz="2000" b="1" dirty="0">
                <a:latin typeface="Calibri"/>
                <a:cs typeface="Calibri"/>
              </a:rPr>
              <a:t>, even with </a:t>
            </a:r>
            <a:r>
              <a:rPr lang="en-US" sz="2000" b="1" dirty="0" err="1">
                <a:latin typeface="Calibri"/>
                <a:cs typeface="Calibri"/>
              </a:rPr>
              <a:t>Sarai’s</a:t>
            </a:r>
            <a:r>
              <a:rPr lang="en-US" sz="2000" b="1" dirty="0">
                <a:latin typeface="Calibri"/>
                <a:cs typeface="Calibri"/>
              </a:rPr>
              <a:t> harshness, than with her native Egyptians, who worshiped false gods. </a:t>
            </a:r>
            <a:endParaRPr lang="en-MY" sz="2000" b="1" dirty="0">
              <a:latin typeface="Calibri"/>
              <a:cs typeface="Calibri"/>
            </a:endParaRPr>
          </a:p>
          <a:p>
            <a:pPr algn="just"/>
            <a:r>
              <a:rPr lang="en-US" sz="2000" b="1" dirty="0">
                <a:latin typeface="Calibri"/>
                <a:cs typeface="Calibri"/>
              </a:rPr>
              <a:t> </a:t>
            </a:r>
            <a:endParaRPr lang="en-MY" sz="2000" b="1" dirty="0">
              <a:latin typeface="Calibri"/>
              <a:cs typeface="Calibri"/>
            </a:endParaRPr>
          </a:p>
          <a:p>
            <a:pPr algn="just"/>
            <a:r>
              <a:rPr lang="en-US" sz="2000" b="1" dirty="0">
                <a:latin typeface="Calibri"/>
                <a:cs typeface="Calibri"/>
              </a:rPr>
              <a:t>Some of you may be in trying situations right now, but you haven’t submitted to God. Maybe your pattern has been to run from one difficult situation to the next, always blaming others or complaining about bad luck, but never humbling yourself under God’s mighty hand. You won’t know His blessing until submit to Him in whatever circumstances He has placed you. It’s hard news, but it’s not really bad</a:t>
            </a:r>
            <a:r>
              <a:rPr lang="en-US" sz="2000" b="1" dirty="0" smtClean="0">
                <a:latin typeface="Calibri"/>
                <a:cs typeface="Calibri"/>
              </a:rPr>
              <a:t>.</a:t>
            </a:r>
          </a:p>
          <a:p>
            <a:endParaRPr lang="en-MY" sz="800" b="1" dirty="0">
              <a:latin typeface="Calibri"/>
              <a:cs typeface="Calibri"/>
            </a:endParaRPr>
          </a:p>
          <a:p>
            <a:pPr algn="r"/>
            <a:r>
              <a:rPr lang="en-US" sz="2000" b="1" i="1" dirty="0">
                <a:solidFill>
                  <a:srgbClr val="F9D59B"/>
                </a:solidFill>
                <a:latin typeface="Calibri"/>
                <a:cs typeface="Calibri"/>
              </a:rPr>
              <a:t>(Steven J. </a:t>
            </a:r>
            <a:r>
              <a:rPr lang="en-US" sz="2000" b="1" i="1" dirty="0" err="1">
                <a:solidFill>
                  <a:srgbClr val="F9D59B"/>
                </a:solidFill>
                <a:latin typeface="Calibri"/>
                <a:cs typeface="Calibri"/>
              </a:rPr>
              <a:t>Cole,</a:t>
            </a:r>
            <a:r>
              <a:rPr lang="en-US" sz="2000" b="1" dirty="0" err="1">
                <a:solidFill>
                  <a:srgbClr val="F9D59B"/>
                </a:solidFill>
                <a:latin typeface="Calibri"/>
                <a:cs typeface="Calibri"/>
              </a:rPr>
              <a:t>”The</a:t>
            </a:r>
            <a:r>
              <a:rPr lang="en-US" sz="2000" b="1" dirty="0">
                <a:solidFill>
                  <a:srgbClr val="F9D59B"/>
                </a:solidFill>
                <a:latin typeface="Calibri"/>
                <a:cs typeface="Calibri"/>
              </a:rPr>
              <a:t> God Who Sees Me”</a:t>
            </a:r>
            <a:r>
              <a:rPr lang="en-US" sz="2000" b="1" i="1" dirty="0">
                <a:solidFill>
                  <a:srgbClr val="F9D59B"/>
                </a:solidFill>
                <a:latin typeface="Calibri"/>
                <a:cs typeface="Calibri"/>
              </a:rPr>
              <a:t>)</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75094719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00676" y="1308270"/>
            <a:ext cx="7323641" cy="4859824"/>
          </a:xfrm>
          <a:prstGeom prst="rect">
            <a:avLst/>
          </a:prstGeom>
        </p:spPr>
      </p:pic>
      <p:sp>
        <p:nvSpPr>
          <p:cNvPr id="5" name="Title 1"/>
          <p:cNvSpPr txBox="1">
            <a:spLocks/>
          </p:cNvSpPr>
          <p:nvPr/>
        </p:nvSpPr>
        <p:spPr>
          <a:xfrm>
            <a:off x="423312" y="204954"/>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Abandoned &amp; Forgotten</a:t>
            </a:r>
            <a:endParaRPr lang="en-US" b="1" dirty="0">
              <a:solidFill>
                <a:srgbClr val="FCEACD"/>
              </a:solidFill>
              <a:latin typeface="Calibri"/>
              <a:cs typeface="Calibri"/>
            </a:endParaRPr>
          </a:p>
        </p:txBody>
      </p:sp>
    </p:spTree>
    <p:extLst>
      <p:ext uri="{BB962C8B-B14F-4D97-AF65-F5344CB8AC3E}">
        <p14:creationId xmlns:p14="http://schemas.microsoft.com/office/powerpoint/2010/main" xmlns="" val="4631633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xmlns="">
                  <a14:imgLayer r:embed="rId3">
                    <a14:imgEffect>
                      <a14:saturation sat="66000"/>
                    </a14:imgEffect>
                  </a14:imgLayer>
                </a14:imgProps>
              </a:ext>
            </a:extLst>
          </a:blip>
          <a:srcRect l="282" r="-1"/>
          <a:stretch/>
        </p:blipFill>
        <p:spPr>
          <a:xfrm>
            <a:off x="1849404" y="603275"/>
            <a:ext cx="5299052" cy="2989126"/>
          </a:xfrm>
          <a:prstGeom prst="rect">
            <a:avLst/>
          </a:prstGeom>
        </p:spPr>
      </p:pic>
      <p:sp>
        <p:nvSpPr>
          <p:cNvPr id="3" name="Rectangle 2"/>
          <p:cNvSpPr/>
          <p:nvPr/>
        </p:nvSpPr>
        <p:spPr>
          <a:xfrm>
            <a:off x="710097" y="3820348"/>
            <a:ext cx="7681111" cy="2554545"/>
          </a:xfrm>
          <a:prstGeom prst="rect">
            <a:avLst/>
          </a:prstGeom>
        </p:spPr>
        <p:txBody>
          <a:bodyPr wrap="square">
            <a:spAutoFit/>
          </a:bodyPr>
          <a:lstStyle/>
          <a:p>
            <a:pPr algn="just"/>
            <a:r>
              <a:rPr lang="en-US" sz="2000" b="1" baseline="30000" dirty="0">
                <a:latin typeface="Calibri"/>
                <a:cs typeface="Calibri"/>
              </a:rPr>
              <a:t>10 </a:t>
            </a:r>
            <a:r>
              <a:rPr lang="en-US" sz="2000" b="1" dirty="0">
                <a:latin typeface="Calibri"/>
                <a:cs typeface="Calibri"/>
              </a:rPr>
              <a:t>The angel added, ‘I will increase your descendants so much that they will be too numerous to count.’</a:t>
            </a:r>
            <a:endParaRPr lang="en-MY" sz="2000" b="1" dirty="0">
              <a:latin typeface="Calibri"/>
              <a:cs typeface="Calibri"/>
            </a:endParaRPr>
          </a:p>
          <a:p>
            <a:pPr algn="just"/>
            <a:r>
              <a:rPr lang="en-US" sz="2000" b="1" baseline="30000" dirty="0">
                <a:latin typeface="Calibri"/>
                <a:cs typeface="Calibri"/>
              </a:rPr>
              <a:t>11 </a:t>
            </a:r>
            <a:r>
              <a:rPr lang="en-US" sz="2000" b="1" dirty="0">
                <a:latin typeface="Calibri"/>
                <a:cs typeface="Calibri"/>
              </a:rPr>
              <a:t>The angel of the </a:t>
            </a:r>
            <a:r>
              <a:rPr lang="en-US" sz="2000" b="1" cap="small" dirty="0">
                <a:latin typeface="Calibri"/>
                <a:cs typeface="Calibri"/>
              </a:rPr>
              <a:t>Lord</a:t>
            </a:r>
            <a:r>
              <a:rPr lang="en-US" sz="2000" b="1" dirty="0">
                <a:latin typeface="Calibri"/>
                <a:cs typeface="Calibri"/>
              </a:rPr>
              <a:t> also said to her:</a:t>
            </a:r>
            <a:endParaRPr lang="en-MY" sz="2000" b="1" dirty="0">
              <a:latin typeface="Calibri"/>
              <a:cs typeface="Calibri"/>
            </a:endParaRPr>
          </a:p>
          <a:p>
            <a:pPr algn="just"/>
            <a:r>
              <a:rPr lang="en-US" sz="2000" b="1" dirty="0">
                <a:latin typeface="Calibri"/>
                <a:cs typeface="Calibri"/>
              </a:rPr>
              <a:t>‘You are now pregnant and you will give birth to a son. You shall name him Ishmael, for the </a:t>
            </a:r>
            <a:r>
              <a:rPr lang="en-US" sz="2000" b="1" cap="small" dirty="0">
                <a:latin typeface="Calibri"/>
                <a:cs typeface="Calibri"/>
              </a:rPr>
              <a:t>Lord</a:t>
            </a:r>
            <a:r>
              <a:rPr lang="en-US" sz="2000" b="1" dirty="0">
                <a:latin typeface="Calibri"/>
                <a:cs typeface="Calibri"/>
              </a:rPr>
              <a:t> has heard of your misery. </a:t>
            </a:r>
            <a:endParaRPr lang="en-MY" sz="2000" b="1" dirty="0">
              <a:latin typeface="Calibri"/>
              <a:cs typeface="Calibri"/>
            </a:endParaRPr>
          </a:p>
          <a:p>
            <a:pPr algn="just"/>
            <a:r>
              <a:rPr lang="en-US" sz="2000" b="1" baseline="30000" dirty="0">
                <a:latin typeface="Calibri"/>
                <a:cs typeface="Calibri"/>
              </a:rPr>
              <a:t>12 </a:t>
            </a:r>
            <a:r>
              <a:rPr lang="en-US" sz="2000" b="1" dirty="0">
                <a:latin typeface="Calibri"/>
                <a:cs typeface="Calibri"/>
              </a:rPr>
              <a:t>He will be a wild donkey of a man; his hand will be against everyone and everyone’s hand against him, and he will live in hostility towards all his brothers.’			</a:t>
            </a:r>
            <a:r>
              <a:rPr lang="en-US" sz="2000" b="1" i="1" dirty="0">
                <a:latin typeface="Calibri"/>
                <a:cs typeface="Calibri"/>
              </a:rPr>
              <a:t>    </a:t>
            </a:r>
            <a:r>
              <a:rPr lang="en-US" sz="2000" b="1" i="1" dirty="0" smtClean="0">
                <a:latin typeface="Calibri"/>
                <a:cs typeface="Calibri"/>
              </a:rPr>
              <a:t>			   </a:t>
            </a:r>
            <a:r>
              <a:rPr lang="en-US" sz="2000" b="1" i="1" dirty="0" smtClean="0">
                <a:solidFill>
                  <a:srgbClr val="F9D59B"/>
                </a:solidFill>
                <a:latin typeface="Calibri"/>
                <a:cs typeface="Calibri"/>
              </a:rPr>
              <a:t> </a:t>
            </a:r>
            <a:r>
              <a:rPr lang="en-US" sz="2000" b="1" i="1" dirty="0">
                <a:solidFill>
                  <a:srgbClr val="F9D59B"/>
                </a:solidFill>
                <a:latin typeface="Calibri"/>
                <a:cs typeface="Calibri"/>
              </a:rPr>
              <a:t>(Genesis 16)</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1176580752"/>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1572509" y="1505215"/>
            <a:ext cx="5912037" cy="4434028"/>
          </a:xfrm>
          <a:prstGeom prst="rect">
            <a:avLst/>
          </a:prstGeom>
        </p:spPr>
      </p:pic>
      <p:sp>
        <p:nvSpPr>
          <p:cNvPr id="3" name="Title 1"/>
          <p:cNvSpPr txBox="1">
            <a:spLocks/>
          </p:cNvSpPr>
          <p:nvPr/>
        </p:nvSpPr>
        <p:spPr>
          <a:xfrm>
            <a:off x="0" y="248882"/>
            <a:ext cx="9144000" cy="1165624"/>
          </a:xfrm>
          <a:prstGeom prst="rect">
            <a:avLst/>
          </a:prstGeom>
        </p:spPr>
        <p:txBody>
          <a:bodyPr>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You Shall Name Him Ishmael</a:t>
            </a:r>
            <a:endParaRPr lang="en-US" b="1" dirty="0">
              <a:solidFill>
                <a:schemeClr val="accent4">
                  <a:lumMod val="20000"/>
                  <a:lumOff val="80000"/>
                </a:schemeClr>
              </a:solidFill>
              <a:latin typeface="Calibri"/>
              <a:cs typeface="Calibri"/>
            </a:endParaRPr>
          </a:p>
        </p:txBody>
      </p:sp>
    </p:spTree>
    <p:extLst>
      <p:ext uri="{BB962C8B-B14F-4D97-AF65-F5344CB8AC3E}">
        <p14:creationId xmlns:p14="http://schemas.microsoft.com/office/powerpoint/2010/main" xmlns="" val="1261338793"/>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801319" y="483729"/>
            <a:ext cx="7545085" cy="4274553"/>
          </a:xfrm>
          <a:prstGeom prst="rect">
            <a:avLst/>
          </a:prstGeom>
        </p:spPr>
      </p:pic>
      <p:sp>
        <p:nvSpPr>
          <p:cNvPr id="5" name="Rectangle 4"/>
          <p:cNvSpPr/>
          <p:nvPr/>
        </p:nvSpPr>
        <p:spPr>
          <a:xfrm>
            <a:off x="801319" y="5041460"/>
            <a:ext cx="7545085" cy="1323439"/>
          </a:xfrm>
          <a:prstGeom prst="rect">
            <a:avLst/>
          </a:prstGeom>
        </p:spPr>
        <p:txBody>
          <a:bodyPr wrap="square">
            <a:spAutoFit/>
          </a:bodyPr>
          <a:lstStyle/>
          <a:p>
            <a:pPr algn="just"/>
            <a:r>
              <a:rPr lang="en-US" sz="2000" b="1" baseline="30000" dirty="0">
                <a:latin typeface="Calibri"/>
                <a:cs typeface="Calibri"/>
              </a:rPr>
              <a:t>13 </a:t>
            </a:r>
            <a:r>
              <a:rPr lang="en-US" sz="2000" b="1" dirty="0">
                <a:latin typeface="Calibri"/>
                <a:cs typeface="Calibri"/>
              </a:rPr>
              <a:t>She gave this name to the </a:t>
            </a:r>
            <a:r>
              <a:rPr lang="en-US" sz="2000" b="1" cap="small" dirty="0">
                <a:latin typeface="Calibri"/>
                <a:cs typeface="Calibri"/>
              </a:rPr>
              <a:t>Lord</a:t>
            </a:r>
            <a:r>
              <a:rPr lang="en-US" sz="2000" b="1" dirty="0">
                <a:latin typeface="Calibri"/>
                <a:cs typeface="Calibri"/>
              </a:rPr>
              <a:t> who spoke to her: ‘You are the God who sees me,’ for she said, ‘I have now seen the One who sees me.’ </a:t>
            </a:r>
            <a:r>
              <a:rPr lang="en-US" sz="2000" b="1" baseline="30000" dirty="0">
                <a:latin typeface="Calibri"/>
                <a:cs typeface="Calibri"/>
              </a:rPr>
              <a:t>14 </a:t>
            </a:r>
            <a:r>
              <a:rPr lang="en-US" sz="2000" b="1" dirty="0">
                <a:latin typeface="Calibri"/>
                <a:cs typeface="Calibri"/>
              </a:rPr>
              <a:t>That is why the well was called Beer </a:t>
            </a:r>
            <a:r>
              <a:rPr lang="en-US" sz="2000" b="1" dirty="0" err="1">
                <a:latin typeface="Calibri"/>
                <a:cs typeface="Calibri"/>
              </a:rPr>
              <a:t>Lahai</a:t>
            </a:r>
            <a:r>
              <a:rPr lang="en-US" sz="2000" b="1" dirty="0">
                <a:latin typeface="Calibri"/>
                <a:cs typeface="Calibri"/>
              </a:rPr>
              <a:t> </a:t>
            </a:r>
            <a:r>
              <a:rPr lang="en-US" sz="2000" b="1" dirty="0" err="1">
                <a:latin typeface="Calibri"/>
                <a:cs typeface="Calibri"/>
              </a:rPr>
              <a:t>Roi</a:t>
            </a:r>
            <a:r>
              <a:rPr lang="en-US" sz="2000" b="1" dirty="0">
                <a:latin typeface="Calibri"/>
                <a:cs typeface="Calibri"/>
              </a:rPr>
              <a:t>; it is still there, between Kadesh and </a:t>
            </a:r>
            <a:r>
              <a:rPr lang="en-US" sz="2000" b="1" dirty="0" err="1">
                <a:latin typeface="Calibri"/>
                <a:cs typeface="Calibri"/>
              </a:rPr>
              <a:t>Bered</a:t>
            </a:r>
            <a:r>
              <a:rPr lang="en-US" sz="2000" b="1" dirty="0">
                <a:latin typeface="Calibri"/>
                <a:cs typeface="Calibri"/>
              </a:rPr>
              <a:t>.							 </a:t>
            </a:r>
            <a:r>
              <a:rPr lang="en-US" sz="2000" b="1" dirty="0">
                <a:solidFill>
                  <a:srgbClr val="F9D59B"/>
                </a:solidFill>
                <a:latin typeface="Calibri"/>
                <a:cs typeface="Calibri"/>
              </a:rPr>
              <a:t> </a:t>
            </a:r>
            <a:r>
              <a:rPr lang="en-US" sz="2000" b="1" i="1" dirty="0" smtClean="0">
                <a:solidFill>
                  <a:srgbClr val="F9D59B"/>
                </a:solidFill>
                <a:latin typeface="Calibri"/>
                <a:cs typeface="Calibri"/>
              </a:rPr>
              <a:t>(Genesis 16)</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3492689580"/>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saturation sat="0"/>
                    </a14:imgEffect>
                  </a14:imgLayer>
                </a14:imgProps>
              </a:ext>
            </a:extLst>
          </a:blip>
          <a:stretch>
            <a:fillRect/>
          </a:stretch>
        </p:blipFill>
        <p:spPr>
          <a:xfrm>
            <a:off x="762000" y="1584472"/>
            <a:ext cx="7620000" cy="3810000"/>
          </a:xfrm>
          <a:prstGeom prst="rect">
            <a:avLst/>
          </a:prstGeom>
        </p:spPr>
      </p:pic>
      <p:sp>
        <p:nvSpPr>
          <p:cNvPr id="3" name="Title 1"/>
          <p:cNvSpPr txBox="1">
            <a:spLocks/>
          </p:cNvSpPr>
          <p:nvPr/>
        </p:nvSpPr>
        <p:spPr>
          <a:xfrm>
            <a:off x="202484" y="213790"/>
            <a:ext cx="8743634"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Response</a:t>
            </a:r>
            <a:r>
              <a:rPr lang="en-US" sz="4600" b="1" dirty="0" smtClean="0">
                <a:solidFill>
                  <a:schemeClr val="accent4">
                    <a:lumMod val="20000"/>
                    <a:lumOff val="80000"/>
                  </a:schemeClr>
                </a:solidFill>
                <a:latin typeface="Calibri"/>
                <a:cs typeface="Calibri"/>
              </a:rPr>
              <a:t> </a:t>
            </a:r>
            <a:endParaRPr lang="en-US" sz="4600" b="1" dirty="0">
              <a:solidFill>
                <a:schemeClr val="accent4">
                  <a:lumMod val="20000"/>
                  <a:lumOff val="80000"/>
                </a:schemeClr>
              </a:solidFill>
              <a:latin typeface="Calibri"/>
              <a:cs typeface="Calibri"/>
            </a:endParaRPr>
          </a:p>
        </p:txBody>
      </p:sp>
    </p:spTree>
    <p:extLst>
      <p:ext uri="{BB962C8B-B14F-4D97-AF65-F5344CB8AC3E}">
        <p14:creationId xmlns:p14="http://schemas.microsoft.com/office/powerpoint/2010/main" xmlns="" val="1248802280"/>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xmlns="">
                  <a14:imgLayer r:embed="rId3">
                    <a14:imgEffect>
                      <a14:saturation sat="0"/>
                    </a14:imgEffect>
                  </a14:imgLayer>
                </a14:imgProps>
              </a:ext>
            </a:extLst>
          </a:blip>
          <a:srcRect b="5190"/>
          <a:stretch/>
        </p:blipFill>
        <p:spPr>
          <a:xfrm>
            <a:off x="1397000" y="446309"/>
            <a:ext cx="6350000" cy="5827750"/>
          </a:xfrm>
          <a:prstGeom prst="rect">
            <a:avLst/>
          </a:prstGeom>
        </p:spPr>
      </p:pic>
    </p:spTree>
    <p:extLst>
      <p:ext uri="{BB962C8B-B14F-4D97-AF65-F5344CB8AC3E}">
        <p14:creationId xmlns:p14="http://schemas.microsoft.com/office/powerpoint/2010/main" xmlns="" val="402394558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483855" y="850900"/>
            <a:ext cx="8136069" cy="4576539"/>
          </a:xfrm>
          <a:prstGeom prst="rect">
            <a:avLst/>
          </a:prstGeom>
        </p:spPr>
      </p:pic>
    </p:spTree>
    <p:extLst>
      <p:ext uri="{BB962C8B-B14F-4D97-AF65-F5344CB8AC3E}">
        <p14:creationId xmlns:p14="http://schemas.microsoft.com/office/powerpoint/2010/main" xmlns="" val="1921980538"/>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9458" y="6137995"/>
            <a:ext cx="184666" cy="369332"/>
          </a:xfrm>
          <a:prstGeom prst="rect">
            <a:avLst/>
          </a:prstGeom>
          <a:noFill/>
        </p:spPr>
        <p:txBody>
          <a:bodyPr wrap="none" rtlCol="0">
            <a:spAutoFit/>
          </a:bodyPr>
          <a:lstStyle/>
          <a:p>
            <a:endParaRPr lang="en-US" dirty="0"/>
          </a:p>
        </p:txBody>
      </p:sp>
      <p:sp>
        <p:nvSpPr>
          <p:cNvPr id="6" name="Rectangle 5"/>
          <p:cNvSpPr/>
          <p:nvPr/>
        </p:nvSpPr>
        <p:spPr>
          <a:xfrm>
            <a:off x="1072987" y="5360878"/>
            <a:ext cx="6955337" cy="1015663"/>
          </a:xfrm>
          <a:prstGeom prst="rect">
            <a:avLst/>
          </a:prstGeom>
        </p:spPr>
        <p:txBody>
          <a:bodyPr wrap="square">
            <a:spAutoFit/>
          </a:bodyPr>
          <a:lstStyle/>
          <a:p>
            <a:pPr algn="just"/>
            <a:r>
              <a:rPr lang="en-US" sz="2000" b="1" dirty="0" smtClean="0">
                <a:latin typeface="Calibri"/>
                <a:cs typeface="Calibri"/>
              </a:rPr>
              <a:t>Christ </a:t>
            </a:r>
            <a:r>
              <a:rPr lang="en-US" sz="2000" b="1" dirty="0">
                <a:latin typeface="Calibri"/>
                <a:cs typeface="Calibri"/>
              </a:rPr>
              <a:t>did not come to do away with suffering; He did not come to explain it; He came to fill it with His presence</a:t>
            </a:r>
            <a:r>
              <a:rPr lang="en-US" sz="2000" b="1" dirty="0" smtClean="0">
                <a:latin typeface="Calibri"/>
                <a:cs typeface="Calibri"/>
              </a:rPr>
              <a:t>. </a:t>
            </a:r>
          </a:p>
          <a:p>
            <a:pPr algn="r"/>
            <a:r>
              <a:rPr lang="en-US" sz="2000" b="1" i="1" dirty="0" smtClean="0">
                <a:solidFill>
                  <a:srgbClr val="F9D59B"/>
                </a:solidFill>
                <a:latin typeface="Calibri"/>
                <a:cs typeface="Calibri"/>
              </a:rPr>
              <a:t>(Paul Claudel)</a:t>
            </a:r>
            <a:r>
              <a:rPr lang="en-US" sz="2000" b="1" dirty="0" smtClean="0">
                <a:solidFill>
                  <a:srgbClr val="F9D59B"/>
                </a:solidFill>
                <a:latin typeface="Calibri"/>
                <a:cs typeface="Calibri"/>
              </a:rPr>
              <a:t> </a:t>
            </a:r>
            <a:endParaRPr lang="en-MY" sz="2000" b="1" dirty="0">
              <a:solidFill>
                <a:srgbClr val="F9D59B"/>
              </a:solidFill>
              <a:latin typeface="Calibri"/>
              <a:cs typeface="Calibri"/>
            </a:endParaRPr>
          </a:p>
        </p:txBody>
      </p:sp>
      <p:pic>
        <p:nvPicPr>
          <p:cNvPr id="9" name="Picture 8"/>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1160145" y="900777"/>
            <a:ext cx="6774984" cy="4234364"/>
          </a:xfrm>
          <a:prstGeom prst="rect">
            <a:avLst/>
          </a:prstGeom>
        </p:spPr>
      </p:pic>
    </p:spTree>
    <p:extLst>
      <p:ext uri="{BB962C8B-B14F-4D97-AF65-F5344CB8AC3E}">
        <p14:creationId xmlns:p14="http://schemas.microsoft.com/office/powerpoint/2010/main" xmlns="" val="329114281"/>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8217" y="1451940"/>
            <a:ext cx="7034994" cy="4669477"/>
          </a:xfrm>
          <a:prstGeom prst="rect">
            <a:avLst/>
          </a:prstGeom>
        </p:spPr>
      </p:pic>
      <p:sp>
        <p:nvSpPr>
          <p:cNvPr id="4" name="Title 1"/>
          <p:cNvSpPr txBox="1">
            <a:spLocks/>
          </p:cNvSpPr>
          <p:nvPr/>
        </p:nvSpPr>
        <p:spPr>
          <a:xfrm>
            <a:off x="423312" y="216130"/>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Where Is God In All Of This?</a:t>
            </a:r>
            <a:endParaRPr lang="en-US" b="1" dirty="0">
              <a:solidFill>
                <a:srgbClr val="FCEACD"/>
              </a:solidFill>
              <a:latin typeface="Calibri"/>
              <a:cs typeface="Calibri"/>
            </a:endParaRPr>
          </a:p>
        </p:txBody>
      </p:sp>
    </p:spTree>
    <p:extLst>
      <p:ext uri="{BB962C8B-B14F-4D97-AF65-F5344CB8AC3E}">
        <p14:creationId xmlns:p14="http://schemas.microsoft.com/office/powerpoint/2010/main" xmlns="" val="2180908842"/>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68802" y="1290044"/>
            <a:ext cx="6994249" cy="4662832"/>
          </a:xfrm>
          <a:prstGeom prst="rect">
            <a:avLst/>
          </a:prstGeom>
        </p:spPr>
      </p:pic>
      <p:sp>
        <p:nvSpPr>
          <p:cNvPr id="5" name="Title 1"/>
          <p:cNvSpPr txBox="1">
            <a:spLocks/>
          </p:cNvSpPr>
          <p:nvPr/>
        </p:nvSpPr>
        <p:spPr>
          <a:xfrm>
            <a:off x="423312" y="174748"/>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Hagar’s Story</a:t>
            </a:r>
            <a:endParaRPr lang="en-US" b="1" dirty="0">
              <a:solidFill>
                <a:srgbClr val="FCEACD"/>
              </a:solidFill>
              <a:latin typeface="Calibri"/>
              <a:cs typeface="Calibri"/>
            </a:endParaRPr>
          </a:p>
        </p:txBody>
      </p:sp>
    </p:spTree>
    <p:extLst>
      <p:ext uri="{BB962C8B-B14F-4D97-AF65-F5344CB8AC3E}">
        <p14:creationId xmlns:p14="http://schemas.microsoft.com/office/powerpoint/2010/main" xmlns="" val="1062452995"/>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448459" y="813748"/>
            <a:ext cx="3800345" cy="5329613"/>
          </a:xfrm>
          <a:prstGeom prst="rect">
            <a:avLst/>
          </a:prstGeom>
        </p:spPr>
      </p:pic>
      <p:sp>
        <p:nvSpPr>
          <p:cNvPr id="3" name="Rectangle 2"/>
          <p:cNvSpPr/>
          <p:nvPr/>
        </p:nvSpPr>
        <p:spPr>
          <a:xfrm>
            <a:off x="4702404" y="904456"/>
            <a:ext cx="3870796" cy="5139869"/>
          </a:xfrm>
          <a:prstGeom prst="rect">
            <a:avLst/>
          </a:prstGeom>
        </p:spPr>
        <p:txBody>
          <a:bodyPr wrap="square">
            <a:spAutoFit/>
          </a:bodyPr>
          <a:lstStyle/>
          <a:p>
            <a:pPr algn="just"/>
            <a:r>
              <a:rPr lang="en-US" sz="2000" b="1" baseline="30000" dirty="0">
                <a:latin typeface="Calibri"/>
                <a:cs typeface="Calibri"/>
              </a:rPr>
              <a:t>1 </a:t>
            </a:r>
            <a:r>
              <a:rPr lang="en-US" sz="2000" b="1" dirty="0">
                <a:latin typeface="Calibri"/>
                <a:cs typeface="Calibri"/>
              </a:rPr>
              <a:t>Now </a:t>
            </a:r>
            <a:r>
              <a:rPr lang="en-US" sz="2000" b="1" dirty="0" err="1">
                <a:latin typeface="Calibri"/>
                <a:cs typeface="Calibri"/>
              </a:rPr>
              <a:t>Sarai</a:t>
            </a:r>
            <a:r>
              <a:rPr lang="en-US" sz="2000" b="1" dirty="0">
                <a:latin typeface="Calibri"/>
                <a:cs typeface="Calibri"/>
              </a:rPr>
              <a:t>, Abram’s wife, had borne him no children. But she had an Egyptian slave named Hagar; </a:t>
            </a:r>
            <a:r>
              <a:rPr lang="en-US" sz="2000" b="1" baseline="30000" dirty="0">
                <a:latin typeface="Calibri"/>
                <a:cs typeface="Calibri"/>
              </a:rPr>
              <a:t>2 </a:t>
            </a:r>
            <a:r>
              <a:rPr lang="en-US" sz="2000" b="1" dirty="0">
                <a:latin typeface="Calibri"/>
                <a:cs typeface="Calibri"/>
              </a:rPr>
              <a:t>so she said to Abram, ‘The </a:t>
            </a:r>
            <a:r>
              <a:rPr lang="en-US" sz="2000" b="1" cap="small" dirty="0">
                <a:latin typeface="Calibri"/>
                <a:cs typeface="Calibri"/>
              </a:rPr>
              <a:t>Lord</a:t>
            </a:r>
            <a:r>
              <a:rPr lang="en-US" sz="2000" b="1" dirty="0">
                <a:latin typeface="Calibri"/>
                <a:cs typeface="Calibri"/>
              </a:rPr>
              <a:t> has kept me from having children. Go, sleep with my slave; perhaps I can build a family through her.</a:t>
            </a:r>
            <a:r>
              <a:rPr lang="en-US" sz="2000" b="1" dirty="0" smtClean="0">
                <a:latin typeface="Calibri"/>
                <a:cs typeface="Calibri"/>
              </a:rPr>
              <a:t>’</a:t>
            </a:r>
          </a:p>
          <a:p>
            <a:pPr algn="just"/>
            <a:endParaRPr lang="en-MY" sz="800" b="1" dirty="0">
              <a:latin typeface="Calibri"/>
              <a:cs typeface="Calibri"/>
            </a:endParaRPr>
          </a:p>
          <a:p>
            <a:pPr algn="just"/>
            <a:r>
              <a:rPr lang="en-US" sz="2000" b="1" dirty="0">
                <a:latin typeface="Calibri"/>
                <a:cs typeface="Calibri"/>
              </a:rPr>
              <a:t>Abram agreed to what </a:t>
            </a:r>
            <a:r>
              <a:rPr lang="en-US" sz="2000" b="1" dirty="0" err="1">
                <a:latin typeface="Calibri"/>
                <a:cs typeface="Calibri"/>
              </a:rPr>
              <a:t>Sarai</a:t>
            </a:r>
            <a:r>
              <a:rPr lang="en-US" sz="2000" b="1" dirty="0">
                <a:latin typeface="Calibri"/>
                <a:cs typeface="Calibri"/>
              </a:rPr>
              <a:t> said. </a:t>
            </a:r>
            <a:r>
              <a:rPr lang="en-US" sz="2000" b="1" baseline="30000" dirty="0">
                <a:latin typeface="Calibri"/>
                <a:cs typeface="Calibri"/>
              </a:rPr>
              <a:t>3 </a:t>
            </a:r>
            <a:r>
              <a:rPr lang="en-US" sz="2000" b="1" dirty="0">
                <a:latin typeface="Calibri"/>
                <a:cs typeface="Calibri"/>
              </a:rPr>
              <a:t>So after Abram had been living in Canaan ten years, </a:t>
            </a:r>
            <a:r>
              <a:rPr lang="en-US" sz="2000" b="1" dirty="0" err="1">
                <a:latin typeface="Calibri"/>
                <a:cs typeface="Calibri"/>
              </a:rPr>
              <a:t>Sarai</a:t>
            </a:r>
            <a:r>
              <a:rPr lang="en-US" sz="2000" b="1" dirty="0">
                <a:latin typeface="Calibri"/>
                <a:cs typeface="Calibri"/>
              </a:rPr>
              <a:t> his wife took her Egyptian slave Hagar and gave her to her husband to be his wife. </a:t>
            </a:r>
            <a:r>
              <a:rPr lang="en-US" sz="2000" b="1" baseline="30000" dirty="0">
                <a:latin typeface="Calibri"/>
                <a:cs typeface="Calibri"/>
              </a:rPr>
              <a:t>4 </a:t>
            </a:r>
            <a:r>
              <a:rPr lang="en-US" sz="2000" b="1" dirty="0">
                <a:latin typeface="Calibri"/>
                <a:cs typeface="Calibri"/>
              </a:rPr>
              <a:t>He slept with Hagar, and she </a:t>
            </a:r>
            <a:r>
              <a:rPr lang="en-US" sz="2000" b="1" dirty="0" smtClean="0">
                <a:latin typeface="Calibri"/>
                <a:cs typeface="Calibri"/>
              </a:rPr>
              <a:t>conceived.	</a:t>
            </a:r>
            <a:r>
              <a:rPr lang="en-US" sz="2000" b="1" dirty="0">
                <a:latin typeface="Calibri"/>
                <a:cs typeface="Calibri"/>
              </a:rPr>
              <a:t>			       </a:t>
            </a:r>
            <a:r>
              <a:rPr lang="en-US" sz="2000" b="1" dirty="0" smtClean="0">
                <a:latin typeface="Calibri"/>
                <a:cs typeface="Calibri"/>
              </a:rPr>
              <a:t>   </a:t>
            </a:r>
            <a:r>
              <a:rPr lang="en-MY" sz="2000" b="1" i="1" dirty="0" smtClean="0">
                <a:solidFill>
                  <a:schemeClr val="accent4">
                    <a:lumMod val="40000"/>
                    <a:lumOff val="60000"/>
                  </a:schemeClr>
                </a:solidFill>
                <a:latin typeface="Calibri"/>
                <a:cs typeface="Calibri"/>
              </a:rPr>
              <a:t>(Genesis 16)</a:t>
            </a:r>
            <a:endParaRPr lang="en-MY" sz="2000" b="1" i="1"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xmlns="" val="986767880"/>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prstClr val="black"/>
              <a:srgbClr val="D9C3A5">
                <a:tint val="50000"/>
                <a:satMod val="180000"/>
              </a:srgbClr>
            </a:duotone>
          </a:blip>
          <a:stretch>
            <a:fillRect/>
          </a:stretch>
        </p:blipFill>
        <p:spPr>
          <a:xfrm>
            <a:off x="1224748" y="1330460"/>
            <a:ext cx="6607564" cy="4955673"/>
          </a:xfrm>
          <a:prstGeom prst="rect">
            <a:avLst/>
          </a:prstGeom>
        </p:spPr>
      </p:pic>
      <p:sp>
        <p:nvSpPr>
          <p:cNvPr id="3" name="Title 1"/>
          <p:cNvSpPr txBox="1">
            <a:spLocks/>
          </p:cNvSpPr>
          <p:nvPr/>
        </p:nvSpPr>
        <p:spPr>
          <a:xfrm>
            <a:off x="423312" y="250338"/>
            <a:ext cx="8284781"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The Lord’s Promise</a:t>
            </a:r>
            <a:endParaRPr lang="en-US" b="1" dirty="0">
              <a:solidFill>
                <a:srgbClr val="FCEACD"/>
              </a:solidFill>
              <a:latin typeface="Calibri"/>
              <a:cs typeface="Calibri"/>
            </a:endParaRPr>
          </a:p>
        </p:txBody>
      </p:sp>
    </p:spTree>
    <p:extLst>
      <p:ext uri="{BB962C8B-B14F-4D97-AF65-F5344CB8AC3E}">
        <p14:creationId xmlns:p14="http://schemas.microsoft.com/office/powerpoint/2010/main" xmlns="" val="1744599681"/>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450" y="326096"/>
            <a:ext cx="8013758" cy="5324535"/>
          </a:xfrm>
          <a:prstGeom prst="rect">
            <a:avLst/>
          </a:prstGeom>
        </p:spPr>
        <p:txBody>
          <a:bodyPr wrap="square">
            <a:spAutoFit/>
          </a:bodyPr>
          <a:lstStyle/>
          <a:p>
            <a:pPr algn="just"/>
            <a:r>
              <a:rPr lang="en-US" sz="2000" b="1" dirty="0">
                <a:latin typeface="Calibri"/>
                <a:cs typeface="Calibri"/>
              </a:rPr>
              <a:t>At this point, Abram had the opportunity to make the choice to do what he knew God wanted done because he trusted God to know how best to proceed. He could choose either to make the promise happen himself or to continue to wait for God, seeking his approval, understanding, and direction. He had the opportunity to either replace God or to follow him. This is why his decision was such a great tragedy. </a:t>
            </a:r>
            <a:endParaRPr lang="en-MY" sz="2000" b="1" dirty="0">
              <a:latin typeface="Calibri"/>
              <a:cs typeface="Calibri"/>
            </a:endParaRPr>
          </a:p>
          <a:p>
            <a:pPr algn="just"/>
            <a:r>
              <a:rPr lang="en-US" sz="2000" b="1" dirty="0">
                <a:latin typeface="Calibri"/>
                <a:cs typeface="Calibri"/>
              </a:rPr>
              <a:t> </a:t>
            </a:r>
            <a:endParaRPr lang="en-MY" sz="2000" b="1" dirty="0">
              <a:latin typeface="Calibri"/>
              <a:cs typeface="Calibri"/>
            </a:endParaRPr>
          </a:p>
          <a:p>
            <a:pPr algn="just"/>
            <a:r>
              <a:rPr lang="en-US" sz="2000" b="1" dirty="0">
                <a:latin typeface="Calibri"/>
                <a:cs typeface="Calibri"/>
              </a:rPr>
              <a:t>The promise had been made that Abram would have a son from his own body. The offer of Hagar did not necessarily contradict that promise. He and </a:t>
            </a:r>
            <a:r>
              <a:rPr lang="en-US" sz="2000" b="1" dirty="0" err="1">
                <a:latin typeface="Calibri"/>
                <a:cs typeface="Calibri"/>
              </a:rPr>
              <a:t>Sarai</a:t>
            </a:r>
            <a:r>
              <a:rPr lang="en-US" sz="2000" b="1" dirty="0">
                <a:latin typeface="Calibri"/>
                <a:cs typeface="Calibri"/>
              </a:rPr>
              <a:t> had waited ten years in Canaan and years before that. The weariness of waiting produced skepticism and spiritual dryness. Maybe this was the time for them to do something about the promise. The idea had a sensible ring to it, but essentially Abram was replacing God's with his own wisdom. He never asked the Lord in humility about the plan advanced by </a:t>
            </a:r>
            <a:r>
              <a:rPr lang="en-US" sz="2000" b="1" dirty="0" err="1">
                <a:latin typeface="Calibri"/>
                <a:cs typeface="Calibri"/>
              </a:rPr>
              <a:t>Sarai</a:t>
            </a:r>
            <a:r>
              <a:rPr lang="en-US" sz="2000" b="1" dirty="0">
                <a:latin typeface="Calibri"/>
                <a:cs typeface="Calibri"/>
              </a:rPr>
              <a:t>. He became god for himself</a:t>
            </a:r>
            <a:r>
              <a:rPr lang="en-US" sz="2000" b="1" dirty="0" smtClean="0">
                <a:latin typeface="Calibri"/>
                <a:cs typeface="Calibri"/>
              </a:rPr>
              <a:t>.</a:t>
            </a:r>
          </a:p>
          <a:p>
            <a:pPr algn="just"/>
            <a:endParaRPr lang="en-MY" sz="800" b="1" dirty="0">
              <a:latin typeface="Calibri"/>
              <a:cs typeface="Calibri"/>
            </a:endParaRPr>
          </a:p>
          <a:p>
            <a:pPr algn="r"/>
            <a:r>
              <a:rPr lang="en-US" sz="2000" b="1" i="1" dirty="0">
                <a:solidFill>
                  <a:schemeClr val="accent4">
                    <a:lumMod val="40000"/>
                    <a:lumOff val="60000"/>
                  </a:schemeClr>
                </a:solidFill>
                <a:latin typeface="Calibri"/>
                <a:cs typeface="Calibri"/>
              </a:rPr>
              <a:t>(Steve </a:t>
            </a:r>
            <a:r>
              <a:rPr lang="en-US" sz="2000" b="1" i="1" dirty="0" err="1">
                <a:solidFill>
                  <a:schemeClr val="accent4">
                    <a:lumMod val="40000"/>
                    <a:lumOff val="60000"/>
                  </a:schemeClr>
                </a:solidFill>
                <a:latin typeface="Calibri"/>
                <a:cs typeface="Calibri"/>
              </a:rPr>
              <a:t>Zeisler</a:t>
            </a:r>
            <a:r>
              <a:rPr lang="en-US" sz="2000" b="1" i="1" dirty="0">
                <a:solidFill>
                  <a:schemeClr val="accent4">
                    <a:lumMod val="40000"/>
                    <a:lumOff val="60000"/>
                  </a:schemeClr>
                </a:solidFill>
                <a:latin typeface="Calibri"/>
                <a:cs typeface="Calibri"/>
              </a:rPr>
              <a:t>, </a:t>
            </a:r>
            <a:r>
              <a:rPr lang="en-US" sz="2000" b="1" dirty="0">
                <a:solidFill>
                  <a:schemeClr val="accent4">
                    <a:lumMod val="40000"/>
                    <a:lumOff val="60000"/>
                  </a:schemeClr>
                </a:solidFill>
                <a:latin typeface="Calibri"/>
                <a:cs typeface="Calibri"/>
              </a:rPr>
              <a:t>“It Seemed Like A Good Idea At The Time”</a:t>
            </a:r>
            <a:r>
              <a:rPr lang="en-US" sz="2000" b="1" i="1" dirty="0">
                <a:solidFill>
                  <a:schemeClr val="accent4">
                    <a:lumMod val="40000"/>
                    <a:lumOff val="60000"/>
                  </a:schemeClr>
                </a:solidFill>
                <a:latin typeface="Calibri"/>
                <a:cs typeface="Calibri"/>
              </a:rPr>
              <a:t>)</a:t>
            </a:r>
            <a:endParaRPr lang="en-MY" sz="2000" b="1" dirty="0">
              <a:solidFill>
                <a:schemeClr val="accent4">
                  <a:lumMod val="40000"/>
                  <a:lumOff val="60000"/>
                </a:schemeClr>
              </a:solidFill>
              <a:latin typeface="Calibri"/>
              <a:cs typeface="Calibri"/>
            </a:endParaRPr>
          </a:p>
        </p:txBody>
      </p:sp>
      <p:sp>
        <p:nvSpPr>
          <p:cNvPr id="3" name="Rectangle 2"/>
          <p:cNvSpPr/>
          <p:nvPr/>
        </p:nvSpPr>
        <p:spPr>
          <a:xfrm>
            <a:off x="559450" y="5796877"/>
            <a:ext cx="8013758" cy="707886"/>
          </a:xfrm>
          <a:prstGeom prst="rect">
            <a:avLst/>
          </a:prstGeom>
        </p:spPr>
        <p:txBody>
          <a:bodyPr wrap="square">
            <a:spAutoFit/>
          </a:bodyPr>
          <a:lstStyle/>
          <a:p>
            <a:pPr algn="just"/>
            <a:r>
              <a:rPr lang="en-US" sz="2000" b="1" baseline="30000" dirty="0" smtClean="0">
                <a:latin typeface="Calibri"/>
                <a:cs typeface="Calibri"/>
              </a:rPr>
              <a:t>4 </a:t>
            </a:r>
            <a:r>
              <a:rPr lang="en-US" sz="2000" b="1" dirty="0" smtClean="0">
                <a:latin typeface="Calibri"/>
                <a:cs typeface="Calibri"/>
              </a:rPr>
              <a:t>When </a:t>
            </a:r>
            <a:r>
              <a:rPr lang="en-US" sz="2000" b="1" dirty="0">
                <a:latin typeface="Calibri"/>
                <a:cs typeface="Calibri"/>
              </a:rPr>
              <a:t>she knew she was pregnant, she began to despise her mistress</a:t>
            </a:r>
            <a:r>
              <a:rPr lang="en-US" sz="2000" b="1" dirty="0" smtClean="0">
                <a:latin typeface="Calibri"/>
                <a:cs typeface="Calibri"/>
              </a:rPr>
              <a:t>.</a:t>
            </a:r>
          </a:p>
          <a:p>
            <a:pPr algn="r"/>
            <a:r>
              <a:rPr lang="en-US" sz="2000" b="1" i="1" dirty="0" smtClean="0">
                <a:solidFill>
                  <a:srgbClr val="F9D59B"/>
                </a:solidFill>
                <a:latin typeface="Calibri"/>
                <a:cs typeface="Calibri"/>
              </a:rPr>
              <a:t>(Genesis 16)</a:t>
            </a:r>
            <a:r>
              <a:rPr lang="en-US" sz="2000" b="1" dirty="0">
                <a:latin typeface="Calibri"/>
                <a:cs typeface="Calibri"/>
              </a:rPr>
              <a:t> </a:t>
            </a:r>
            <a:r>
              <a:rPr lang="en-MY" sz="2000" b="1" dirty="0">
                <a:latin typeface="Calibri"/>
                <a:cs typeface="Calibri"/>
              </a:rPr>
              <a:t> </a:t>
            </a:r>
            <a:endParaRPr lang="en-US" sz="2000" b="1" dirty="0">
              <a:latin typeface="Calibri"/>
              <a:cs typeface="Calibri"/>
            </a:endParaRPr>
          </a:p>
        </p:txBody>
      </p:sp>
    </p:spTree>
    <p:extLst>
      <p:ext uri="{BB962C8B-B14F-4D97-AF65-F5344CB8AC3E}">
        <p14:creationId xmlns:p14="http://schemas.microsoft.com/office/powerpoint/2010/main" xmlns="" val="876192690"/>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25034"/>
            <a:ext cx="9144000" cy="1165624"/>
          </a:xfrm>
          <a:prstGeom prst="rect">
            <a:avLst/>
          </a:prstGeom>
        </p:spPr>
        <p:txBody>
          <a:bodyPr>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Omission &amp; Commission</a:t>
            </a:r>
            <a:endParaRPr lang="en-US" b="1" dirty="0">
              <a:solidFill>
                <a:schemeClr val="accent4">
                  <a:lumMod val="20000"/>
                  <a:lumOff val="80000"/>
                </a:schemeClr>
              </a:solidFill>
              <a:latin typeface="Calibri"/>
              <a:cs typeface="Calibri"/>
            </a:endParaRPr>
          </a:p>
        </p:txBody>
      </p:sp>
      <p:sp>
        <p:nvSpPr>
          <p:cNvPr id="4" name="Rectangle 3"/>
          <p:cNvSpPr/>
          <p:nvPr/>
        </p:nvSpPr>
        <p:spPr>
          <a:xfrm>
            <a:off x="589692" y="4672626"/>
            <a:ext cx="8028878" cy="1631216"/>
          </a:xfrm>
          <a:prstGeom prst="rect">
            <a:avLst/>
          </a:prstGeom>
        </p:spPr>
        <p:txBody>
          <a:bodyPr wrap="square">
            <a:spAutoFit/>
          </a:bodyPr>
          <a:lstStyle/>
          <a:p>
            <a:pPr algn="just"/>
            <a:r>
              <a:rPr lang="en-US" sz="2000" b="1" baseline="30000" dirty="0">
                <a:latin typeface="Calibri"/>
                <a:cs typeface="Calibri"/>
              </a:rPr>
              <a:t>5 </a:t>
            </a:r>
            <a:r>
              <a:rPr lang="en-US" sz="2000" b="1" dirty="0">
                <a:latin typeface="Calibri"/>
                <a:cs typeface="Calibri"/>
              </a:rPr>
              <a:t>Then </a:t>
            </a:r>
            <a:r>
              <a:rPr lang="en-US" sz="2000" b="1" dirty="0" err="1">
                <a:latin typeface="Calibri"/>
                <a:cs typeface="Calibri"/>
              </a:rPr>
              <a:t>Sarai</a:t>
            </a:r>
            <a:r>
              <a:rPr lang="en-US" sz="2000" b="1" dirty="0">
                <a:latin typeface="Calibri"/>
                <a:cs typeface="Calibri"/>
              </a:rPr>
              <a:t> said to Abram, ‘You are responsible for the wrong I am suffering. I put my slave in your arms, and now that she knows she is pregnant, she despises me. May the </a:t>
            </a:r>
            <a:r>
              <a:rPr lang="en-US" sz="2000" b="1" cap="small" dirty="0">
                <a:latin typeface="Calibri"/>
                <a:cs typeface="Calibri"/>
              </a:rPr>
              <a:t>Lord</a:t>
            </a:r>
            <a:r>
              <a:rPr lang="en-US" sz="2000" b="1" dirty="0">
                <a:latin typeface="Calibri"/>
                <a:cs typeface="Calibri"/>
              </a:rPr>
              <a:t> judge between you and me.’</a:t>
            </a:r>
            <a:endParaRPr lang="en-MY" sz="2000" dirty="0">
              <a:latin typeface="Calibri"/>
              <a:cs typeface="Calibri"/>
            </a:endParaRPr>
          </a:p>
          <a:p>
            <a:pPr algn="just"/>
            <a:r>
              <a:rPr lang="en-US" sz="2000" b="1" baseline="30000" dirty="0">
                <a:latin typeface="Calibri"/>
                <a:cs typeface="Calibri"/>
              </a:rPr>
              <a:t>6 </a:t>
            </a:r>
            <a:r>
              <a:rPr lang="en-US" sz="2000" b="1" dirty="0">
                <a:latin typeface="Calibri"/>
                <a:cs typeface="Calibri"/>
              </a:rPr>
              <a:t>‘Your slave is in your hands,’ Abram said. ‘Do with her whatever you think best.’ </a:t>
            </a:r>
            <a:r>
              <a:rPr lang="en-US" sz="2000" b="1"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Genesis 16)</a:t>
            </a:r>
            <a:endParaRPr lang="en-MY" sz="2000" dirty="0">
              <a:solidFill>
                <a:srgbClr val="F9D59B"/>
              </a:solidFill>
              <a:latin typeface="Calibri"/>
              <a:cs typeface="Calibri"/>
            </a:endParaRPr>
          </a:p>
        </p:txBody>
      </p:sp>
      <p:pic>
        <p:nvPicPr>
          <p:cNvPr id="7" name="Picture 6"/>
          <p:cNvPicPr>
            <a:picLocks noChangeAspect="1"/>
          </p:cNvPicPr>
          <p:nvPr/>
        </p:nvPicPr>
        <p:blipFill>
          <a:blip r:embed="rId2">
            <a:extLst>
              <a:ext uri="{BEBA8EAE-BF5A-486C-A8C5-ECC9F3942E4B}">
                <a14:imgProps xmlns:a14="http://schemas.microsoft.com/office/drawing/2010/main" xmlns="">
                  <a14:imgLayer r:embed="rId3">
                    <a14:imgEffect>
                      <a14:colorTemperature colorTemp="11200"/>
                    </a14:imgEffect>
                  </a14:imgLayer>
                </a14:imgProps>
              </a:ext>
            </a:extLst>
          </a:blip>
          <a:stretch>
            <a:fillRect/>
          </a:stretch>
        </p:blipFill>
        <p:spPr>
          <a:xfrm>
            <a:off x="2100807" y="1587858"/>
            <a:ext cx="4902013" cy="2755479"/>
          </a:xfrm>
          <a:prstGeom prst="rect">
            <a:avLst/>
          </a:prstGeom>
        </p:spPr>
      </p:pic>
    </p:spTree>
    <p:extLst>
      <p:ext uri="{BB962C8B-B14F-4D97-AF65-F5344CB8AC3E}">
        <p14:creationId xmlns:p14="http://schemas.microsoft.com/office/powerpoint/2010/main" xmlns="" val="366198893"/>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6941" y="650500"/>
            <a:ext cx="7317217" cy="4883023"/>
          </a:xfrm>
          <a:prstGeom prst="rect">
            <a:avLst/>
          </a:prstGeom>
        </p:spPr>
      </p:pic>
      <p:sp>
        <p:nvSpPr>
          <p:cNvPr id="3" name="Rectangle 2"/>
          <p:cNvSpPr/>
          <p:nvPr/>
        </p:nvSpPr>
        <p:spPr>
          <a:xfrm>
            <a:off x="1264940" y="5857994"/>
            <a:ext cx="6567367" cy="369332"/>
          </a:xfrm>
          <a:prstGeom prst="rect">
            <a:avLst/>
          </a:prstGeom>
        </p:spPr>
        <p:txBody>
          <a:bodyPr wrap="square">
            <a:spAutoFit/>
          </a:bodyPr>
          <a:lstStyle/>
          <a:p>
            <a:pPr algn="just"/>
            <a:r>
              <a:rPr lang="en-US" b="1" dirty="0">
                <a:latin typeface="Calibri"/>
                <a:cs typeface="Calibri"/>
              </a:rPr>
              <a:t>Then </a:t>
            </a:r>
            <a:r>
              <a:rPr lang="en-US" b="1" dirty="0" err="1">
                <a:latin typeface="Calibri"/>
                <a:cs typeface="Calibri"/>
              </a:rPr>
              <a:t>Sarai</a:t>
            </a:r>
            <a:r>
              <a:rPr lang="en-US" b="1" dirty="0">
                <a:latin typeface="Calibri"/>
                <a:cs typeface="Calibri"/>
              </a:rPr>
              <a:t> ill-treated Hagar; so she fled from her.	</a:t>
            </a:r>
            <a:r>
              <a:rPr lang="en-US" b="1" dirty="0" smtClean="0">
                <a:latin typeface="Calibri"/>
                <a:cs typeface="Calibri"/>
              </a:rPr>
              <a:t>  </a:t>
            </a:r>
            <a:r>
              <a:rPr lang="en-US" b="1" dirty="0" smtClean="0">
                <a:latin typeface="Calibri"/>
                <a:cs typeface="Calibri"/>
              </a:rPr>
              <a:t> </a:t>
            </a:r>
            <a:r>
              <a:rPr lang="en-US" b="1" i="1" dirty="0" smtClean="0">
                <a:solidFill>
                  <a:srgbClr val="F9D59B"/>
                </a:solidFill>
                <a:latin typeface="Calibri"/>
                <a:cs typeface="Calibri"/>
              </a:rPr>
              <a:t>(</a:t>
            </a:r>
            <a:r>
              <a:rPr lang="en-US" b="1" i="1" dirty="0">
                <a:solidFill>
                  <a:srgbClr val="F9D59B"/>
                </a:solidFill>
                <a:latin typeface="Calibri"/>
                <a:cs typeface="Calibri"/>
              </a:rPr>
              <a:t>Genesis 16)</a:t>
            </a:r>
            <a:endParaRPr lang="en-MY" dirty="0">
              <a:solidFill>
                <a:srgbClr val="F9D59B"/>
              </a:solidFill>
              <a:latin typeface="Calibri"/>
              <a:cs typeface="Calibri"/>
            </a:endParaRPr>
          </a:p>
        </p:txBody>
      </p:sp>
    </p:spTree>
    <p:extLst>
      <p:ext uri="{BB962C8B-B14F-4D97-AF65-F5344CB8AC3E}">
        <p14:creationId xmlns:p14="http://schemas.microsoft.com/office/powerpoint/2010/main" xmlns="" val="1103353010"/>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46334</TotalTime>
  <Words>420</Words>
  <Application>Microsoft Macintosh PowerPoint</Application>
  <PresentationFormat>On-screen Show (4:3)</PresentationFormat>
  <Paragraphs>45</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Story</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Praise The Lord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Siew Ghee Chew</dc:creator>
  <cp:lastModifiedBy>Fpbcpg</cp:lastModifiedBy>
  <cp:revision>477</cp:revision>
  <cp:lastPrinted>2018-11-03T01:16:55Z</cp:lastPrinted>
  <dcterms:created xsi:type="dcterms:W3CDTF">2012-07-28T08:04:56Z</dcterms:created>
  <dcterms:modified xsi:type="dcterms:W3CDTF">2018-11-04T02:01:11Z</dcterms:modified>
</cp:coreProperties>
</file>