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60" r:id="rId3"/>
    <p:sldId id="261" r:id="rId4"/>
    <p:sldId id="262" r:id="rId5"/>
    <p:sldId id="258" r:id="rId6"/>
    <p:sldId id="259" r:id="rId7"/>
    <p:sldId id="264" r:id="rId8"/>
    <p:sldId id="257" r:id="rId9"/>
    <p:sldId id="263" r:id="rId10"/>
    <p:sldId id="265" r:id="rId11"/>
    <p:sldId id="272" r:id="rId12"/>
    <p:sldId id="276" r:id="rId13"/>
    <p:sldId id="273" r:id="rId14"/>
    <p:sldId id="277" r:id="rId15"/>
    <p:sldId id="274" r:id="rId16"/>
    <p:sldId id="278" r:id="rId17"/>
    <p:sldId id="267" r:id="rId18"/>
    <p:sldId id="268" r:id="rId19"/>
    <p:sldId id="275" r:id="rId20"/>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F51C07B3-7352-46E4-969E-D499CE3EAA5F}" type="datetimeFigureOut">
              <a:rPr lang="en-MY" smtClean="0"/>
              <a:t>18/11/2018</a:t>
            </a:fld>
            <a:endParaRPr lang="en-MY"/>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480F69C6-ECCE-43A0-9516-30255B1BF166}" type="slidenum">
              <a:rPr lang="en-MY" smtClean="0"/>
              <a:t>‹#›</a:t>
            </a:fld>
            <a:endParaRPr lang="en-MY"/>
          </a:p>
        </p:txBody>
      </p:sp>
    </p:spTree>
    <p:extLst>
      <p:ext uri="{BB962C8B-B14F-4D97-AF65-F5344CB8AC3E}">
        <p14:creationId xmlns:p14="http://schemas.microsoft.com/office/powerpoint/2010/main" val="28135171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6873644B-7999-43CD-9FC0-47FB21AB2312}" type="datetimeFigureOut">
              <a:rPr lang="en-MY" smtClean="0"/>
              <a:t>18/11/2018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3695901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6873644B-7999-43CD-9FC0-47FB21AB2312}" type="datetimeFigureOut">
              <a:rPr lang="en-MY" smtClean="0"/>
              <a:t>18/11/2018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418743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6873644B-7999-43CD-9FC0-47FB21AB2312}" type="datetimeFigureOut">
              <a:rPr lang="en-MY" smtClean="0"/>
              <a:t>18/11/2018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326315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6873644B-7999-43CD-9FC0-47FB21AB2312}" type="datetimeFigureOut">
              <a:rPr lang="en-MY" smtClean="0"/>
              <a:t>18/11/2018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62459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3644B-7999-43CD-9FC0-47FB21AB2312}" type="datetimeFigureOut">
              <a:rPr lang="en-MY" smtClean="0"/>
              <a:t>18/11/2018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1582932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p:cNvSpPr>
            <a:spLocks noGrp="1"/>
          </p:cNvSpPr>
          <p:nvPr>
            <p:ph type="dt" sz="half" idx="10"/>
          </p:nvPr>
        </p:nvSpPr>
        <p:spPr/>
        <p:txBody>
          <a:bodyPr/>
          <a:lstStyle/>
          <a:p>
            <a:fld id="{6873644B-7999-43CD-9FC0-47FB21AB2312}" type="datetimeFigureOut">
              <a:rPr lang="en-MY" smtClean="0"/>
              <a:t>18/11/2018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3519572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p:cNvSpPr>
            <a:spLocks noGrp="1"/>
          </p:cNvSpPr>
          <p:nvPr>
            <p:ph type="dt" sz="half" idx="10"/>
          </p:nvPr>
        </p:nvSpPr>
        <p:spPr/>
        <p:txBody>
          <a:bodyPr/>
          <a:lstStyle/>
          <a:p>
            <a:fld id="{6873644B-7999-43CD-9FC0-47FB21AB2312}" type="datetimeFigureOut">
              <a:rPr lang="en-MY" smtClean="0"/>
              <a:t>18/11/2018</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2169618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6873644B-7999-43CD-9FC0-47FB21AB2312}" type="datetimeFigureOut">
              <a:rPr lang="en-MY" smtClean="0"/>
              <a:t>18/11/2018</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102061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3644B-7999-43CD-9FC0-47FB21AB2312}" type="datetimeFigureOut">
              <a:rPr lang="en-MY" smtClean="0"/>
              <a:t>18/11/2018</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184241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73644B-7999-43CD-9FC0-47FB21AB2312}" type="datetimeFigureOut">
              <a:rPr lang="en-MY" smtClean="0"/>
              <a:t>18/11/2018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1679508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73644B-7999-43CD-9FC0-47FB21AB2312}" type="datetimeFigureOut">
              <a:rPr lang="en-MY" smtClean="0"/>
              <a:t>18/11/2018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3AC41D9-D37B-4A81-AA9D-E7A5BC5CC5C7}" type="slidenum">
              <a:rPr lang="en-MY" smtClean="0"/>
              <a:t>‹#›</a:t>
            </a:fld>
            <a:endParaRPr lang="en-MY"/>
          </a:p>
        </p:txBody>
      </p:sp>
    </p:spTree>
    <p:extLst>
      <p:ext uri="{BB962C8B-B14F-4D97-AF65-F5344CB8AC3E}">
        <p14:creationId xmlns:p14="http://schemas.microsoft.com/office/powerpoint/2010/main" val="3220937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3644B-7999-43CD-9FC0-47FB21AB2312}" type="datetimeFigureOut">
              <a:rPr lang="en-MY" smtClean="0"/>
              <a:t>18/11/2018</a:t>
            </a:fld>
            <a:endParaRPr lang="en-M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C41D9-D37B-4A81-AA9D-E7A5BC5CC5C7}" type="slidenum">
              <a:rPr lang="en-MY" smtClean="0"/>
              <a:t>‹#›</a:t>
            </a:fld>
            <a:endParaRPr lang="en-MY"/>
          </a:p>
        </p:txBody>
      </p:sp>
    </p:spTree>
    <p:extLst>
      <p:ext uri="{BB962C8B-B14F-4D97-AF65-F5344CB8AC3E}">
        <p14:creationId xmlns:p14="http://schemas.microsoft.com/office/powerpoint/2010/main" val="3601947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BC9EFE1-D8CB-4668-9980-DB108327A79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7CBAE1BD-B8E4-4029-8AA2-C77E4FED9864}"/>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6900805" y="2327607"/>
            <a:ext cx="4805996" cy="1401448"/>
          </a:xfrm>
        </p:spPr>
        <p:txBody>
          <a:bodyPr anchor="t">
            <a:normAutofit/>
          </a:bodyPr>
          <a:lstStyle/>
          <a:p>
            <a:pPr algn="l"/>
            <a:r>
              <a:rPr lang="en-MY" sz="4400" b="1" dirty="0">
                <a:solidFill>
                  <a:srgbClr val="000000"/>
                </a:solidFill>
              </a:rPr>
              <a:t>Frenemies from within</a:t>
            </a:r>
          </a:p>
        </p:txBody>
      </p:sp>
      <p:sp>
        <p:nvSpPr>
          <p:cNvPr id="3" name="Subtitle 2"/>
          <p:cNvSpPr>
            <a:spLocks noGrp="1"/>
          </p:cNvSpPr>
          <p:nvPr>
            <p:ph type="subTitle" idx="1"/>
          </p:nvPr>
        </p:nvSpPr>
        <p:spPr>
          <a:xfrm>
            <a:off x="6900805" y="5005393"/>
            <a:ext cx="4805691" cy="838831"/>
          </a:xfrm>
        </p:spPr>
        <p:txBody>
          <a:bodyPr anchor="b">
            <a:noAutofit/>
          </a:bodyPr>
          <a:lstStyle/>
          <a:p>
            <a:pPr algn="l"/>
            <a:endParaRPr lang="en-MY" sz="3600" dirty="0">
              <a:solidFill>
                <a:srgbClr val="000000"/>
              </a:solidFill>
              <a:latin typeface="+mj-lt"/>
            </a:endParaRPr>
          </a:p>
          <a:p>
            <a:pPr algn="l"/>
            <a:r>
              <a:rPr lang="en-MY" sz="3600" dirty="0">
                <a:solidFill>
                  <a:srgbClr val="000000"/>
                </a:solidFill>
                <a:latin typeface="+mj-lt"/>
              </a:rPr>
              <a:t>Jude 1-16</a:t>
            </a:r>
            <a:br>
              <a:rPr lang="en-MY" sz="3600" dirty="0">
                <a:solidFill>
                  <a:srgbClr val="000000"/>
                </a:solidFill>
                <a:latin typeface="+mj-lt"/>
              </a:rPr>
            </a:br>
            <a:r>
              <a:rPr lang="en-MY" sz="3600" dirty="0">
                <a:solidFill>
                  <a:srgbClr val="000000"/>
                </a:solidFill>
                <a:latin typeface="+mj-lt"/>
              </a:rPr>
              <a:t>Part 1</a:t>
            </a:r>
            <a:br>
              <a:rPr lang="en-MY" sz="3600" dirty="0">
                <a:solidFill>
                  <a:srgbClr val="000000"/>
                </a:solidFill>
                <a:latin typeface="+mj-lt"/>
              </a:rPr>
            </a:br>
            <a:endParaRPr lang="en-MY" sz="3600" dirty="0">
              <a:solidFill>
                <a:srgbClr val="000000"/>
              </a:solidFill>
              <a:latin typeface="+mj-lt"/>
            </a:endParaRPr>
          </a:p>
        </p:txBody>
      </p:sp>
      <p:sp>
        <p:nvSpPr>
          <p:cNvPr id="28" name="Freeform 49">
            <a:extLst>
              <a:ext uri="{FF2B5EF4-FFF2-40B4-BE49-F238E27FC236}">
                <a16:creationId xmlns:a16="http://schemas.microsoft.com/office/drawing/2014/main" id="{77DA6D33-2D62-458C-BF5D-DBF612FD557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p:cNvPicPr>
            <a:picLocks noChangeAspect="1"/>
          </p:cNvPicPr>
          <p:nvPr/>
        </p:nvPicPr>
        <p:blipFill rotWithShape="1">
          <a:blip r:embed="rId3">
            <a:alphaModFix/>
            <a:extLst/>
          </a:blip>
          <a:srcRect l="5543" r="3" b="3"/>
          <a:stretch/>
        </p:blipFill>
        <p:spPr>
          <a:xfrm>
            <a:off x="1" y="770037"/>
            <a:ext cx="5298683" cy="6097438"/>
          </a:xfrm>
          <a:custGeom>
            <a:avLst/>
            <a:gdLst>
              <a:gd name="connsiteX0" fmla="*/ 2178155 w 5298683"/>
              <a:gd name="connsiteY0" fmla="*/ 0 h 6097438"/>
              <a:gd name="connsiteX1" fmla="*/ 5298683 w 5298683"/>
              <a:gd name="connsiteY1" fmla="*/ 3120527 h 6097438"/>
              <a:gd name="connsiteX2" fmla="*/ 3392805 w 5298683"/>
              <a:gd name="connsiteY2" fmla="*/ 5995828 h 6097438"/>
              <a:gd name="connsiteX3" fmla="*/ 3115184 w 5298683"/>
              <a:gd name="connsiteY3" fmla="*/ 6097438 h 6097438"/>
              <a:gd name="connsiteX4" fmla="*/ 1241127 w 5298683"/>
              <a:gd name="connsiteY4" fmla="*/ 6097438 h 6097438"/>
              <a:gd name="connsiteX5" fmla="*/ 963506 w 5298683"/>
              <a:gd name="connsiteY5" fmla="*/ 5995828 h 6097438"/>
              <a:gd name="connsiteX6" fmla="*/ 193210 w 5298683"/>
              <a:gd name="connsiteY6" fmla="*/ 5528477 h 6097438"/>
              <a:gd name="connsiteX7" fmla="*/ 0 w 5298683"/>
              <a:gd name="connsiteY7" fmla="*/ 5352876 h 6097438"/>
              <a:gd name="connsiteX8" fmla="*/ 0 w 5298683"/>
              <a:gd name="connsiteY8" fmla="*/ 888178 h 6097438"/>
              <a:gd name="connsiteX9" fmla="*/ 193210 w 5298683"/>
              <a:gd name="connsiteY9" fmla="*/ 712577 h 6097438"/>
              <a:gd name="connsiteX10" fmla="*/ 2178155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Tree>
    <p:extLst>
      <p:ext uri="{BB962C8B-B14F-4D97-AF65-F5344CB8AC3E}">
        <p14:creationId xmlns:p14="http://schemas.microsoft.com/office/powerpoint/2010/main" val="66770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25194" y="2278906"/>
            <a:ext cx="11141612" cy="523220"/>
          </a:xfrm>
          <a:prstGeom prst="rect">
            <a:avLst/>
          </a:prstGeom>
        </p:spPr>
        <p:txBody>
          <a:bodyPr wrap="square">
            <a:spAutoFit/>
          </a:bodyPr>
          <a:lstStyle/>
          <a:p>
            <a:pPr algn="ctr"/>
            <a:r>
              <a:rPr lang="en-MY" sz="2800" b="1" u="sng" dirty="0">
                <a:latin typeface="+mj-lt"/>
                <a:ea typeface="+mj-ea"/>
                <a:cs typeface="+mj-cs"/>
              </a:rPr>
              <a:t>Shepherds</a:t>
            </a:r>
            <a:r>
              <a:rPr lang="en-MY" sz="2800" dirty="0">
                <a:latin typeface="+mj-lt"/>
                <a:ea typeface="+mj-ea"/>
                <a:cs typeface="+mj-cs"/>
              </a:rPr>
              <a:t> who feed only themselves. (V12)</a:t>
            </a:r>
          </a:p>
        </p:txBody>
      </p:sp>
      <p:sp>
        <p:nvSpPr>
          <p:cNvPr id="7" name="TextBox 6"/>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Who are the frenemies?</a:t>
            </a:r>
          </a:p>
        </p:txBody>
      </p:sp>
      <p:sp>
        <p:nvSpPr>
          <p:cNvPr id="8" name="Rectangle 7"/>
          <p:cNvSpPr/>
          <p:nvPr/>
        </p:nvSpPr>
        <p:spPr>
          <a:xfrm>
            <a:off x="1130104" y="3407037"/>
            <a:ext cx="9931792" cy="1384995"/>
          </a:xfrm>
          <a:prstGeom prst="rect">
            <a:avLst/>
          </a:prstGeom>
        </p:spPr>
        <p:txBody>
          <a:bodyPr wrap="square">
            <a:spAutoFit/>
          </a:bodyPr>
          <a:lstStyle/>
          <a:p>
            <a:pPr algn="ctr"/>
            <a:r>
              <a:rPr lang="en-MY" sz="2800" dirty="0">
                <a:latin typeface="+mj-lt"/>
                <a:ea typeface="+mj-ea"/>
                <a:cs typeface="+mj-cs"/>
              </a:rPr>
              <a:t>In the very same way, </a:t>
            </a:r>
            <a:r>
              <a:rPr lang="en-MY" sz="2800" b="1" u="sng" dirty="0">
                <a:latin typeface="+mj-lt"/>
                <a:ea typeface="+mj-ea"/>
                <a:cs typeface="+mj-cs"/>
              </a:rPr>
              <a:t>on the strength of their dreams</a:t>
            </a:r>
            <a:r>
              <a:rPr lang="en-MY" sz="2800" b="1" dirty="0">
                <a:latin typeface="+mj-lt"/>
                <a:ea typeface="+mj-ea"/>
                <a:cs typeface="+mj-cs"/>
              </a:rPr>
              <a:t> </a:t>
            </a:r>
            <a:r>
              <a:rPr lang="en-MY" sz="2800" dirty="0">
                <a:latin typeface="+mj-lt"/>
                <a:ea typeface="+mj-ea"/>
                <a:cs typeface="+mj-cs"/>
              </a:rPr>
              <a:t>these ungodly people pollute their own bodies, reject authority and heap abuse on celestial beings.  (V8)</a:t>
            </a:r>
          </a:p>
        </p:txBody>
      </p:sp>
    </p:spTree>
    <p:extLst>
      <p:ext uri="{BB962C8B-B14F-4D97-AF65-F5344CB8AC3E}">
        <p14:creationId xmlns:p14="http://schemas.microsoft.com/office/powerpoint/2010/main" val="796729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30104" y="2080271"/>
            <a:ext cx="9931792" cy="584775"/>
          </a:xfrm>
          <a:prstGeom prst="rect">
            <a:avLst/>
          </a:prstGeom>
        </p:spPr>
        <p:txBody>
          <a:bodyPr wrap="square">
            <a:spAutoFit/>
          </a:bodyPr>
          <a:lstStyle/>
          <a:p>
            <a:pPr algn="ctr"/>
            <a:r>
              <a:rPr lang="en-MY" sz="3200" dirty="0">
                <a:latin typeface="+mj-lt"/>
                <a:ea typeface="+mj-ea"/>
                <a:cs typeface="+mj-cs"/>
              </a:rPr>
              <a:t>They have taken </a:t>
            </a:r>
            <a:r>
              <a:rPr lang="en-MY" sz="3200" u="sng" dirty="0">
                <a:latin typeface="+mj-lt"/>
                <a:ea typeface="+mj-ea"/>
                <a:cs typeface="+mj-cs"/>
              </a:rPr>
              <a:t>the way of Cain</a:t>
            </a:r>
            <a:r>
              <a:rPr lang="en-MY" sz="3200" dirty="0">
                <a:latin typeface="+mj-lt"/>
                <a:ea typeface="+mj-ea"/>
                <a:cs typeface="+mj-cs"/>
              </a:rPr>
              <a:t> (v11a)</a:t>
            </a:r>
          </a:p>
        </p:txBody>
      </p:sp>
      <p:sp>
        <p:nvSpPr>
          <p:cNvPr id="4" name="TextBox 3"/>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How do you recognize them?</a:t>
            </a:r>
          </a:p>
        </p:txBody>
      </p:sp>
      <p:sp>
        <p:nvSpPr>
          <p:cNvPr id="2" name="TextBox 1"/>
          <p:cNvSpPr txBox="1"/>
          <p:nvPr/>
        </p:nvSpPr>
        <p:spPr>
          <a:xfrm>
            <a:off x="3458307" y="3714266"/>
            <a:ext cx="5275385" cy="523220"/>
          </a:xfrm>
          <a:prstGeom prst="rect">
            <a:avLst/>
          </a:prstGeom>
          <a:noFill/>
        </p:spPr>
        <p:txBody>
          <a:bodyPr wrap="square" rtlCol="0">
            <a:spAutoFit/>
          </a:bodyPr>
          <a:lstStyle/>
          <a:p>
            <a:pPr algn="ctr"/>
            <a:r>
              <a:rPr lang="en-MY" sz="2800" b="1" dirty="0">
                <a:latin typeface="+mj-lt"/>
                <a:ea typeface="+mj-ea"/>
                <a:cs typeface="+mj-cs"/>
              </a:rPr>
              <a:t>Lovers of themselves</a:t>
            </a:r>
            <a:endParaRPr lang="en-MY" sz="2800" b="1" dirty="0"/>
          </a:p>
        </p:txBody>
      </p:sp>
    </p:spTree>
    <p:extLst>
      <p:ext uri="{BB962C8B-B14F-4D97-AF65-F5344CB8AC3E}">
        <p14:creationId xmlns:p14="http://schemas.microsoft.com/office/powerpoint/2010/main" val="51563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30104" y="2080271"/>
            <a:ext cx="9931792" cy="584775"/>
          </a:xfrm>
          <a:prstGeom prst="rect">
            <a:avLst/>
          </a:prstGeom>
        </p:spPr>
        <p:txBody>
          <a:bodyPr wrap="square">
            <a:spAutoFit/>
          </a:bodyPr>
          <a:lstStyle/>
          <a:p>
            <a:pPr algn="ctr"/>
            <a:r>
              <a:rPr lang="en-MY" sz="3200" dirty="0">
                <a:latin typeface="+mj-lt"/>
                <a:ea typeface="+mj-ea"/>
                <a:cs typeface="+mj-cs"/>
              </a:rPr>
              <a:t>They have taken </a:t>
            </a:r>
            <a:r>
              <a:rPr lang="en-MY" sz="3200" u="sng" dirty="0">
                <a:latin typeface="+mj-lt"/>
                <a:ea typeface="+mj-ea"/>
                <a:cs typeface="+mj-cs"/>
              </a:rPr>
              <a:t>the way of Cain</a:t>
            </a:r>
            <a:r>
              <a:rPr lang="en-MY" sz="3200" dirty="0">
                <a:latin typeface="+mj-lt"/>
                <a:ea typeface="+mj-ea"/>
                <a:cs typeface="+mj-cs"/>
              </a:rPr>
              <a:t> (v11a)</a:t>
            </a:r>
          </a:p>
        </p:txBody>
      </p:sp>
      <p:sp>
        <p:nvSpPr>
          <p:cNvPr id="4" name="TextBox 3"/>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How do you recognize them?</a:t>
            </a:r>
          </a:p>
        </p:txBody>
      </p:sp>
      <p:sp>
        <p:nvSpPr>
          <p:cNvPr id="2" name="TextBox 1"/>
          <p:cNvSpPr txBox="1"/>
          <p:nvPr/>
        </p:nvSpPr>
        <p:spPr>
          <a:xfrm>
            <a:off x="3458307" y="3714266"/>
            <a:ext cx="5275385" cy="523220"/>
          </a:xfrm>
          <a:prstGeom prst="rect">
            <a:avLst/>
          </a:prstGeom>
          <a:noFill/>
        </p:spPr>
        <p:txBody>
          <a:bodyPr wrap="square" rtlCol="0">
            <a:spAutoFit/>
          </a:bodyPr>
          <a:lstStyle/>
          <a:p>
            <a:pPr algn="ctr"/>
            <a:r>
              <a:rPr lang="en-MY" sz="2800" b="1" dirty="0">
                <a:latin typeface="+mj-lt"/>
                <a:ea typeface="+mj-ea"/>
                <a:cs typeface="+mj-cs"/>
              </a:rPr>
              <a:t>Lovers of themselves</a:t>
            </a:r>
            <a:endParaRPr lang="en-MY" sz="2800" b="1" dirty="0"/>
          </a:p>
        </p:txBody>
      </p:sp>
    </p:spTree>
    <p:extLst>
      <p:ext uri="{BB962C8B-B14F-4D97-AF65-F5344CB8AC3E}">
        <p14:creationId xmlns:p14="http://schemas.microsoft.com/office/powerpoint/2010/main" val="236565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4735" y="2742243"/>
            <a:ext cx="9931792" cy="646331"/>
          </a:xfrm>
          <a:prstGeom prst="rect">
            <a:avLst/>
          </a:prstGeom>
        </p:spPr>
        <p:txBody>
          <a:bodyPr wrap="square">
            <a:spAutoFit/>
          </a:bodyPr>
          <a:lstStyle/>
          <a:p>
            <a:pPr algn="ctr"/>
            <a:r>
              <a:rPr lang="en-MY" sz="3600" dirty="0">
                <a:latin typeface="+mj-lt"/>
                <a:ea typeface="+mj-ea"/>
                <a:cs typeface="+mj-cs"/>
              </a:rPr>
              <a:t>They rush for profit into Balaam’s error (v11b)</a:t>
            </a:r>
          </a:p>
        </p:txBody>
      </p:sp>
      <p:sp>
        <p:nvSpPr>
          <p:cNvPr id="5" name="TextBox 4"/>
          <p:cNvSpPr txBox="1"/>
          <p:nvPr/>
        </p:nvSpPr>
        <p:spPr>
          <a:xfrm>
            <a:off x="3523954" y="4032700"/>
            <a:ext cx="4853354" cy="523220"/>
          </a:xfrm>
          <a:prstGeom prst="rect">
            <a:avLst/>
          </a:prstGeom>
          <a:noFill/>
        </p:spPr>
        <p:txBody>
          <a:bodyPr wrap="square" rtlCol="0">
            <a:spAutoFit/>
          </a:bodyPr>
          <a:lstStyle/>
          <a:p>
            <a:pPr algn="ctr"/>
            <a:r>
              <a:rPr lang="en-MY" sz="2800" b="1" dirty="0">
                <a:latin typeface="+mj-lt"/>
                <a:ea typeface="+mj-ea"/>
                <a:cs typeface="+mj-cs"/>
              </a:rPr>
              <a:t>Lovers of money</a:t>
            </a:r>
            <a:endParaRPr lang="en-MY" sz="2800" b="1" dirty="0"/>
          </a:p>
        </p:txBody>
      </p:sp>
      <p:sp>
        <p:nvSpPr>
          <p:cNvPr id="6" name="TextBox 5"/>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How do you recognize them?</a:t>
            </a:r>
          </a:p>
        </p:txBody>
      </p:sp>
    </p:spTree>
    <p:extLst>
      <p:ext uri="{BB962C8B-B14F-4D97-AF65-F5344CB8AC3E}">
        <p14:creationId xmlns:p14="http://schemas.microsoft.com/office/powerpoint/2010/main" val="1225250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4735" y="2742243"/>
            <a:ext cx="9931792" cy="646331"/>
          </a:xfrm>
          <a:prstGeom prst="rect">
            <a:avLst/>
          </a:prstGeom>
        </p:spPr>
        <p:txBody>
          <a:bodyPr wrap="square">
            <a:spAutoFit/>
          </a:bodyPr>
          <a:lstStyle/>
          <a:p>
            <a:pPr algn="ctr"/>
            <a:r>
              <a:rPr lang="en-MY" sz="3600" dirty="0">
                <a:latin typeface="+mj-lt"/>
                <a:ea typeface="+mj-ea"/>
                <a:cs typeface="+mj-cs"/>
              </a:rPr>
              <a:t>They rush for profit into Balaam’s error (v11b)</a:t>
            </a:r>
          </a:p>
        </p:txBody>
      </p:sp>
      <p:sp>
        <p:nvSpPr>
          <p:cNvPr id="5" name="TextBox 4"/>
          <p:cNvSpPr txBox="1"/>
          <p:nvPr/>
        </p:nvSpPr>
        <p:spPr>
          <a:xfrm>
            <a:off x="3523954" y="4032700"/>
            <a:ext cx="4853354" cy="523220"/>
          </a:xfrm>
          <a:prstGeom prst="rect">
            <a:avLst/>
          </a:prstGeom>
          <a:noFill/>
        </p:spPr>
        <p:txBody>
          <a:bodyPr wrap="square" rtlCol="0">
            <a:spAutoFit/>
          </a:bodyPr>
          <a:lstStyle/>
          <a:p>
            <a:pPr algn="ctr"/>
            <a:r>
              <a:rPr lang="en-MY" sz="2800" b="1" dirty="0">
                <a:latin typeface="+mj-lt"/>
                <a:ea typeface="+mj-ea"/>
                <a:cs typeface="+mj-cs"/>
              </a:rPr>
              <a:t>Lovers of money</a:t>
            </a:r>
            <a:endParaRPr lang="en-MY" sz="2800" b="1" dirty="0"/>
          </a:p>
        </p:txBody>
      </p:sp>
      <p:sp>
        <p:nvSpPr>
          <p:cNvPr id="6" name="TextBox 5"/>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How do you recognize them?</a:t>
            </a:r>
          </a:p>
        </p:txBody>
      </p:sp>
    </p:spTree>
    <p:extLst>
      <p:ext uri="{BB962C8B-B14F-4D97-AF65-F5344CB8AC3E}">
        <p14:creationId xmlns:p14="http://schemas.microsoft.com/office/powerpoint/2010/main" val="3300016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30104" y="2840720"/>
            <a:ext cx="9931792" cy="646331"/>
          </a:xfrm>
          <a:prstGeom prst="rect">
            <a:avLst/>
          </a:prstGeom>
        </p:spPr>
        <p:txBody>
          <a:bodyPr wrap="square">
            <a:spAutoFit/>
          </a:bodyPr>
          <a:lstStyle/>
          <a:p>
            <a:pPr algn="ctr"/>
            <a:r>
              <a:rPr lang="en-MY" sz="3600" dirty="0">
                <a:latin typeface="+mj-lt"/>
                <a:ea typeface="+mj-ea"/>
                <a:cs typeface="+mj-cs"/>
              </a:rPr>
              <a:t>They are rebellious like </a:t>
            </a:r>
            <a:r>
              <a:rPr lang="en-MY" sz="3600" dirty="0" err="1">
                <a:latin typeface="+mj-lt"/>
                <a:ea typeface="+mj-ea"/>
                <a:cs typeface="+mj-cs"/>
              </a:rPr>
              <a:t>Korah</a:t>
            </a:r>
            <a:r>
              <a:rPr lang="en-MY" sz="3600" dirty="0">
                <a:latin typeface="+mj-lt"/>
                <a:ea typeface="+mj-ea"/>
                <a:cs typeface="+mj-cs"/>
              </a:rPr>
              <a:t> (v11c)</a:t>
            </a:r>
          </a:p>
        </p:txBody>
      </p:sp>
      <p:sp>
        <p:nvSpPr>
          <p:cNvPr id="5" name="TextBox 4"/>
          <p:cNvSpPr txBox="1"/>
          <p:nvPr/>
        </p:nvSpPr>
        <p:spPr>
          <a:xfrm>
            <a:off x="3467683" y="4173380"/>
            <a:ext cx="4853354" cy="523220"/>
          </a:xfrm>
          <a:prstGeom prst="rect">
            <a:avLst/>
          </a:prstGeom>
          <a:noFill/>
        </p:spPr>
        <p:txBody>
          <a:bodyPr wrap="square" rtlCol="0">
            <a:spAutoFit/>
          </a:bodyPr>
          <a:lstStyle/>
          <a:p>
            <a:pPr algn="ctr"/>
            <a:r>
              <a:rPr lang="en-MY" sz="2800" b="1" dirty="0">
                <a:latin typeface="+mj-lt"/>
                <a:ea typeface="+mj-ea"/>
                <a:cs typeface="+mj-cs"/>
              </a:rPr>
              <a:t>Rebel against authority</a:t>
            </a:r>
            <a:endParaRPr lang="en-MY" sz="2800" b="1" dirty="0"/>
          </a:p>
        </p:txBody>
      </p:sp>
      <p:sp>
        <p:nvSpPr>
          <p:cNvPr id="6" name="TextBox 5"/>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How do you recognize them?</a:t>
            </a:r>
          </a:p>
        </p:txBody>
      </p:sp>
    </p:spTree>
    <p:extLst>
      <p:ext uri="{BB962C8B-B14F-4D97-AF65-F5344CB8AC3E}">
        <p14:creationId xmlns:p14="http://schemas.microsoft.com/office/powerpoint/2010/main" val="3440375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302223" y="1350635"/>
            <a:ext cx="3587554" cy="4685784"/>
          </a:xfrm>
          <a:prstGeom prst="rect">
            <a:avLst/>
          </a:prstGeom>
        </p:spPr>
      </p:pic>
      <p:sp>
        <p:nvSpPr>
          <p:cNvPr id="5" name="TextBox 4"/>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A censer</a:t>
            </a:r>
          </a:p>
        </p:txBody>
      </p:sp>
    </p:spTree>
    <p:extLst>
      <p:ext uri="{BB962C8B-B14F-4D97-AF65-F5344CB8AC3E}">
        <p14:creationId xmlns:p14="http://schemas.microsoft.com/office/powerpoint/2010/main" val="735353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8455" y="1842867"/>
            <a:ext cx="7160455" cy="2554545"/>
          </a:xfrm>
          <a:prstGeom prst="rect">
            <a:avLst/>
          </a:prstGeom>
          <a:noFill/>
        </p:spPr>
        <p:txBody>
          <a:bodyPr wrap="square" rtlCol="0">
            <a:spAutoFit/>
          </a:bodyPr>
          <a:lstStyle/>
          <a:p>
            <a:pPr algn="ctr"/>
            <a:r>
              <a:rPr lang="en-MY" sz="3200" baseline="30000" dirty="0">
                <a:latin typeface="+mj-lt"/>
              </a:rPr>
              <a:t> </a:t>
            </a:r>
            <a:r>
              <a:rPr lang="en-MY" sz="3200" dirty="0">
                <a:latin typeface="+mj-lt"/>
              </a:rPr>
              <a:t>In the last days, people will be lovers of themselves, lovers of money, boastful, proud, abusive, disobedient to their parents, ungrateful, unholy, without love, unforgiving, slanderous,…</a:t>
            </a:r>
          </a:p>
        </p:txBody>
      </p:sp>
      <p:sp>
        <p:nvSpPr>
          <p:cNvPr id="3" name="TextBox 2"/>
          <p:cNvSpPr txBox="1"/>
          <p:nvPr/>
        </p:nvSpPr>
        <p:spPr>
          <a:xfrm>
            <a:off x="5008098" y="4825217"/>
            <a:ext cx="2574388" cy="523220"/>
          </a:xfrm>
          <a:prstGeom prst="rect">
            <a:avLst/>
          </a:prstGeom>
          <a:noFill/>
        </p:spPr>
        <p:txBody>
          <a:bodyPr wrap="square" rtlCol="0">
            <a:spAutoFit/>
          </a:bodyPr>
          <a:lstStyle/>
          <a:p>
            <a:pPr algn="ctr"/>
            <a:r>
              <a:rPr lang="en-MY" sz="2800" dirty="0"/>
              <a:t>2 Tim 3:2-3</a:t>
            </a:r>
          </a:p>
        </p:txBody>
      </p:sp>
    </p:spTree>
    <p:extLst>
      <p:ext uri="{BB962C8B-B14F-4D97-AF65-F5344CB8AC3E}">
        <p14:creationId xmlns:p14="http://schemas.microsoft.com/office/powerpoint/2010/main" val="2894298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2777" y="1325563"/>
            <a:ext cx="10992730" cy="1384995"/>
          </a:xfrm>
          <a:prstGeom prst="rect">
            <a:avLst/>
          </a:prstGeom>
          <a:noFill/>
        </p:spPr>
        <p:txBody>
          <a:bodyPr wrap="square" rtlCol="0">
            <a:spAutoFit/>
          </a:bodyPr>
          <a:lstStyle/>
          <a:p>
            <a:pPr algn="ctr"/>
            <a:r>
              <a:rPr lang="en-MY" sz="2800" baseline="30000" dirty="0">
                <a:latin typeface="+mj-lt"/>
              </a:rPr>
              <a:t> </a:t>
            </a:r>
            <a:r>
              <a:rPr lang="en-MY" sz="2800" dirty="0">
                <a:latin typeface="+mj-lt"/>
              </a:rPr>
              <a:t>Though you already know all this, I want to remind you that the Lord at one time delivered his people out of Egypt, but later </a:t>
            </a:r>
            <a:r>
              <a:rPr lang="en-MY" sz="2800" b="1" u="sng" dirty="0">
                <a:latin typeface="+mj-lt"/>
              </a:rPr>
              <a:t>destroyed</a:t>
            </a:r>
            <a:r>
              <a:rPr lang="en-MY" sz="2800" dirty="0">
                <a:latin typeface="+mj-lt"/>
              </a:rPr>
              <a:t> those who did not believe. (v5)</a:t>
            </a:r>
          </a:p>
        </p:txBody>
      </p:sp>
      <p:sp>
        <p:nvSpPr>
          <p:cNvPr id="6" name="TextBox 5"/>
          <p:cNvSpPr txBox="1"/>
          <p:nvPr/>
        </p:nvSpPr>
        <p:spPr>
          <a:xfrm>
            <a:off x="542775" y="3039681"/>
            <a:ext cx="10992732" cy="1384995"/>
          </a:xfrm>
          <a:prstGeom prst="rect">
            <a:avLst/>
          </a:prstGeom>
          <a:noFill/>
        </p:spPr>
        <p:txBody>
          <a:bodyPr wrap="square" rtlCol="0">
            <a:spAutoFit/>
          </a:bodyPr>
          <a:lstStyle/>
          <a:p>
            <a:pPr algn="ctr"/>
            <a:r>
              <a:rPr lang="en-MY" sz="2800" baseline="30000" dirty="0">
                <a:latin typeface="+mj-lt"/>
              </a:rPr>
              <a:t> </a:t>
            </a:r>
            <a:r>
              <a:rPr lang="en-MY" sz="2800" dirty="0">
                <a:latin typeface="+mj-lt"/>
              </a:rPr>
              <a:t>And the angels who did not keep their positions of authority but abandoned their proper dwelling—these he has kept in darkness, bound with everlasting chains for judgment on the great Day. (v6)</a:t>
            </a:r>
          </a:p>
        </p:txBody>
      </p:sp>
      <p:sp>
        <p:nvSpPr>
          <p:cNvPr id="7" name="TextBox 6"/>
          <p:cNvSpPr txBox="1"/>
          <p:nvPr/>
        </p:nvSpPr>
        <p:spPr>
          <a:xfrm>
            <a:off x="542775" y="4906158"/>
            <a:ext cx="11394831" cy="1384995"/>
          </a:xfrm>
          <a:prstGeom prst="rect">
            <a:avLst/>
          </a:prstGeom>
          <a:noFill/>
        </p:spPr>
        <p:txBody>
          <a:bodyPr wrap="square" rtlCol="0">
            <a:spAutoFit/>
          </a:bodyPr>
          <a:lstStyle/>
          <a:p>
            <a:pPr algn="ctr"/>
            <a:r>
              <a:rPr lang="en-MY" sz="2800" baseline="30000" dirty="0">
                <a:latin typeface="+mj-lt"/>
              </a:rPr>
              <a:t>  </a:t>
            </a:r>
            <a:r>
              <a:rPr lang="en-MY" sz="2800" dirty="0">
                <a:latin typeface="+mj-lt"/>
              </a:rPr>
              <a:t>In a similar way, Sodom and Gomorrah and the surrounding towns gave themselves up to sexual immorality and perversion. They serve as an example of those who suffer the punishment of eternal fire. (v7)</a:t>
            </a:r>
          </a:p>
        </p:txBody>
      </p:sp>
      <p:sp>
        <p:nvSpPr>
          <p:cNvPr id="8" name="TextBox 7"/>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Frenemies will not escape judgment </a:t>
            </a:r>
          </a:p>
        </p:txBody>
      </p:sp>
    </p:spTree>
    <p:extLst>
      <p:ext uri="{BB962C8B-B14F-4D97-AF65-F5344CB8AC3E}">
        <p14:creationId xmlns:p14="http://schemas.microsoft.com/office/powerpoint/2010/main" val="1477296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56600" y="1433952"/>
            <a:ext cx="9931792" cy="646331"/>
          </a:xfrm>
          <a:prstGeom prst="rect">
            <a:avLst/>
          </a:prstGeom>
        </p:spPr>
        <p:txBody>
          <a:bodyPr wrap="square">
            <a:spAutoFit/>
          </a:bodyPr>
          <a:lstStyle/>
          <a:p>
            <a:pPr algn="ctr"/>
            <a:r>
              <a:rPr lang="en-MY" sz="3600" dirty="0">
                <a:latin typeface="+mj-lt"/>
                <a:ea typeface="+mj-ea"/>
                <a:cs typeface="+mj-cs"/>
              </a:rPr>
              <a:t>What to look for in your Leaders</a:t>
            </a:r>
          </a:p>
        </p:txBody>
      </p:sp>
      <p:sp>
        <p:nvSpPr>
          <p:cNvPr id="6" name="TextBox 5"/>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Takeaway Message</a:t>
            </a:r>
          </a:p>
        </p:txBody>
      </p:sp>
      <p:sp>
        <p:nvSpPr>
          <p:cNvPr id="2" name="TextBox 1"/>
          <p:cNvSpPr txBox="1"/>
          <p:nvPr/>
        </p:nvSpPr>
        <p:spPr>
          <a:xfrm>
            <a:off x="2363370" y="2336830"/>
            <a:ext cx="7118252" cy="2677656"/>
          </a:xfrm>
          <a:prstGeom prst="rect">
            <a:avLst/>
          </a:prstGeom>
          <a:noFill/>
        </p:spPr>
        <p:txBody>
          <a:bodyPr wrap="square" rtlCol="0">
            <a:spAutoFit/>
          </a:bodyPr>
          <a:lstStyle/>
          <a:p>
            <a:pPr marL="342900" indent="-342900" algn="ctr">
              <a:lnSpc>
                <a:spcPct val="200000"/>
              </a:lnSpc>
              <a:buFont typeface="+mj-lt"/>
              <a:buAutoNum type="arabicPeriod"/>
            </a:pPr>
            <a:r>
              <a:rPr lang="en-MY" sz="2800" dirty="0"/>
              <a:t>Observe what they do with </a:t>
            </a:r>
            <a:r>
              <a:rPr lang="en-MY" sz="2800" b="1" dirty="0"/>
              <a:t>POWER</a:t>
            </a:r>
          </a:p>
          <a:p>
            <a:pPr marL="342900" indent="-342900" algn="ctr">
              <a:lnSpc>
                <a:spcPct val="200000"/>
              </a:lnSpc>
              <a:buFont typeface="+mj-lt"/>
              <a:buAutoNum type="arabicPeriod"/>
            </a:pPr>
            <a:r>
              <a:rPr lang="en-MY" sz="2800" dirty="0"/>
              <a:t>Observe what they do with </a:t>
            </a:r>
            <a:r>
              <a:rPr lang="en-MY" sz="2800" b="1" dirty="0"/>
              <a:t>MONEY</a:t>
            </a:r>
          </a:p>
          <a:p>
            <a:pPr marL="342900" indent="-342900" algn="ctr">
              <a:lnSpc>
                <a:spcPct val="200000"/>
              </a:lnSpc>
              <a:buFont typeface="+mj-lt"/>
              <a:buAutoNum type="arabicPeriod"/>
            </a:pPr>
            <a:r>
              <a:rPr lang="en-MY" sz="2800" dirty="0"/>
              <a:t>Observe their attitude with </a:t>
            </a:r>
            <a:r>
              <a:rPr lang="en-MY" sz="2800" b="1" dirty="0"/>
              <a:t>AUTHORITY</a:t>
            </a:r>
          </a:p>
        </p:txBody>
      </p:sp>
    </p:spTree>
    <p:extLst>
      <p:ext uri="{BB962C8B-B14F-4D97-AF65-F5344CB8AC3E}">
        <p14:creationId xmlns:p14="http://schemas.microsoft.com/office/powerpoint/2010/main" val="4048291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63826"/>
            <a:ext cx="11333871" cy="6149009"/>
          </a:xfrm>
        </p:spPr>
        <p:txBody>
          <a:bodyPr>
            <a:noAutofit/>
          </a:bodyPr>
          <a:lstStyle/>
          <a:p>
            <a:pPr marL="0" indent="0">
              <a:buNone/>
            </a:pPr>
            <a:r>
              <a:rPr lang="en-MY" dirty="0">
                <a:latin typeface="+mj-lt"/>
              </a:rPr>
              <a:t>1 Jude, a servant of Jesus Christ and a brother of James,</a:t>
            </a:r>
          </a:p>
          <a:p>
            <a:pPr marL="0" indent="0">
              <a:buNone/>
            </a:pPr>
            <a:r>
              <a:rPr lang="en-MY" dirty="0">
                <a:latin typeface="+mj-lt"/>
              </a:rPr>
              <a:t>To those who have been called, who are loved in God the Father and kept for Jesus Christ:</a:t>
            </a:r>
          </a:p>
          <a:p>
            <a:pPr marL="0" indent="0">
              <a:buNone/>
            </a:pPr>
            <a:r>
              <a:rPr lang="en-MY" dirty="0">
                <a:latin typeface="+mj-lt"/>
              </a:rPr>
              <a:t>2 Mercy, peace and love be yours in abundance.</a:t>
            </a:r>
          </a:p>
          <a:p>
            <a:pPr marL="0" indent="0">
              <a:buNone/>
            </a:pPr>
            <a:r>
              <a:rPr lang="en-MY" dirty="0">
                <a:latin typeface="+mj-lt"/>
              </a:rPr>
              <a:t>3 Dear friends, although I was very eager to write to you about the salvation we share, I felt compelled to write and urge you to contend for the faith that was once for all entrusted to God’s holy people. </a:t>
            </a:r>
          </a:p>
          <a:p>
            <a:pPr marL="0" indent="0">
              <a:buNone/>
            </a:pPr>
            <a:r>
              <a:rPr lang="en-MY" dirty="0">
                <a:latin typeface="+mj-lt"/>
              </a:rPr>
              <a:t>4 For certain individuals whose condemnation was written about long ago have secretly slipped in among you. They are ungodly people, who pervert the grace of our God into a license for immorality and deny Jesus Christ our only Sovereign and Lord.</a:t>
            </a:r>
          </a:p>
          <a:p>
            <a:pPr marL="0" indent="0">
              <a:buNone/>
            </a:pPr>
            <a:r>
              <a:rPr lang="en-MY" dirty="0">
                <a:latin typeface="+mj-lt"/>
              </a:rPr>
              <a:t>5 Though you already know all this, I want to remind you that the Lord at one time delivered his people out of Egypt, but later destroyed those who did not believe. </a:t>
            </a:r>
          </a:p>
        </p:txBody>
      </p:sp>
      <p:sp>
        <p:nvSpPr>
          <p:cNvPr id="2" name="Rectangle 1"/>
          <p:cNvSpPr/>
          <p:nvPr/>
        </p:nvSpPr>
        <p:spPr>
          <a:xfrm>
            <a:off x="407963" y="267286"/>
            <a:ext cx="11535508" cy="6345549"/>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Tree>
    <p:extLst>
      <p:ext uri="{BB962C8B-B14F-4D97-AF65-F5344CB8AC3E}">
        <p14:creationId xmlns:p14="http://schemas.microsoft.com/office/powerpoint/2010/main" val="271485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612" y="239151"/>
            <a:ext cx="11985674" cy="6069496"/>
          </a:xfrm>
        </p:spPr>
        <p:txBody>
          <a:bodyPr>
            <a:noAutofit/>
          </a:bodyPr>
          <a:lstStyle/>
          <a:p>
            <a:pPr marL="0" indent="0">
              <a:buNone/>
            </a:pPr>
            <a:r>
              <a:rPr lang="en-MY" dirty="0">
                <a:latin typeface="+mj-lt"/>
              </a:rPr>
              <a:t>6 And the angels who did not keep their positions of authority but abandoned their proper dwelling—these he has kept in darkness, bound with everlasting chains for judgment on the great Day. </a:t>
            </a:r>
          </a:p>
          <a:p>
            <a:pPr marL="0" indent="0">
              <a:buNone/>
            </a:pPr>
            <a:r>
              <a:rPr lang="en-MY" dirty="0">
                <a:latin typeface="+mj-lt"/>
              </a:rPr>
              <a:t>7</a:t>
            </a:r>
            <a:r>
              <a:rPr lang="en-MY" baseline="30000" dirty="0">
                <a:latin typeface="+mj-lt"/>
              </a:rPr>
              <a:t> </a:t>
            </a:r>
            <a:r>
              <a:rPr lang="en-MY" dirty="0">
                <a:latin typeface="+mj-lt"/>
              </a:rPr>
              <a:t>In a similar way, Sodom and Gomorrah and the surrounding towns gave themselves up to sexual immorality and perversion. They serve as an example of those who suffer the punishment of eternal fire.</a:t>
            </a:r>
          </a:p>
          <a:p>
            <a:pPr marL="0" indent="0">
              <a:buNone/>
            </a:pPr>
            <a:r>
              <a:rPr lang="en-MY" dirty="0">
                <a:latin typeface="+mj-lt"/>
              </a:rPr>
              <a:t>8 In the very same way, on the strength of their dreams these ungodly people pollute their own bodies, reject authority and heap abuse on celestial beings. </a:t>
            </a:r>
          </a:p>
          <a:p>
            <a:pPr marL="0" indent="0">
              <a:buNone/>
            </a:pPr>
            <a:r>
              <a:rPr lang="en-MY" dirty="0">
                <a:latin typeface="+mj-lt"/>
              </a:rPr>
              <a:t>9 But even the archangel Michael, when he was disputing with the devil about the body of Moses, did not himself dare to condemn him for slander but said, “The Lord rebuke you!”</a:t>
            </a:r>
          </a:p>
          <a:p>
            <a:pPr marL="0" indent="0">
              <a:buNone/>
            </a:pPr>
            <a:r>
              <a:rPr lang="en-MY" dirty="0">
                <a:latin typeface="+mj-lt"/>
              </a:rPr>
              <a:t>10 Yet these people slander whatever they do not understand, and the very things they do understand by instinct—as irrational animals do—will destroy them.</a:t>
            </a:r>
            <a:r>
              <a:rPr lang="en-MY" baseline="30000" dirty="0">
                <a:latin typeface="+mj-lt"/>
              </a:rPr>
              <a:t> ‘</a:t>
            </a:r>
          </a:p>
          <a:p>
            <a:pPr marL="0" indent="0">
              <a:buNone/>
            </a:pPr>
            <a:r>
              <a:rPr lang="en-MY" dirty="0">
                <a:latin typeface="+mj-lt"/>
              </a:rPr>
              <a:t>11</a:t>
            </a:r>
            <a:r>
              <a:rPr lang="en-MY" baseline="30000" dirty="0">
                <a:latin typeface="+mj-lt"/>
              </a:rPr>
              <a:t> </a:t>
            </a:r>
            <a:r>
              <a:rPr lang="en-MY" dirty="0">
                <a:latin typeface="+mj-lt"/>
              </a:rPr>
              <a:t>Woe to them! They have taken the way of Cain; they have rushed for profit into Balaam’s error; they have been destroyed in </a:t>
            </a:r>
            <a:r>
              <a:rPr lang="en-MY" dirty="0" err="1">
                <a:latin typeface="+mj-lt"/>
              </a:rPr>
              <a:t>Korah’s</a:t>
            </a:r>
            <a:r>
              <a:rPr lang="en-MY" dirty="0">
                <a:latin typeface="+mj-lt"/>
              </a:rPr>
              <a:t> rebellion.</a:t>
            </a:r>
          </a:p>
        </p:txBody>
      </p:sp>
      <p:sp>
        <p:nvSpPr>
          <p:cNvPr id="4" name="Rectangle 3"/>
          <p:cNvSpPr/>
          <p:nvPr/>
        </p:nvSpPr>
        <p:spPr>
          <a:xfrm>
            <a:off x="126612" y="126609"/>
            <a:ext cx="11985674" cy="6597748"/>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Tree>
    <p:extLst>
      <p:ext uri="{BB962C8B-B14F-4D97-AF65-F5344CB8AC3E}">
        <p14:creationId xmlns:p14="http://schemas.microsoft.com/office/powerpoint/2010/main" val="266537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25" y="529272"/>
            <a:ext cx="10827026" cy="3719172"/>
          </a:xfrm>
        </p:spPr>
        <p:txBody>
          <a:bodyPr>
            <a:noAutofit/>
          </a:bodyPr>
          <a:lstStyle/>
          <a:p>
            <a:pPr marL="0" indent="0">
              <a:buNone/>
            </a:pPr>
            <a:r>
              <a:rPr lang="en-MY" dirty="0">
                <a:latin typeface="+mj-lt"/>
              </a:rPr>
              <a:t>12</a:t>
            </a:r>
            <a:r>
              <a:rPr lang="en-MY" baseline="30000" dirty="0">
                <a:latin typeface="+mj-lt"/>
              </a:rPr>
              <a:t> </a:t>
            </a:r>
            <a:r>
              <a:rPr lang="en-MY" dirty="0">
                <a:latin typeface="+mj-lt"/>
              </a:rPr>
              <a:t>These people are blemishes at your love feasts, eating with you without the slightest qualm—shepherds who feed only themselves. They are clouds without rain, blown along by the wind; autumn trees, without fruit and uprooted—twice dead.</a:t>
            </a:r>
          </a:p>
          <a:p>
            <a:pPr marL="0" indent="0">
              <a:buNone/>
            </a:pPr>
            <a:r>
              <a:rPr lang="en-MY" dirty="0">
                <a:latin typeface="+mj-lt"/>
              </a:rPr>
              <a:t>13 They are wild waves of the sea, foaming up their shame; wandering stars, for whom blackest darkness has been reserved forever.</a:t>
            </a:r>
          </a:p>
          <a:p>
            <a:pPr marL="0" indent="0">
              <a:buNone/>
            </a:pPr>
            <a:r>
              <a:rPr lang="en-MY" dirty="0">
                <a:latin typeface="+mj-lt"/>
              </a:rPr>
              <a:t>14 Enoch, the seventh from Adam, prophesied about them: “See, the Lord is coming with thousands upon thousands of his holy ones </a:t>
            </a:r>
          </a:p>
          <a:p>
            <a:pPr marL="0" indent="0">
              <a:buNone/>
            </a:pPr>
            <a:r>
              <a:rPr lang="en-MY" dirty="0">
                <a:latin typeface="+mj-lt"/>
              </a:rPr>
              <a:t>15 to judge everyone, and to convict all of them of all the ungodly acts they have committed in their ungodliness, and of all the defiant words ungodly sinners have spoken against him.” </a:t>
            </a:r>
          </a:p>
          <a:p>
            <a:pPr marL="0" indent="0">
              <a:buNone/>
            </a:pPr>
            <a:r>
              <a:rPr lang="en-MY" dirty="0">
                <a:latin typeface="+mj-lt"/>
              </a:rPr>
              <a:t>16 These people are grumblers and faultfinders; they follow their own evil desires; they boast about themselves and flatter others for their own advantage.</a:t>
            </a:r>
          </a:p>
        </p:txBody>
      </p:sp>
      <p:sp>
        <p:nvSpPr>
          <p:cNvPr id="4" name="Rectangle 3"/>
          <p:cNvSpPr/>
          <p:nvPr/>
        </p:nvSpPr>
        <p:spPr>
          <a:xfrm>
            <a:off x="407963" y="267286"/>
            <a:ext cx="11535508" cy="6345549"/>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Tree>
    <p:extLst>
      <p:ext uri="{BB962C8B-B14F-4D97-AF65-F5344CB8AC3E}">
        <p14:creationId xmlns:p14="http://schemas.microsoft.com/office/powerpoint/2010/main" val="267994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23689" y="1911655"/>
            <a:ext cx="9789787" cy="3785652"/>
          </a:xfrm>
          <a:prstGeom prst="rect">
            <a:avLst/>
          </a:prstGeom>
          <a:noFill/>
        </p:spPr>
        <p:txBody>
          <a:bodyPr wrap="square" rtlCol="0">
            <a:spAutoFit/>
          </a:bodyPr>
          <a:lstStyle/>
          <a:p>
            <a:pPr marL="285750" indent="-285750" algn="ctr">
              <a:lnSpc>
                <a:spcPct val="150000"/>
              </a:lnSpc>
              <a:buFont typeface="Arial" panose="020B0604020202020204" pitchFamily="34" charset="0"/>
              <a:buChar char="•"/>
            </a:pPr>
            <a:r>
              <a:rPr lang="en-MY" sz="3200" dirty="0">
                <a:latin typeface="+mj-lt"/>
              </a:rPr>
              <a:t>From Jude, a servant of Jesus Christ, a brother of James</a:t>
            </a:r>
          </a:p>
          <a:p>
            <a:pPr marL="285750" indent="-285750" algn="ctr">
              <a:lnSpc>
                <a:spcPct val="150000"/>
              </a:lnSpc>
              <a:buFont typeface="Arial" panose="020B0604020202020204" pitchFamily="34" charset="0"/>
              <a:buChar char="•"/>
            </a:pPr>
            <a:r>
              <a:rPr lang="en-MY" sz="3200" dirty="0">
                <a:latin typeface="+mj-lt"/>
              </a:rPr>
              <a:t>To God’s people in general</a:t>
            </a:r>
          </a:p>
          <a:p>
            <a:pPr marL="285750" indent="-285750" algn="ctr">
              <a:lnSpc>
                <a:spcPct val="150000"/>
              </a:lnSpc>
              <a:buFont typeface="Arial" panose="020B0604020202020204" pitchFamily="34" charset="0"/>
              <a:buChar char="•"/>
            </a:pPr>
            <a:r>
              <a:rPr lang="en-MY" sz="3200" dirty="0">
                <a:latin typeface="+mj-lt"/>
              </a:rPr>
              <a:t>When?  ~ AD60 – AD85</a:t>
            </a:r>
          </a:p>
          <a:p>
            <a:pPr marL="285750" indent="-285750" algn="ctr">
              <a:lnSpc>
                <a:spcPct val="150000"/>
              </a:lnSpc>
              <a:buFont typeface="Arial" panose="020B0604020202020204" pitchFamily="34" charset="0"/>
              <a:buChar char="•"/>
            </a:pPr>
            <a:r>
              <a:rPr lang="en-MY" sz="3200" dirty="0">
                <a:latin typeface="+mj-lt"/>
              </a:rPr>
              <a:t>// with 2 Peter</a:t>
            </a:r>
          </a:p>
          <a:p>
            <a:pPr algn="ctr">
              <a:lnSpc>
                <a:spcPct val="150000"/>
              </a:lnSpc>
            </a:pPr>
            <a:endParaRPr lang="en-MY" sz="3200" dirty="0">
              <a:latin typeface="+mj-lt"/>
            </a:endParaRPr>
          </a:p>
        </p:txBody>
      </p:sp>
      <p:sp>
        <p:nvSpPr>
          <p:cNvPr id="4" name="TextBox 3"/>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Introduction to the book of Jude</a:t>
            </a:r>
          </a:p>
        </p:txBody>
      </p:sp>
    </p:spTree>
    <p:extLst>
      <p:ext uri="{BB962C8B-B14F-4D97-AF65-F5344CB8AC3E}">
        <p14:creationId xmlns:p14="http://schemas.microsoft.com/office/powerpoint/2010/main" val="139891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690" y="2659384"/>
            <a:ext cx="10240619" cy="1325563"/>
          </a:xfrm>
        </p:spPr>
        <p:txBody>
          <a:bodyPr>
            <a:normAutofit/>
          </a:bodyPr>
          <a:lstStyle/>
          <a:p>
            <a:pPr algn="ctr"/>
            <a:r>
              <a:rPr lang="en-MY" sz="3200" b="1" dirty="0"/>
              <a:t>Contend for the faith </a:t>
            </a:r>
            <a:br>
              <a:rPr lang="en-MY" sz="2800" b="1" dirty="0"/>
            </a:br>
            <a:r>
              <a:rPr lang="en-MY" sz="2800" dirty="0"/>
              <a:t>that was once entrusted to God’s holy people</a:t>
            </a:r>
          </a:p>
        </p:txBody>
      </p:sp>
      <p:sp>
        <p:nvSpPr>
          <p:cNvPr id="4" name="TextBox 3"/>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The key message</a:t>
            </a:r>
          </a:p>
        </p:txBody>
      </p:sp>
    </p:spTree>
    <p:extLst>
      <p:ext uri="{BB962C8B-B14F-4D97-AF65-F5344CB8AC3E}">
        <p14:creationId xmlns:p14="http://schemas.microsoft.com/office/powerpoint/2010/main" val="3537637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3656" y="2623521"/>
            <a:ext cx="10515600" cy="1325563"/>
          </a:xfrm>
        </p:spPr>
        <p:txBody>
          <a:bodyPr>
            <a:noAutofit/>
          </a:bodyPr>
          <a:lstStyle/>
          <a:p>
            <a:pPr algn="ctr"/>
            <a:r>
              <a:rPr lang="en-MY" sz="3200" baseline="30000" dirty="0"/>
              <a:t>4 </a:t>
            </a:r>
            <a:r>
              <a:rPr lang="en-MY" sz="3200" dirty="0"/>
              <a:t>For certain individuals whose condemnation was written about</a:t>
            </a:r>
            <a:r>
              <a:rPr lang="en-MY" sz="3200" baseline="30000" dirty="0"/>
              <a:t> </a:t>
            </a:r>
            <a:r>
              <a:rPr lang="en-MY" sz="3200" dirty="0"/>
              <a:t>long ago have </a:t>
            </a:r>
            <a:r>
              <a:rPr lang="en-MY" sz="3200" u="sng" dirty="0"/>
              <a:t>secretly slipped in among you</a:t>
            </a:r>
            <a:r>
              <a:rPr lang="en-MY" sz="3200" dirty="0"/>
              <a:t>. They are </a:t>
            </a:r>
            <a:r>
              <a:rPr lang="en-MY" sz="3200" b="1" dirty="0"/>
              <a:t>ungodly people</a:t>
            </a:r>
            <a:r>
              <a:rPr lang="en-MY" sz="3200" dirty="0"/>
              <a:t>, who pervert the grace of our God into a license for immorality and deny Jesus Christ our only Sovereign and Lord.</a:t>
            </a:r>
          </a:p>
        </p:txBody>
      </p:sp>
      <p:sp>
        <p:nvSpPr>
          <p:cNvPr id="4" name="TextBox 3"/>
          <p:cNvSpPr txBox="1"/>
          <p:nvPr/>
        </p:nvSpPr>
        <p:spPr>
          <a:xfrm>
            <a:off x="4598308" y="5042756"/>
            <a:ext cx="3326296" cy="584775"/>
          </a:xfrm>
          <a:prstGeom prst="rect">
            <a:avLst/>
          </a:prstGeom>
          <a:noFill/>
        </p:spPr>
        <p:txBody>
          <a:bodyPr wrap="square" rtlCol="0">
            <a:spAutoFit/>
          </a:bodyPr>
          <a:lstStyle/>
          <a:p>
            <a:pPr algn="ctr"/>
            <a:r>
              <a:rPr lang="en-MY" sz="3200" dirty="0"/>
              <a:t>Jude 1:4</a:t>
            </a:r>
          </a:p>
        </p:txBody>
      </p:sp>
      <p:sp>
        <p:nvSpPr>
          <p:cNvPr id="6" name="TextBox 5"/>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Frenemies have infiltrated the Church</a:t>
            </a:r>
          </a:p>
        </p:txBody>
      </p:sp>
    </p:spTree>
    <p:extLst>
      <p:ext uri="{BB962C8B-B14F-4D97-AF65-F5344CB8AC3E}">
        <p14:creationId xmlns:p14="http://schemas.microsoft.com/office/powerpoint/2010/main" val="1005794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329" y="2435932"/>
            <a:ext cx="10121349" cy="1325563"/>
          </a:xfrm>
        </p:spPr>
        <p:txBody>
          <a:bodyPr>
            <a:noAutofit/>
          </a:bodyPr>
          <a:lstStyle/>
          <a:p>
            <a:pPr algn="ctr"/>
            <a:r>
              <a:rPr lang="en-MY" sz="2800" dirty="0"/>
              <a:t>“A nation can survive its fools, and even the ambitious. But it cannot survive treason from within. An enemy at the gates is less formidable, for he is known and carries his banner openly. But the traitor moves amongst those within the gate freely, his sly whispers rustling through all the alleys, heard in the very halls of government itself. A murderer is less to fear. The traitor is the plague.”</a:t>
            </a:r>
          </a:p>
        </p:txBody>
      </p:sp>
      <p:sp>
        <p:nvSpPr>
          <p:cNvPr id="4" name="TextBox 3"/>
          <p:cNvSpPr txBox="1"/>
          <p:nvPr/>
        </p:nvSpPr>
        <p:spPr>
          <a:xfrm>
            <a:off x="3604585" y="4714105"/>
            <a:ext cx="5088835" cy="830997"/>
          </a:xfrm>
          <a:prstGeom prst="rect">
            <a:avLst/>
          </a:prstGeom>
          <a:noFill/>
        </p:spPr>
        <p:txBody>
          <a:bodyPr wrap="square" rtlCol="0">
            <a:spAutoFit/>
          </a:bodyPr>
          <a:lstStyle/>
          <a:p>
            <a:pPr algn="ctr"/>
            <a:r>
              <a:rPr lang="en-MY" sz="2400" b="1" dirty="0">
                <a:latin typeface="+mj-lt"/>
                <a:ea typeface="+mj-ea"/>
                <a:cs typeface="+mj-cs"/>
              </a:rPr>
              <a:t>Marcus </a:t>
            </a:r>
            <a:r>
              <a:rPr lang="en-MY" sz="2400" b="1" dirty="0" err="1">
                <a:latin typeface="+mj-lt"/>
                <a:ea typeface="+mj-ea"/>
                <a:cs typeface="+mj-cs"/>
              </a:rPr>
              <a:t>Tullius</a:t>
            </a:r>
            <a:r>
              <a:rPr lang="en-MY" sz="2400" b="1" dirty="0">
                <a:latin typeface="+mj-lt"/>
                <a:ea typeface="+mj-ea"/>
                <a:cs typeface="+mj-cs"/>
              </a:rPr>
              <a:t> Cicero </a:t>
            </a:r>
          </a:p>
          <a:p>
            <a:pPr algn="ctr"/>
            <a:r>
              <a:rPr lang="en-MY" sz="2400" b="1" dirty="0">
                <a:latin typeface="+mj-lt"/>
                <a:ea typeface="+mj-ea"/>
                <a:cs typeface="+mj-cs"/>
              </a:rPr>
              <a:t>Roman stateman, Philosopher</a:t>
            </a:r>
          </a:p>
        </p:txBody>
      </p:sp>
      <p:sp>
        <p:nvSpPr>
          <p:cNvPr id="5" name="TextBox 4"/>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An enemy from within is very dangerous</a:t>
            </a:r>
          </a:p>
        </p:txBody>
      </p:sp>
    </p:spTree>
    <p:extLst>
      <p:ext uri="{BB962C8B-B14F-4D97-AF65-F5344CB8AC3E}">
        <p14:creationId xmlns:p14="http://schemas.microsoft.com/office/powerpoint/2010/main" val="2349006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049" y="2473241"/>
            <a:ext cx="10515600" cy="1325563"/>
          </a:xfrm>
        </p:spPr>
        <p:txBody>
          <a:bodyPr>
            <a:noAutofit/>
          </a:bodyPr>
          <a:lstStyle/>
          <a:p>
            <a:pPr algn="ctr"/>
            <a:r>
              <a:rPr lang="en-MY" sz="3200" baseline="30000" dirty="0"/>
              <a:t>29 </a:t>
            </a:r>
            <a:r>
              <a:rPr lang="en-MY" sz="3200" dirty="0"/>
              <a:t>I know that after I leave, savage wolves will come in among you and will not spare the flock. </a:t>
            </a:r>
            <a:r>
              <a:rPr lang="en-MY" sz="3200" baseline="30000" dirty="0"/>
              <a:t>30 </a:t>
            </a:r>
            <a:r>
              <a:rPr lang="en-MY" sz="3200" dirty="0"/>
              <a:t>Even from your own number men will arise and distort the truth in order to draw away disciples after them. </a:t>
            </a:r>
            <a:r>
              <a:rPr lang="en-MY" sz="3200" baseline="30000" dirty="0"/>
              <a:t>31 </a:t>
            </a:r>
            <a:r>
              <a:rPr lang="en-MY" sz="3200" dirty="0"/>
              <a:t>So be on your guard!</a:t>
            </a:r>
          </a:p>
        </p:txBody>
      </p:sp>
      <p:sp>
        <p:nvSpPr>
          <p:cNvPr id="4" name="TextBox 3"/>
          <p:cNvSpPr txBox="1"/>
          <p:nvPr/>
        </p:nvSpPr>
        <p:spPr>
          <a:xfrm>
            <a:off x="3500102" y="4483981"/>
            <a:ext cx="5617495" cy="461665"/>
          </a:xfrm>
          <a:prstGeom prst="rect">
            <a:avLst/>
          </a:prstGeom>
          <a:noFill/>
        </p:spPr>
        <p:txBody>
          <a:bodyPr wrap="square" rtlCol="0">
            <a:spAutoFit/>
          </a:bodyPr>
          <a:lstStyle/>
          <a:p>
            <a:r>
              <a:rPr lang="en-MY" sz="2400" dirty="0"/>
              <a:t>Apostle Paul  (ACTS 20:19-29-31), AD54-57</a:t>
            </a:r>
          </a:p>
        </p:txBody>
      </p:sp>
      <p:sp>
        <p:nvSpPr>
          <p:cNvPr id="5" name="TextBox 4"/>
          <p:cNvSpPr txBox="1"/>
          <p:nvPr/>
        </p:nvSpPr>
        <p:spPr>
          <a:xfrm>
            <a:off x="0" y="0"/>
            <a:ext cx="12192000"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MY" sz="4000" dirty="0"/>
              <a:t>Warning against “savage wolves” in the Church</a:t>
            </a:r>
          </a:p>
        </p:txBody>
      </p:sp>
    </p:spTree>
    <p:extLst>
      <p:ext uri="{BB962C8B-B14F-4D97-AF65-F5344CB8AC3E}">
        <p14:creationId xmlns:p14="http://schemas.microsoft.com/office/powerpoint/2010/main" val="2182325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793</TotalTime>
  <Words>548</Words>
  <Application>Microsoft Office PowerPoint</Application>
  <PresentationFormat>Widescreen</PresentationFormat>
  <Paragraphs>67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Frenemies from within</vt:lpstr>
      <vt:lpstr>PowerPoint Presentation</vt:lpstr>
      <vt:lpstr>PowerPoint Presentation</vt:lpstr>
      <vt:lpstr>PowerPoint Presentation</vt:lpstr>
      <vt:lpstr>PowerPoint Presentation</vt:lpstr>
      <vt:lpstr>Contend for the faith  that was once entrusted to God’s holy people</vt:lpstr>
      <vt:lpstr>4 For certain individuals whose condemnation was written about long ago have secretly slipped in among you. They are ungodly people, who pervert the grace of our God into a license for immorality and deny Jesus Christ our only Sovereign and Lord.</vt:lpstr>
      <vt:lpstr>“A nation can survive its fools, and even the ambitious. But it cannot survive treason from within. An enemy at the gates is less formidable, for he is known and carries his banner openly. But the traitor moves amongst those within the gate freely, his sly whispers rustling through all the alleys, heard in the very halls of government itself. A murderer is less to fear. The traitor is the plague.”</vt:lpstr>
      <vt:lpstr>29 I know that after I leave, savage wolves will come in among you and will not spare the flock. 30 Even from your own number men will arise and distort the truth in order to draw away disciples after them. 31 So be on your guard!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Enemies from within</dc:title>
  <dc:creator>Chew, Alvin</dc:creator>
  <cp:lastModifiedBy>Chew, Alvin</cp:lastModifiedBy>
  <cp:revision>33</cp:revision>
  <cp:lastPrinted>2018-11-17T14:17:33Z</cp:lastPrinted>
  <dcterms:created xsi:type="dcterms:W3CDTF">2018-11-11T21:54:50Z</dcterms:created>
  <dcterms:modified xsi:type="dcterms:W3CDTF">2018-11-17T23:33:51Z</dcterms:modified>
</cp:coreProperties>
</file>