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58" r:id="rId3"/>
    <p:sldId id="260" r:id="rId4"/>
    <p:sldId id="262" r:id="rId5"/>
    <p:sldId id="261" r:id="rId6"/>
    <p:sldId id="259" r:id="rId7"/>
    <p:sldId id="279" r:id="rId8"/>
    <p:sldId id="280" r:id="rId9"/>
    <p:sldId id="284" r:id="rId10"/>
    <p:sldId id="286" r:id="rId11"/>
    <p:sldId id="285" r:id="rId12"/>
    <p:sldId id="283" r:id="rId13"/>
    <p:sldId id="257" r:id="rId14"/>
    <p:sldId id="263" r:id="rId15"/>
    <p:sldId id="272" r:id="rId16"/>
    <p:sldId id="287" r:id="rId17"/>
    <p:sldId id="265" r:id="rId18"/>
    <p:sldId id="282" r:id="rId19"/>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F51C07B3-7352-46E4-969E-D499CE3EAA5F}" type="datetimeFigureOut">
              <a:rPr lang="en-MY" smtClean="0"/>
              <a:t>25/11/2018</a:t>
            </a:fld>
            <a:endParaRPr lang="en-MY"/>
          </a:p>
        </p:txBody>
      </p:sp>
      <p:sp>
        <p:nvSpPr>
          <p:cNvPr id="4" name="Footer Placeholder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480F69C6-ECCE-43A0-9516-30255B1BF166}" type="slidenum">
              <a:rPr lang="en-MY" smtClean="0"/>
              <a:t>‹#›</a:t>
            </a:fld>
            <a:endParaRPr lang="en-MY"/>
          </a:p>
        </p:txBody>
      </p:sp>
    </p:spTree>
    <p:extLst>
      <p:ext uri="{BB962C8B-B14F-4D97-AF65-F5344CB8AC3E}">
        <p14:creationId xmlns:p14="http://schemas.microsoft.com/office/powerpoint/2010/main" val="28135171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6873644B-7999-43CD-9FC0-47FB21AB2312}" type="datetimeFigureOut">
              <a:rPr lang="en-MY" smtClean="0"/>
              <a:t>25/11/2018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3AC41D9-D37B-4A81-AA9D-E7A5BC5CC5C7}" type="slidenum">
              <a:rPr lang="en-MY" smtClean="0"/>
              <a:t>‹#›</a:t>
            </a:fld>
            <a:endParaRPr lang="en-MY"/>
          </a:p>
        </p:txBody>
      </p:sp>
    </p:spTree>
    <p:extLst>
      <p:ext uri="{BB962C8B-B14F-4D97-AF65-F5344CB8AC3E}">
        <p14:creationId xmlns:p14="http://schemas.microsoft.com/office/powerpoint/2010/main" val="3695901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6873644B-7999-43CD-9FC0-47FB21AB2312}" type="datetimeFigureOut">
              <a:rPr lang="en-MY" smtClean="0"/>
              <a:t>25/11/2018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3AC41D9-D37B-4A81-AA9D-E7A5BC5CC5C7}" type="slidenum">
              <a:rPr lang="en-MY" smtClean="0"/>
              <a:t>‹#›</a:t>
            </a:fld>
            <a:endParaRPr lang="en-MY"/>
          </a:p>
        </p:txBody>
      </p:sp>
    </p:spTree>
    <p:extLst>
      <p:ext uri="{BB962C8B-B14F-4D97-AF65-F5344CB8AC3E}">
        <p14:creationId xmlns:p14="http://schemas.microsoft.com/office/powerpoint/2010/main" val="418743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6873644B-7999-43CD-9FC0-47FB21AB2312}" type="datetimeFigureOut">
              <a:rPr lang="en-MY" smtClean="0"/>
              <a:t>25/11/2018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3AC41D9-D37B-4A81-AA9D-E7A5BC5CC5C7}" type="slidenum">
              <a:rPr lang="en-MY" smtClean="0"/>
              <a:t>‹#›</a:t>
            </a:fld>
            <a:endParaRPr lang="en-MY"/>
          </a:p>
        </p:txBody>
      </p:sp>
    </p:spTree>
    <p:extLst>
      <p:ext uri="{BB962C8B-B14F-4D97-AF65-F5344CB8AC3E}">
        <p14:creationId xmlns:p14="http://schemas.microsoft.com/office/powerpoint/2010/main" val="326315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6873644B-7999-43CD-9FC0-47FB21AB2312}" type="datetimeFigureOut">
              <a:rPr lang="en-MY" smtClean="0"/>
              <a:t>25/11/2018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3AC41D9-D37B-4A81-AA9D-E7A5BC5CC5C7}" type="slidenum">
              <a:rPr lang="en-MY" smtClean="0"/>
              <a:t>‹#›</a:t>
            </a:fld>
            <a:endParaRPr lang="en-MY"/>
          </a:p>
        </p:txBody>
      </p:sp>
    </p:spTree>
    <p:extLst>
      <p:ext uri="{BB962C8B-B14F-4D97-AF65-F5344CB8AC3E}">
        <p14:creationId xmlns:p14="http://schemas.microsoft.com/office/powerpoint/2010/main" val="62459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73644B-7999-43CD-9FC0-47FB21AB2312}" type="datetimeFigureOut">
              <a:rPr lang="en-MY" smtClean="0"/>
              <a:t>25/11/2018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3AC41D9-D37B-4A81-AA9D-E7A5BC5CC5C7}" type="slidenum">
              <a:rPr lang="en-MY" smtClean="0"/>
              <a:t>‹#›</a:t>
            </a:fld>
            <a:endParaRPr lang="en-MY"/>
          </a:p>
        </p:txBody>
      </p:sp>
    </p:spTree>
    <p:extLst>
      <p:ext uri="{BB962C8B-B14F-4D97-AF65-F5344CB8AC3E}">
        <p14:creationId xmlns:p14="http://schemas.microsoft.com/office/powerpoint/2010/main" val="158293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6873644B-7999-43CD-9FC0-47FB21AB2312}" type="datetimeFigureOut">
              <a:rPr lang="en-MY" smtClean="0"/>
              <a:t>25/11/2018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3AC41D9-D37B-4A81-AA9D-E7A5BC5CC5C7}" type="slidenum">
              <a:rPr lang="en-MY" smtClean="0"/>
              <a:t>‹#›</a:t>
            </a:fld>
            <a:endParaRPr lang="en-MY"/>
          </a:p>
        </p:txBody>
      </p:sp>
    </p:spTree>
    <p:extLst>
      <p:ext uri="{BB962C8B-B14F-4D97-AF65-F5344CB8AC3E}">
        <p14:creationId xmlns:p14="http://schemas.microsoft.com/office/powerpoint/2010/main" val="3519572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6873644B-7999-43CD-9FC0-47FB21AB2312}" type="datetimeFigureOut">
              <a:rPr lang="en-MY" smtClean="0"/>
              <a:t>25/11/2018</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53AC41D9-D37B-4A81-AA9D-E7A5BC5CC5C7}" type="slidenum">
              <a:rPr lang="en-MY" smtClean="0"/>
              <a:t>‹#›</a:t>
            </a:fld>
            <a:endParaRPr lang="en-MY"/>
          </a:p>
        </p:txBody>
      </p:sp>
    </p:spTree>
    <p:extLst>
      <p:ext uri="{BB962C8B-B14F-4D97-AF65-F5344CB8AC3E}">
        <p14:creationId xmlns:p14="http://schemas.microsoft.com/office/powerpoint/2010/main" val="216961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6873644B-7999-43CD-9FC0-47FB21AB2312}" type="datetimeFigureOut">
              <a:rPr lang="en-MY" smtClean="0"/>
              <a:t>25/11/2018</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53AC41D9-D37B-4A81-AA9D-E7A5BC5CC5C7}" type="slidenum">
              <a:rPr lang="en-MY" smtClean="0"/>
              <a:t>‹#›</a:t>
            </a:fld>
            <a:endParaRPr lang="en-MY"/>
          </a:p>
        </p:txBody>
      </p:sp>
    </p:spTree>
    <p:extLst>
      <p:ext uri="{BB962C8B-B14F-4D97-AF65-F5344CB8AC3E}">
        <p14:creationId xmlns:p14="http://schemas.microsoft.com/office/powerpoint/2010/main" val="102061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3644B-7999-43CD-9FC0-47FB21AB2312}" type="datetimeFigureOut">
              <a:rPr lang="en-MY" smtClean="0"/>
              <a:t>25/11/2018</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53AC41D9-D37B-4A81-AA9D-E7A5BC5CC5C7}" type="slidenum">
              <a:rPr lang="en-MY" smtClean="0"/>
              <a:t>‹#›</a:t>
            </a:fld>
            <a:endParaRPr lang="en-MY"/>
          </a:p>
        </p:txBody>
      </p:sp>
    </p:spTree>
    <p:extLst>
      <p:ext uri="{BB962C8B-B14F-4D97-AF65-F5344CB8AC3E}">
        <p14:creationId xmlns:p14="http://schemas.microsoft.com/office/powerpoint/2010/main" val="184241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73644B-7999-43CD-9FC0-47FB21AB2312}" type="datetimeFigureOut">
              <a:rPr lang="en-MY" smtClean="0"/>
              <a:t>25/11/2018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3AC41D9-D37B-4A81-AA9D-E7A5BC5CC5C7}" type="slidenum">
              <a:rPr lang="en-MY" smtClean="0"/>
              <a:t>‹#›</a:t>
            </a:fld>
            <a:endParaRPr lang="en-MY"/>
          </a:p>
        </p:txBody>
      </p:sp>
    </p:spTree>
    <p:extLst>
      <p:ext uri="{BB962C8B-B14F-4D97-AF65-F5344CB8AC3E}">
        <p14:creationId xmlns:p14="http://schemas.microsoft.com/office/powerpoint/2010/main" val="167950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73644B-7999-43CD-9FC0-47FB21AB2312}" type="datetimeFigureOut">
              <a:rPr lang="en-MY" smtClean="0"/>
              <a:t>25/11/2018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3AC41D9-D37B-4A81-AA9D-E7A5BC5CC5C7}" type="slidenum">
              <a:rPr lang="en-MY" smtClean="0"/>
              <a:t>‹#›</a:t>
            </a:fld>
            <a:endParaRPr lang="en-MY"/>
          </a:p>
        </p:txBody>
      </p:sp>
    </p:spTree>
    <p:extLst>
      <p:ext uri="{BB962C8B-B14F-4D97-AF65-F5344CB8AC3E}">
        <p14:creationId xmlns:p14="http://schemas.microsoft.com/office/powerpoint/2010/main" val="322093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3644B-7999-43CD-9FC0-47FB21AB2312}" type="datetimeFigureOut">
              <a:rPr lang="en-MY" smtClean="0"/>
              <a:t>25/11/2018</a:t>
            </a:fld>
            <a:endParaRPr lang="en-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C41D9-D37B-4A81-AA9D-E7A5BC5CC5C7}" type="slidenum">
              <a:rPr lang="en-MY" smtClean="0"/>
              <a:t>‹#›</a:t>
            </a:fld>
            <a:endParaRPr lang="en-MY"/>
          </a:p>
        </p:txBody>
      </p:sp>
    </p:spTree>
    <p:extLst>
      <p:ext uri="{BB962C8B-B14F-4D97-AF65-F5344CB8AC3E}">
        <p14:creationId xmlns:p14="http://schemas.microsoft.com/office/powerpoint/2010/main" val="3601947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BC9EFE1-D8CB-4668-9980-DB108327A7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7CBAE1BD-B8E4-4029-8AA2-C77E4FED986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00805" y="2327607"/>
            <a:ext cx="4805996" cy="1401448"/>
          </a:xfrm>
        </p:spPr>
        <p:txBody>
          <a:bodyPr anchor="t">
            <a:normAutofit/>
          </a:bodyPr>
          <a:lstStyle/>
          <a:p>
            <a:pPr algn="l"/>
            <a:r>
              <a:rPr lang="en-MY" sz="4400" b="1" dirty="0">
                <a:solidFill>
                  <a:srgbClr val="000000"/>
                </a:solidFill>
              </a:rPr>
              <a:t>Frenemies from within</a:t>
            </a:r>
          </a:p>
        </p:txBody>
      </p:sp>
      <p:sp>
        <p:nvSpPr>
          <p:cNvPr id="3" name="Subtitle 2"/>
          <p:cNvSpPr>
            <a:spLocks noGrp="1"/>
          </p:cNvSpPr>
          <p:nvPr>
            <p:ph type="subTitle" idx="1"/>
          </p:nvPr>
        </p:nvSpPr>
        <p:spPr>
          <a:xfrm>
            <a:off x="6900805" y="5005393"/>
            <a:ext cx="4805691" cy="838831"/>
          </a:xfrm>
        </p:spPr>
        <p:txBody>
          <a:bodyPr anchor="b">
            <a:noAutofit/>
          </a:bodyPr>
          <a:lstStyle/>
          <a:p>
            <a:pPr algn="l"/>
            <a:endParaRPr lang="en-MY" sz="3600" dirty="0">
              <a:solidFill>
                <a:srgbClr val="000000"/>
              </a:solidFill>
              <a:latin typeface="+mj-lt"/>
            </a:endParaRPr>
          </a:p>
          <a:p>
            <a:pPr algn="l"/>
            <a:r>
              <a:rPr lang="en-MY" sz="3600" dirty="0">
                <a:solidFill>
                  <a:srgbClr val="000000"/>
                </a:solidFill>
                <a:latin typeface="+mj-lt"/>
              </a:rPr>
              <a:t>Jude 17-25</a:t>
            </a:r>
            <a:br>
              <a:rPr lang="en-MY" sz="3600" dirty="0">
                <a:solidFill>
                  <a:srgbClr val="000000"/>
                </a:solidFill>
                <a:latin typeface="+mj-lt"/>
              </a:rPr>
            </a:br>
            <a:r>
              <a:rPr lang="en-MY" sz="3600" dirty="0">
                <a:solidFill>
                  <a:srgbClr val="000000"/>
                </a:solidFill>
                <a:latin typeface="+mj-lt"/>
              </a:rPr>
              <a:t>Part 2</a:t>
            </a:r>
            <a:br>
              <a:rPr lang="en-MY" sz="3600" dirty="0">
                <a:solidFill>
                  <a:srgbClr val="000000"/>
                </a:solidFill>
                <a:latin typeface="+mj-lt"/>
              </a:rPr>
            </a:br>
            <a:endParaRPr lang="en-MY" sz="3600" dirty="0">
              <a:solidFill>
                <a:srgbClr val="000000"/>
              </a:solidFill>
              <a:latin typeface="+mj-lt"/>
            </a:endParaRPr>
          </a:p>
        </p:txBody>
      </p:sp>
      <p:sp>
        <p:nvSpPr>
          <p:cNvPr id="28" name="Freeform 49">
            <a:extLst>
              <a:ext uri="{FF2B5EF4-FFF2-40B4-BE49-F238E27FC236}">
                <a16:creationId xmlns:a16="http://schemas.microsoft.com/office/drawing/2014/main" id="{77DA6D33-2D62-458C-BF5D-DBF612FD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rotWithShape="1">
          <a:blip r:embed="rId3">
            <a:alphaModFix/>
            <a:extLst/>
          </a:blip>
          <a:srcRect l="5543" r="3" b="3"/>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667701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04673" y="3320859"/>
            <a:ext cx="4524973" cy="207633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dirty="0">
                <a:latin typeface="+mj-lt"/>
                <a:ea typeface="+mj-ea"/>
                <a:cs typeface="+mj-cs"/>
              </a:rPr>
              <a:t>Building up your faith by leaving your comfort zone</a:t>
            </a:r>
          </a:p>
        </p:txBody>
      </p:sp>
      <p:sp>
        <p:nvSpPr>
          <p:cNvPr id="15" name="Freeform: Shape 14">
            <a:extLst>
              <a:ext uri="{FF2B5EF4-FFF2-40B4-BE49-F238E27FC236}">
                <a16:creationId xmlns:a16="http://schemas.microsoft.com/office/drawing/2014/main" id="{BCC55ACC-A2F6-403C-A3A4-D59B3734D4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2">
            <a:extLst/>
          </a:blip>
          <a:srcRect t="10109" r="2" b="4211"/>
          <a:stretch/>
        </p:blipFill>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90258454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5858"/>
          <a:stretch/>
        </p:blipFill>
        <p:spPr>
          <a:xfrm>
            <a:off x="20" y="10"/>
            <a:ext cx="12191980" cy="6857989"/>
          </a:xfrm>
          <a:prstGeom prst="rect">
            <a:avLst/>
          </a:prstGeom>
        </p:spPr>
      </p:pic>
      <p:sp>
        <p:nvSpPr>
          <p:cNvPr id="9" name="Freeform 6">
            <a:extLst>
              <a:ext uri="{FF2B5EF4-FFF2-40B4-BE49-F238E27FC236}">
                <a16:creationId xmlns:a16="http://schemas.microsoft.com/office/drawing/2014/main" id="{B6E71514-6080-46DE-A03E-E6BCFB1D9E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2481" y="3900290"/>
            <a:ext cx="6732173" cy="2319536"/>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5B5A3C"/>
          </a:solidFill>
          <a:ln w="19050">
            <a:noFill/>
          </a:ln>
          <a:effectLst>
            <a:outerShdw blurRad="76200" sx="101000" sy="101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26942" y="4170556"/>
            <a:ext cx="6316393" cy="1296603"/>
          </a:xfrm>
        </p:spPr>
        <p:txBody>
          <a:bodyPr vert="horz" lIns="91440" tIns="45720" rIns="91440" bIns="45720" rtlCol="0" anchor="ctr">
            <a:noAutofit/>
          </a:bodyPr>
          <a:lstStyle/>
          <a:p>
            <a:pPr algn="ctr">
              <a:lnSpc>
                <a:spcPct val="100000"/>
              </a:lnSpc>
            </a:pPr>
            <a:r>
              <a:rPr lang="en-US" dirty="0">
                <a:solidFill>
                  <a:srgbClr val="FFFFFF"/>
                </a:solidFill>
              </a:rPr>
              <a:t>Leaving your comfort zone</a:t>
            </a:r>
          </a:p>
        </p:txBody>
      </p:sp>
    </p:spTree>
    <p:extLst>
      <p:ext uri="{BB962C8B-B14F-4D97-AF65-F5344CB8AC3E}">
        <p14:creationId xmlns:p14="http://schemas.microsoft.com/office/powerpoint/2010/main" val="125146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35000"/>
            <a:extLst/>
          </a:blip>
          <a:srcRect b="30"/>
          <a:stretch/>
        </p:blipFill>
        <p:spPr>
          <a:xfrm>
            <a:off x="-3" y="-28"/>
            <a:ext cx="12192000" cy="6855958"/>
          </a:xfrm>
          <a:prstGeom prst="rect">
            <a:avLst/>
          </a:prstGeom>
        </p:spPr>
      </p:pic>
      <p:sp>
        <p:nvSpPr>
          <p:cNvPr id="3" name="TextBox 2"/>
          <p:cNvSpPr txBox="1"/>
          <p:nvPr/>
        </p:nvSpPr>
        <p:spPr>
          <a:xfrm>
            <a:off x="5988039" y="2571109"/>
            <a:ext cx="5319433" cy="2076333"/>
          </a:xfrm>
          <a:prstGeom prst="rect">
            <a:avLst/>
          </a:prstGeom>
        </p:spPr>
        <p:txBody>
          <a:bodyPr vert="horz" lIns="91440" tIns="45720" rIns="91440" bIns="45720" rtlCol="0" anchor="t">
            <a:noAutofit/>
          </a:bodyPr>
          <a:lstStyle/>
          <a:p>
            <a:pPr>
              <a:lnSpc>
                <a:spcPct val="90000"/>
              </a:lnSpc>
              <a:spcBef>
                <a:spcPct val="0"/>
              </a:spcBef>
              <a:spcAft>
                <a:spcPts val="600"/>
              </a:spcAft>
            </a:pPr>
            <a:r>
              <a:rPr lang="en-US" sz="3600" dirty="0">
                <a:latin typeface="+mj-lt"/>
                <a:ea typeface="+mj-ea"/>
                <a:cs typeface="+mj-cs"/>
              </a:rPr>
              <a:t>Our journey with God is an adventure but we have to start by t</a:t>
            </a:r>
            <a:r>
              <a:rPr lang="en-US" sz="3600" kern="1200" dirty="0">
                <a:solidFill>
                  <a:schemeClr val="tx1"/>
                </a:solidFill>
                <a:latin typeface="+mj-lt"/>
                <a:ea typeface="+mj-ea"/>
                <a:cs typeface="+mj-cs"/>
              </a:rPr>
              <a:t>aking the first step</a:t>
            </a:r>
          </a:p>
        </p:txBody>
      </p:sp>
      <p:sp>
        <p:nvSpPr>
          <p:cNvPr id="9" name="Freeform: Shape 8">
            <a:extLst>
              <a:ext uri="{FF2B5EF4-FFF2-40B4-BE49-F238E27FC236}">
                <a16:creationId xmlns:a16="http://schemas.microsoft.com/office/drawing/2014/main" id="{F72D119F-8562-42DA-AE9A-70D44FDCFD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3"/>
          <a:srcRect t="12417" r="2" b="8684"/>
          <a:stretch/>
        </p:blipFill>
        <p:spPr>
          <a:xfrm>
            <a:off x="2" y="2"/>
            <a:ext cx="5234519" cy="621062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5" name="TextBox 4"/>
          <p:cNvSpPr txBox="1"/>
          <p:nvPr/>
        </p:nvSpPr>
        <p:spPr>
          <a:xfrm>
            <a:off x="5988039" y="1702190"/>
            <a:ext cx="4684542" cy="707886"/>
          </a:xfrm>
          <a:prstGeom prst="rect">
            <a:avLst/>
          </a:prstGeom>
          <a:noFill/>
        </p:spPr>
        <p:txBody>
          <a:bodyPr wrap="square" rtlCol="0">
            <a:spAutoFit/>
          </a:bodyPr>
          <a:lstStyle/>
          <a:p>
            <a:r>
              <a:rPr lang="en-MY" sz="4000" dirty="0"/>
              <a:t>Building up our Faith</a:t>
            </a:r>
          </a:p>
        </p:txBody>
      </p:sp>
    </p:spTree>
    <p:extLst>
      <p:ext uri="{BB962C8B-B14F-4D97-AF65-F5344CB8AC3E}">
        <p14:creationId xmlns:p14="http://schemas.microsoft.com/office/powerpoint/2010/main" val="37664353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8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9093496" y="618681"/>
            <a:ext cx="2613872" cy="4794567"/>
          </a:xfrm>
        </p:spPr>
        <p:txBody>
          <a:bodyPr vert="horz" lIns="91440" tIns="45720" rIns="91440" bIns="45720" rtlCol="0" anchor="ctr">
            <a:normAutofit/>
          </a:bodyPr>
          <a:lstStyle/>
          <a:p>
            <a:r>
              <a:rPr lang="en-US" sz="4800" dirty="0">
                <a:solidFill>
                  <a:srgbClr val="FFFFFF"/>
                </a:solidFill>
              </a:rPr>
              <a:t>Praying in the Spirit</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srcRect l="19510" r="3023"/>
          <a:stretch/>
        </p:blipFill>
        <p:spPr>
          <a:xfrm>
            <a:off x="976251" y="942538"/>
            <a:ext cx="7163222" cy="4808332"/>
          </a:xfrm>
          <a:prstGeom prst="rect">
            <a:avLst/>
          </a:prstGeom>
          <a:effectLst/>
        </p:spPr>
      </p:pic>
    </p:spTree>
    <p:extLst>
      <p:ext uri="{BB962C8B-B14F-4D97-AF65-F5344CB8AC3E}">
        <p14:creationId xmlns:p14="http://schemas.microsoft.com/office/powerpoint/2010/main" val="2349006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49" y="2473241"/>
            <a:ext cx="10515600" cy="1325563"/>
          </a:xfrm>
        </p:spPr>
        <p:txBody>
          <a:bodyPr>
            <a:noAutofit/>
          </a:bodyPr>
          <a:lstStyle/>
          <a:p>
            <a:pPr algn="ctr"/>
            <a:r>
              <a:rPr lang="en-MY" sz="3200" baseline="30000" dirty="0"/>
              <a:t>18 </a:t>
            </a:r>
            <a:r>
              <a:rPr lang="en-MY" sz="3200" dirty="0"/>
              <a:t>And pray in the Spirit on all occasions </a:t>
            </a:r>
            <a:r>
              <a:rPr lang="en-MY" sz="3200" b="1" u="sng" dirty="0"/>
              <a:t>with all kinds</a:t>
            </a:r>
            <a:r>
              <a:rPr lang="en-MY" sz="3200" dirty="0"/>
              <a:t> of prayers and requests. With this in mind, be alert and always keep on praying for all the Lord’s people. </a:t>
            </a:r>
          </a:p>
        </p:txBody>
      </p:sp>
      <p:sp>
        <p:nvSpPr>
          <p:cNvPr id="4" name="TextBox 3"/>
          <p:cNvSpPr txBox="1"/>
          <p:nvPr/>
        </p:nvSpPr>
        <p:spPr>
          <a:xfrm>
            <a:off x="3500102" y="4483981"/>
            <a:ext cx="5617495" cy="523220"/>
          </a:xfrm>
          <a:prstGeom prst="rect">
            <a:avLst/>
          </a:prstGeom>
          <a:noFill/>
        </p:spPr>
        <p:txBody>
          <a:bodyPr wrap="square" rtlCol="0">
            <a:spAutoFit/>
          </a:bodyPr>
          <a:lstStyle/>
          <a:p>
            <a:pPr algn="ctr"/>
            <a:r>
              <a:rPr lang="en-MY" sz="2800" dirty="0">
                <a:latin typeface="+mj-lt"/>
              </a:rPr>
              <a:t>Ephesians 6:18</a:t>
            </a:r>
          </a:p>
        </p:txBody>
      </p:sp>
      <p:sp>
        <p:nvSpPr>
          <p:cNvPr id="5" name="TextBox 4"/>
          <p:cNvSpPr txBox="1"/>
          <p:nvPr/>
        </p:nvSpPr>
        <p:spPr>
          <a:xfrm>
            <a:off x="0" y="0"/>
            <a:ext cx="1219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MY" sz="3600" dirty="0"/>
              <a:t>Praying in the Spirit is not necessarily speaking in tongue</a:t>
            </a:r>
          </a:p>
        </p:txBody>
      </p:sp>
    </p:spTree>
    <p:extLst>
      <p:ext uri="{BB962C8B-B14F-4D97-AF65-F5344CB8AC3E}">
        <p14:creationId xmlns:p14="http://schemas.microsoft.com/office/powerpoint/2010/main" val="2182325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30103" y="2516369"/>
            <a:ext cx="9931792" cy="1569660"/>
          </a:xfrm>
          <a:prstGeom prst="rect">
            <a:avLst/>
          </a:prstGeom>
        </p:spPr>
        <p:txBody>
          <a:bodyPr wrap="square">
            <a:spAutoFit/>
          </a:bodyPr>
          <a:lstStyle/>
          <a:p>
            <a:pPr algn="ctr"/>
            <a:r>
              <a:rPr lang="en-MY" sz="3200" dirty="0"/>
              <a:t>In the same way, the Spirit helps us in our weakness. We do not know what we ought to pray for, but the Spirit himself intercedes for us through wordless groans</a:t>
            </a:r>
            <a:endParaRPr lang="en-MY" sz="3200" dirty="0">
              <a:latin typeface="+mj-lt"/>
              <a:ea typeface="+mj-ea"/>
              <a:cs typeface="+mj-cs"/>
            </a:endParaRPr>
          </a:p>
        </p:txBody>
      </p:sp>
      <p:sp>
        <p:nvSpPr>
          <p:cNvPr id="4" name="TextBox 3"/>
          <p:cNvSpPr txBox="1"/>
          <p:nvPr/>
        </p:nvSpPr>
        <p:spPr>
          <a:xfrm>
            <a:off x="0" y="0"/>
            <a:ext cx="12192000"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MY" sz="4000" dirty="0"/>
              <a:t>Praying in the Spirit could mean praying with the help of the Holy Spirit</a:t>
            </a:r>
          </a:p>
        </p:txBody>
      </p:sp>
      <p:sp>
        <p:nvSpPr>
          <p:cNvPr id="2" name="TextBox 1"/>
          <p:cNvSpPr txBox="1"/>
          <p:nvPr/>
        </p:nvSpPr>
        <p:spPr>
          <a:xfrm>
            <a:off x="3458306" y="4632628"/>
            <a:ext cx="5275385" cy="523220"/>
          </a:xfrm>
          <a:prstGeom prst="rect">
            <a:avLst/>
          </a:prstGeom>
          <a:noFill/>
        </p:spPr>
        <p:txBody>
          <a:bodyPr wrap="square" rtlCol="0">
            <a:spAutoFit/>
          </a:bodyPr>
          <a:lstStyle/>
          <a:p>
            <a:pPr algn="ctr"/>
            <a:r>
              <a:rPr lang="en-MY" sz="2800" b="1" dirty="0">
                <a:latin typeface="+mj-lt"/>
                <a:ea typeface="+mj-ea"/>
                <a:cs typeface="+mj-cs"/>
              </a:rPr>
              <a:t>Romans 8:26</a:t>
            </a:r>
            <a:endParaRPr lang="en-MY" sz="2800" b="1" dirty="0"/>
          </a:p>
        </p:txBody>
      </p:sp>
    </p:spTree>
    <p:extLst>
      <p:ext uri="{BB962C8B-B14F-4D97-AF65-F5344CB8AC3E}">
        <p14:creationId xmlns:p14="http://schemas.microsoft.com/office/powerpoint/2010/main" val="515636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CBE1851-2230-47A9-B000-CE9046EA61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4276" y="803705"/>
            <a:ext cx="4208656" cy="3034857"/>
          </a:xfrm>
        </p:spPr>
        <p:txBody>
          <a:bodyPr vert="horz" lIns="91440" tIns="45720" rIns="91440" bIns="45720" rtlCol="0" anchor="b">
            <a:normAutofit/>
          </a:bodyPr>
          <a:lstStyle/>
          <a:p>
            <a:pPr algn="r"/>
            <a:r>
              <a:rPr lang="en-US" sz="5000" kern="1200">
                <a:solidFill>
                  <a:srgbClr val="FFFFFF"/>
                </a:solidFill>
                <a:latin typeface="+mj-lt"/>
                <a:ea typeface="+mj-ea"/>
                <a:cs typeface="+mj-cs"/>
              </a:rPr>
              <a:t>Pray without ceasing</a:t>
            </a:r>
            <a:br>
              <a:rPr lang="en-US" sz="5000" kern="1200">
                <a:solidFill>
                  <a:srgbClr val="FFFFFF"/>
                </a:solidFill>
                <a:latin typeface="+mj-lt"/>
                <a:ea typeface="+mj-ea"/>
                <a:cs typeface="+mj-cs"/>
              </a:rPr>
            </a:br>
            <a:br>
              <a:rPr lang="en-US" sz="5000" kern="1200">
                <a:solidFill>
                  <a:srgbClr val="FFFFFF"/>
                </a:solidFill>
                <a:latin typeface="+mj-lt"/>
                <a:ea typeface="+mj-ea"/>
                <a:cs typeface="+mj-cs"/>
              </a:rPr>
            </a:br>
            <a:r>
              <a:rPr lang="en-US" sz="5000" kern="1200">
                <a:solidFill>
                  <a:srgbClr val="FFFFFF"/>
                </a:solidFill>
                <a:latin typeface="+mj-lt"/>
                <a:ea typeface="+mj-ea"/>
                <a:cs typeface="+mj-cs"/>
              </a:rPr>
              <a:t>1 Thes 5:17 </a:t>
            </a:r>
          </a:p>
        </p:txBody>
      </p:sp>
      <p:cxnSp>
        <p:nvCxnSpPr>
          <p:cNvPr id="30" name="Straight Connector 29">
            <a:extLst>
              <a:ext uri="{FF2B5EF4-FFF2-40B4-BE49-F238E27FC236}">
                <a16:creationId xmlns:a16="http://schemas.microsoft.com/office/drawing/2014/main" id="{23B93832-6514-44F4-849B-5EE2C8A2337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2" name="Content Placeholder 11"/>
          <p:cNvPicPr>
            <a:picLocks noGrp="1" noChangeAspect="1"/>
          </p:cNvPicPr>
          <p:nvPr>
            <p:ph idx="1"/>
          </p:nvPr>
        </p:nvPicPr>
        <p:blipFill rotWithShape="1">
          <a:blip r:embed="rId2"/>
          <a:srcRect t="2023"/>
          <a:stretch/>
        </p:blipFill>
        <p:spPr>
          <a:xfrm>
            <a:off x="6939596" y="640080"/>
            <a:ext cx="3772278" cy="5578816"/>
          </a:xfrm>
          <a:prstGeom prst="rect">
            <a:avLst/>
          </a:prstGeom>
        </p:spPr>
      </p:pic>
    </p:spTree>
    <p:extLst>
      <p:ext uri="{BB962C8B-B14F-4D97-AF65-F5344CB8AC3E}">
        <p14:creationId xmlns:p14="http://schemas.microsoft.com/office/powerpoint/2010/main" val="2408472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MY" sz="4000" dirty="0"/>
              <a:t>Have a Heart and use our Head</a:t>
            </a:r>
          </a:p>
        </p:txBody>
      </p:sp>
      <p:sp>
        <p:nvSpPr>
          <p:cNvPr id="8" name="Rectangle 7"/>
          <p:cNvSpPr/>
          <p:nvPr/>
        </p:nvSpPr>
        <p:spPr>
          <a:xfrm>
            <a:off x="1017562" y="2225352"/>
            <a:ext cx="9931792" cy="2062103"/>
          </a:xfrm>
          <a:prstGeom prst="rect">
            <a:avLst/>
          </a:prstGeom>
        </p:spPr>
        <p:txBody>
          <a:bodyPr wrap="square">
            <a:spAutoFit/>
          </a:bodyPr>
          <a:lstStyle/>
          <a:p>
            <a:pPr algn="ctr"/>
            <a:r>
              <a:rPr lang="en-MY" sz="3200" baseline="30000" dirty="0">
                <a:latin typeface="+mj-lt"/>
              </a:rPr>
              <a:t>22 </a:t>
            </a:r>
            <a:r>
              <a:rPr lang="en-MY" sz="3200" dirty="0">
                <a:latin typeface="+mj-lt"/>
              </a:rPr>
              <a:t>Be merciful to those who doubt; </a:t>
            </a:r>
            <a:r>
              <a:rPr lang="en-MY" sz="3200" baseline="30000" dirty="0">
                <a:latin typeface="+mj-lt"/>
              </a:rPr>
              <a:t>23 </a:t>
            </a:r>
            <a:r>
              <a:rPr lang="en-MY" sz="3200" dirty="0">
                <a:latin typeface="+mj-lt"/>
              </a:rPr>
              <a:t>save others by snatching them from the fire; to others show mercy, mixed with fear—hating even the clothing stained by corrupted flesh.</a:t>
            </a:r>
          </a:p>
        </p:txBody>
      </p:sp>
      <p:sp>
        <p:nvSpPr>
          <p:cNvPr id="6" name="TextBox 5"/>
          <p:cNvSpPr txBox="1"/>
          <p:nvPr/>
        </p:nvSpPr>
        <p:spPr>
          <a:xfrm>
            <a:off x="3471966" y="4863809"/>
            <a:ext cx="5617495" cy="523220"/>
          </a:xfrm>
          <a:prstGeom prst="rect">
            <a:avLst/>
          </a:prstGeom>
          <a:noFill/>
        </p:spPr>
        <p:txBody>
          <a:bodyPr wrap="square" rtlCol="0">
            <a:spAutoFit/>
          </a:bodyPr>
          <a:lstStyle/>
          <a:p>
            <a:pPr algn="ctr"/>
            <a:r>
              <a:rPr lang="en-MY" sz="2800" dirty="0">
                <a:latin typeface="+mj-lt"/>
              </a:rPr>
              <a:t>Jude 22-23</a:t>
            </a:r>
          </a:p>
        </p:txBody>
      </p:sp>
    </p:spTree>
    <p:extLst>
      <p:ext uri="{BB962C8B-B14F-4D97-AF65-F5344CB8AC3E}">
        <p14:creationId xmlns:p14="http://schemas.microsoft.com/office/powerpoint/2010/main" val="796729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txBox="1">
            <a:spLocks noGrp="1"/>
          </p:cNvSpPr>
          <p:nvPr>
            <p:ph type="title"/>
          </p:nvPr>
        </p:nvSpPr>
        <p:spPr>
          <a:xfrm>
            <a:off x="640079" y="2053641"/>
            <a:ext cx="3669161" cy="27600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ormAutofit/>
          </a:bodyPr>
          <a:lstStyle/>
          <a:p>
            <a:pPr algn="ctr"/>
            <a:r>
              <a:rPr lang="en-MY">
                <a:solidFill>
                  <a:srgbClr val="FFFFFF"/>
                </a:solidFill>
              </a:rPr>
              <a:t>Our God is able</a:t>
            </a:r>
          </a:p>
        </p:txBody>
      </p:sp>
      <p:sp>
        <p:nvSpPr>
          <p:cNvPr id="3" name="Content Placeholder 2"/>
          <p:cNvSpPr>
            <a:spLocks noGrp="1"/>
          </p:cNvSpPr>
          <p:nvPr>
            <p:ph idx="1"/>
          </p:nvPr>
        </p:nvSpPr>
        <p:spPr>
          <a:xfrm>
            <a:off x="6090574" y="801866"/>
            <a:ext cx="5306084" cy="5230634"/>
          </a:xfrm>
        </p:spPr>
        <p:txBody>
          <a:bodyPr anchor="ctr">
            <a:normAutofit/>
          </a:bodyPr>
          <a:lstStyle/>
          <a:p>
            <a:pPr marL="0" indent="0">
              <a:buNone/>
            </a:pPr>
            <a:r>
              <a:rPr lang="en-MY" sz="3200" baseline="30000" dirty="0">
                <a:solidFill>
                  <a:srgbClr val="000000"/>
                </a:solidFill>
                <a:latin typeface="+mj-lt"/>
              </a:rPr>
              <a:t>24 </a:t>
            </a:r>
            <a:r>
              <a:rPr lang="en-MY" sz="3200" dirty="0">
                <a:solidFill>
                  <a:srgbClr val="000000"/>
                </a:solidFill>
                <a:latin typeface="+mj-lt"/>
              </a:rPr>
              <a:t>To him who is able to keep you from stumbling and to present you before his glorious presence without fault and with great joy— </a:t>
            </a:r>
            <a:r>
              <a:rPr lang="en-MY" sz="3200" baseline="30000" dirty="0">
                <a:solidFill>
                  <a:srgbClr val="000000"/>
                </a:solidFill>
                <a:latin typeface="+mj-lt"/>
              </a:rPr>
              <a:t>25 </a:t>
            </a:r>
            <a:r>
              <a:rPr lang="en-MY" sz="3200" dirty="0">
                <a:solidFill>
                  <a:srgbClr val="000000"/>
                </a:solidFill>
                <a:latin typeface="+mj-lt"/>
              </a:rPr>
              <a:t>to the only God our Saviour be glory, majesty, power and authority, through Jesus Christ our Lord, before all ages, now and forevermore! Amen</a:t>
            </a:r>
          </a:p>
        </p:txBody>
      </p:sp>
    </p:spTree>
    <p:extLst>
      <p:ext uri="{BB962C8B-B14F-4D97-AF65-F5344CB8AC3E}">
        <p14:creationId xmlns:p14="http://schemas.microsoft.com/office/powerpoint/2010/main" val="290027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01106" y="1869452"/>
            <a:ext cx="9789787" cy="3046988"/>
          </a:xfrm>
          <a:prstGeom prst="rect">
            <a:avLst/>
          </a:prstGeom>
          <a:noFill/>
        </p:spPr>
        <p:txBody>
          <a:bodyPr wrap="square" rtlCol="0">
            <a:spAutoFit/>
          </a:bodyPr>
          <a:lstStyle/>
          <a:p>
            <a:pPr marL="285750" indent="-285750" algn="ctr">
              <a:lnSpc>
                <a:spcPct val="150000"/>
              </a:lnSpc>
              <a:buFont typeface="Arial" panose="020B0604020202020204" pitchFamily="34" charset="0"/>
              <a:buChar char="•"/>
            </a:pPr>
            <a:r>
              <a:rPr lang="en-MY" sz="3200" dirty="0">
                <a:latin typeface="+mj-lt"/>
              </a:rPr>
              <a:t>Believers must contend for their faith</a:t>
            </a:r>
          </a:p>
          <a:p>
            <a:pPr marL="285750" indent="-285750" algn="ctr">
              <a:lnSpc>
                <a:spcPct val="150000"/>
              </a:lnSpc>
              <a:buFont typeface="Arial" panose="020B0604020202020204" pitchFamily="34" charset="0"/>
              <a:buChar char="•"/>
            </a:pPr>
            <a:r>
              <a:rPr lang="en-MY" sz="3200" dirty="0">
                <a:latin typeface="+mj-lt"/>
              </a:rPr>
              <a:t>Frenemies have slipped into the church</a:t>
            </a:r>
          </a:p>
          <a:p>
            <a:pPr marL="285750" indent="-285750" algn="ctr">
              <a:lnSpc>
                <a:spcPct val="150000"/>
              </a:lnSpc>
              <a:buFont typeface="Arial" panose="020B0604020202020204" pitchFamily="34" charset="0"/>
              <a:buChar char="•"/>
            </a:pPr>
            <a:r>
              <a:rPr lang="en-MY" sz="3200" dirty="0">
                <a:latin typeface="+mj-lt"/>
              </a:rPr>
              <a:t>These people are “shepherds” with ambitions</a:t>
            </a:r>
          </a:p>
          <a:p>
            <a:pPr marL="285750" indent="-285750" algn="ctr">
              <a:lnSpc>
                <a:spcPct val="150000"/>
              </a:lnSpc>
              <a:buFont typeface="Arial" panose="020B0604020202020204" pitchFamily="34" charset="0"/>
              <a:buChar char="•"/>
            </a:pPr>
            <a:r>
              <a:rPr lang="en-MY" sz="3200" dirty="0">
                <a:latin typeface="+mj-lt"/>
              </a:rPr>
              <a:t>You can identify them by observing their behaviours</a:t>
            </a:r>
          </a:p>
        </p:txBody>
      </p:sp>
      <p:sp>
        <p:nvSpPr>
          <p:cNvPr id="4" name="TextBox 3"/>
          <p:cNvSpPr txBox="1"/>
          <p:nvPr/>
        </p:nvSpPr>
        <p:spPr>
          <a:xfrm>
            <a:off x="0" y="0"/>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MY" sz="4000" dirty="0"/>
              <a:t>Recap</a:t>
            </a:r>
          </a:p>
        </p:txBody>
      </p:sp>
    </p:spTree>
    <p:extLst>
      <p:ext uri="{BB962C8B-B14F-4D97-AF65-F5344CB8AC3E}">
        <p14:creationId xmlns:p14="http://schemas.microsoft.com/office/powerpoint/2010/main" val="139891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63826"/>
            <a:ext cx="11333871" cy="6149009"/>
          </a:xfrm>
        </p:spPr>
        <p:txBody>
          <a:bodyPr>
            <a:noAutofit/>
          </a:bodyPr>
          <a:lstStyle/>
          <a:p>
            <a:pPr marL="0" indent="0">
              <a:buNone/>
            </a:pPr>
            <a:r>
              <a:rPr lang="en-MY" sz="3200" baseline="30000" dirty="0">
                <a:latin typeface="+mj-lt"/>
              </a:rPr>
              <a:t>17 </a:t>
            </a:r>
            <a:r>
              <a:rPr lang="en-MY" sz="3200" dirty="0">
                <a:latin typeface="+mj-lt"/>
              </a:rPr>
              <a:t>But, dear friends, remember what the apostles of our Lord Jesus Christ foretold. </a:t>
            </a:r>
          </a:p>
          <a:p>
            <a:pPr marL="0" indent="0">
              <a:buNone/>
            </a:pPr>
            <a:endParaRPr lang="en-MY" sz="3200" dirty="0">
              <a:latin typeface="+mj-lt"/>
            </a:endParaRPr>
          </a:p>
          <a:p>
            <a:pPr marL="0" indent="0">
              <a:buNone/>
            </a:pPr>
            <a:r>
              <a:rPr lang="en-MY" sz="3200" baseline="30000" dirty="0">
                <a:latin typeface="+mj-lt"/>
              </a:rPr>
              <a:t>18 </a:t>
            </a:r>
            <a:r>
              <a:rPr lang="en-MY" sz="3200" dirty="0">
                <a:latin typeface="+mj-lt"/>
              </a:rPr>
              <a:t>They said to you, “In the last times there will be scoffers who will follow their own ungodly desires.” </a:t>
            </a:r>
          </a:p>
          <a:p>
            <a:pPr marL="0" indent="0">
              <a:buNone/>
            </a:pPr>
            <a:endParaRPr lang="en-MY" sz="3200" dirty="0">
              <a:latin typeface="+mj-lt"/>
            </a:endParaRPr>
          </a:p>
          <a:p>
            <a:pPr marL="0" indent="0">
              <a:buNone/>
            </a:pPr>
            <a:r>
              <a:rPr lang="en-MY" sz="3200" baseline="30000" dirty="0">
                <a:latin typeface="+mj-lt"/>
              </a:rPr>
              <a:t>19 </a:t>
            </a:r>
            <a:r>
              <a:rPr lang="en-MY" sz="3200" dirty="0">
                <a:latin typeface="+mj-lt"/>
              </a:rPr>
              <a:t>These are the people who divide you, who follow mere natural instincts and do not have the Spirit.</a:t>
            </a:r>
            <a:r>
              <a:rPr lang="en-MY" sz="3200" baseline="30000" dirty="0">
                <a:latin typeface="+mj-lt"/>
              </a:rPr>
              <a:t> </a:t>
            </a:r>
          </a:p>
          <a:p>
            <a:pPr marL="0" indent="0">
              <a:buNone/>
            </a:pPr>
            <a:endParaRPr lang="en-MY" sz="3200" dirty="0">
              <a:latin typeface="+mj-lt"/>
            </a:endParaRPr>
          </a:p>
          <a:p>
            <a:pPr marL="0" indent="0">
              <a:buNone/>
            </a:pPr>
            <a:endParaRPr lang="en-MY" sz="3200" dirty="0">
              <a:latin typeface="+mj-lt"/>
            </a:endParaRPr>
          </a:p>
        </p:txBody>
      </p:sp>
      <p:sp>
        <p:nvSpPr>
          <p:cNvPr id="2" name="Rectangle 1"/>
          <p:cNvSpPr/>
          <p:nvPr/>
        </p:nvSpPr>
        <p:spPr>
          <a:xfrm>
            <a:off x="407963" y="267286"/>
            <a:ext cx="11535508" cy="6345549"/>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MY" sz="2800"/>
          </a:p>
        </p:txBody>
      </p:sp>
    </p:spTree>
    <p:extLst>
      <p:ext uri="{BB962C8B-B14F-4D97-AF65-F5344CB8AC3E}">
        <p14:creationId xmlns:p14="http://schemas.microsoft.com/office/powerpoint/2010/main" val="271485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25" y="529272"/>
            <a:ext cx="10827026" cy="3719172"/>
          </a:xfrm>
        </p:spPr>
        <p:txBody>
          <a:bodyPr>
            <a:noAutofit/>
          </a:bodyPr>
          <a:lstStyle/>
          <a:p>
            <a:pPr marL="0" indent="0">
              <a:buNone/>
            </a:pPr>
            <a:r>
              <a:rPr lang="en-MY" sz="3200" baseline="30000" dirty="0">
                <a:latin typeface="+mj-lt"/>
              </a:rPr>
              <a:t>20 </a:t>
            </a:r>
            <a:r>
              <a:rPr lang="en-MY" sz="3200" dirty="0">
                <a:latin typeface="+mj-lt"/>
              </a:rPr>
              <a:t>But you, dear friends, by building yourselves up in your most holy faith and praying in the Holy Spirit, </a:t>
            </a:r>
            <a:r>
              <a:rPr lang="en-MY" sz="3200" baseline="30000" dirty="0">
                <a:latin typeface="+mj-lt"/>
              </a:rPr>
              <a:t>21 </a:t>
            </a:r>
            <a:r>
              <a:rPr lang="en-MY" sz="3200" dirty="0">
                <a:latin typeface="+mj-lt"/>
              </a:rPr>
              <a:t>keep yourselves in God’s love as you wait for the mercy of our Lord Jesus Christ to bring you to eternal life.</a:t>
            </a:r>
          </a:p>
          <a:p>
            <a:pPr marL="0" indent="0">
              <a:buNone/>
            </a:pPr>
            <a:endParaRPr lang="en-MY" sz="3200" dirty="0">
              <a:latin typeface="+mj-lt"/>
            </a:endParaRPr>
          </a:p>
          <a:p>
            <a:pPr marL="0" indent="0">
              <a:buNone/>
            </a:pPr>
            <a:r>
              <a:rPr lang="en-MY" sz="3200" baseline="30000" dirty="0">
                <a:latin typeface="+mj-lt"/>
              </a:rPr>
              <a:t>22 </a:t>
            </a:r>
            <a:r>
              <a:rPr lang="en-MY" sz="3200" dirty="0">
                <a:latin typeface="+mj-lt"/>
              </a:rPr>
              <a:t>Be merciful to those who doubt; </a:t>
            </a:r>
            <a:r>
              <a:rPr lang="en-MY" sz="3200" baseline="30000" dirty="0">
                <a:latin typeface="+mj-lt"/>
              </a:rPr>
              <a:t>23 </a:t>
            </a:r>
            <a:r>
              <a:rPr lang="en-MY" sz="3200" dirty="0">
                <a:latin typeface="+mj-lt"/>
              </a:rPr>
              <a:t>save others by snatching them from the fire; to others show mercy, mixed with fear—hating even the clothing stained by corrupted flesh.</a:t>
            </a:r>
          </a:p>
        </p:txBody>
      </p:sp>
      <p:sp>
        <p:nvSpPr>
          <p:cNvPr id="4" name="Rectangle 3"/>
          <p:cNvSpPr/>
          <p:nvPr/>
        </p:nvSpPr>
        <p:spPr>
          <a:xfrm>
            <a:off x="407963" y="267286"/>
            <a:ext cx="11535508" cy="6345549"/>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2679947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351" y="534570"/>
            <a:ext cx="10888394" cy="5683348"/>
          </a:xfrm>
        </p:spPr>
        <p:txBody>
          <a:bodyPr>
            <a:noAutofit/>
          </a:bodyPr>
          <a:lstStyle/>
          <a:p>
            <a:pPr marL="0" indent="0">
              <a:buNone/>
            </a:pPr>
            <a:r>
              <a:rPr lang="en-MY" sz="3200" baseline="30000" dirty="0">
                <a:latin typeface="+mj-lt"/>
              </a:rPr>
              <a:t>24 </a:t>
            </a:r>
            <a:r>
              <a:rPr lang="en-MY" sz="3200" dirty="0">
                <a:latin typeface="+mj-lt"/>
              </a:rPr>
              <a:t>To him who is able to keep you from stumbling and to present you before his glorious presence without fault and with great joy</a:t>
            </a:r>
          </a:p>
          <a:p>
            <a:pPr marL="0" indent="0">
              <a:buNone/>
            </a:pPr>
            <a:endParaRPr lang="en-MY" sz="3200" dirty="0">
              <a:latin typeface="+mj-lt"/>
            </a:endParaRPr>
          </a:p>
          <a:p>
            <a:pPr marL="0" indent="0">
              <a:buNone/>
            </a:pPr>
            <a:r>
              <a:rPr lang="en-MY" sz="3200" baseline="30000" dirty="0">
                <a:latin typeface="+mj-lt"/>
              </a:rPr>
              <a:t>25 </a:t>
            </a:r>
            <a:r>
              <a:rPr lang="en-MY" sz="3200" dirty="0">
                <a:latin typeface="+mj-lt"/>
              </a:rPr>
              <a:t>to the only God our Saviour be glory, majesty, power and authority, through Jesus Christ our Lord, before all ages, now and forevermore! Amen.</a:t>
            </a:r>
          </a:p>
        </p:txBody>
      </p:sp>
      <p:sp>
        <p:nvSpPr>
          <p:cNvPr id="4" name="Rectangle 3"/>
          <p:cNvSpPr/>
          <p:nvPr/>
        </p:nvSpPr>
        <p:spPr>
          <a:xfrm>
            <a:off x="450165" y="295419"/>
            <a:ext cx="11380766" cy="6161649"/>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266537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MY" sz="4000" dirty="0"/>
              <a:t>Forewarning from the Apostles</a:t>
            </a:r>
          </a:p>
        </p:txBody>
      </p:sp>
      <p:sp>
        <p:nvSpPr>
          <p:cNvPr id="2" name="TextBox 1"/>
          <p:cNvSpPr txBox="1"/>
          <p:nvPr/>
        </p:nvSpPr>
        <p:spPr>
          <a:xfrm>
            <a:off x="4093700" y="4776853"/>
            <a:ext cx="4262510" cy="523220"/>
          </a:xfrm>
          <a:prstGeom prst="rect">
            <a:avLst/>
          </a:prstGeom>
          <a:noFill/>
        </p:spPr>
        <p:txBody>
          <a:bodyPr wrap="square" rtlCol="0">
            <a:spAutoFit/>
          </a:bodyPr>
          <a:lstStyle/>
          <a:p>
            <a:pPr algn="ctr"/>
            <a:r>
              <a:rPr lang="en-MY" sz="2800" b="1" dirty="0"/>
              <a:t>Jude 17-19</a:t>
            </a:r>
          </a:p>
        </p:txBody>
      </p:sp>
      <p:sp>
        <p:nvSpPr>
          <p:cNvPr id="6" name="Content Placeholder 2"/>
          <p:cNvSpPr>
            <a:spLocks noGrp="1"/>
          </p:cNvSpPr>
          <p:nvPr>
            <p:ph idx="1"/>
          </p:nvPr>
        </p:nvSpPr>
        <p:spPr>
          <a:xfrm>
            <a:off x="558019" y="1800257"/>
            <a:ext cx="11333871" cy="2504457"/>
          </a:xfrm>
        </p:spPr>
        <p:txBody>
          <a:bodyPr>
            <a:noAutofit/>
          </a:bodyPr>
          <a:lstStyle/>
          <a:p>
            <a:pPr marL="0" indent="0" algn="ctr">
              <a:buNone/>
            </a:pPr>
            <a:r>
              <a:rPr lang="en-MY" sz="3200" baseline="30000" dirty="0">
                <a:latin typeface="+mj-lt"/>
              </a:rPr>
              <a:t>17 </a:t>
            </a:r>
            <a:r>
              <a:rPr lang="en-MY" sz="3200" dirty="0">
                <a:latin typeface="+mj-lt"/>
              </a:rPr>
              <a:t>But, dear friends, remember what the apostles of our Lord Jesus Christ foretold. They said to you, “In the last times there will be scoffers who will follow their own ungodly desires.” These are the people who divide you, who follow mere natural instincts and do not have the Spirit.</a:t>
            </a:r>
            <a:r>
              <a:rPr lang="en-MY" sz="3200" baseline="30000" dirty="0">
                <a:latin typeface="+mj-lt"/>
              </a:rPr>
              <a:t> </a:t>
            </a:r>
          </a:p>
          <a:p>
            <a:pPr marL="0" indent="0" algn="ctr">
              <a:buNone/>
            </a:pPr>
            <a:endParaRPr lang="en-MY" sz="3200" dirty="0">
              <a:latin typeface="+mj-lt"/>
            </a:endParaRPr>
          </a:p>
          <a:p>
            <a:pPr marL="0" indent="0" algn="ctr">
              <a:buNone/>
            </a:pPr>
            <a:endParaRPr lang="en-MY" sz="3200" dirty="0">
              <a:latin typeface="+mj-lt"/>
            </a:endParaRPr>
          </a:p>
        </p:txBody>
      </p:sp>
    </p:spTree>
    <p:extLst>
      <p:ext uri="{BB962C8B-B14F-4D97-AF65-F5344CB8AC3E}">
        <p14:creationId xmlns:p14="http://schemas.microsoft.com/office/powerpoint/2010/main" val="3537637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132" y="2064775"/>
            <a:ext cx="10515600" cy="2127397"/>
          </a:xfrm>
        </p:spPr>
        <p:txBody>
          <a:bodyPr>
            <a:noAutofit/>
          </a:bodyPr>
          <a:lstStyle/>
          <a:p>
            <a:pPr marL="0" indent="0" algn="ctr">
              <a:buNone/>
            </a:pPr>
            <a:r>
              <a:rPr lang="en-MY" sz="3600" baseline="30000" dirty="0"/>
              <a:t>20 </a:t>
            </a:r>
            <a:r>
              <a:rPr lang="en-MY" sz="3600" dirty="0"/>
              <a:t>But you, dear friends, by building yourselves up in your most holy faith and praying in the Holy Spirit, </a:t>
            </a:r>
            <a:r>
              <a:rPr lang="en-MY" sz="3600" baseline="30000" dirty="0"/>
              <a:t>21 </a:t>
            </a:r>
            <a:r>
              <a:rPr lang="en-MY" sz="3600" b="1" u="sng" dirty="0"/>
              <a:t>keep yourselves in God’s love</a:t>
            </a:r>
            <a:r>
              <a:rPr lang="en-MY" sz="3600" dirty="0"/>
              <a:t> as you wait for the mercy of our Lord Jesus Christ to bring you to eternal life.</a:t>
            </a:r>
          </a:p>
          <a:p>
            <a:pPr marL="0" indent="0" algn="ctr">
              <a:buNone/>
            </a:pPr>
            <a:endParaRPr lang="en-MY" sz="3600" dirty="0"/>
          </a:p>
        </p:txBody>
      </p:sp>
      <p:sp>
        <p:nvSpPr>
          <p:cNvPr id="4" name="TextBox 3"/>
          <p:cNvSpPr txBox="1"/>
          <p:nvPr/>
        </p:nvSpPr>
        <p:spPr>
          <a:xfrm>
            <a:off x="0" y="0"/>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MY" sz="4000" dirty="0"/>
              <a:t>How to shield ourselves? </a:t>
            </a:r>
          </a:p>
        </p:txBody>
      </p:sp>
    </p:spTree>
    <p:extLst>
      <p:ext uri="{BB962C8B-B14F-4D97-AF65-F5344CB8AC3E}">
        <p14:creationId xmlns:p14="http://schemas.microsoft.com/office/powerpoint/2010/main" val="1095280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573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Keep yourselves in God’s love</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045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MY" sz="4000" dirty="0"/>
              <a:t>Keep yourselves in God’s love by..</a:t>
            </a:r>
          </a:p>
        </p:txBody>
      </p:sp>
      <p:sp>
        <p:nvSpPr>
          <p:cNvPr id="2" name="TextBox 1"/>
          <p:cNvSpPr txBox="1"/>
          <p:nvPr/>
        </p:nvSpPr>
        <p:spPr>
          <a:xfrm>
            <a:off x="3964745" y="4769715"/>
            <a:ext cx="4262510" cy="523220"/>
          </a:xfrm>
          <a:prstGeom prst="rect">
            <a:avLst/>
          </a:prstGeom>
          <a:noFill/>
        </p:spPr>
        <p:txBody>
          <a:bodyPr wrap="square" rtlCol="0">
            <a:spAutoFit/>
          </a:bodyPr>
          <a:lstStyle/>
          <a:p>
            <a:pPr algn="ctr"/>
            <a:r>
              <a:rPr lang="en-MY" sz="2800" b="1" dirty="0"/>
              <a:t>Jude 20</a:t>
            </a:r>
          </a:p>
        </p:txBody>
      </p:sp>
      <p:sp>
        <p:nvSpPr>
          <p:cNvPr id="6" name="Content Placeholder 2"/>
          <p:cNvSpPr>
            <a:spLocks noGrp="1"/>
          </p:cNvSpPr>
          <p:nvPr>
            <p:ph idx="1"/>
          </p:nvPr>
        </p:nvSpPr>
        <p:spPr>
          <a:xfrm>
            <a:off x="220395" y="1617377"/>
            <a:ext cx="11333871" cy="2504457"/>
          </a:xfrm>
        </p:spPr>
        <p:txBody>
          <a:bodyPr>
            <a:noAutofit/>
          </a:bodyPr>
          <a:lstStyle/>
          <a:p>
            <a:pPr marL="514350" indent="-514350" algn="ctr">
              <a:lnSpc>
                <a:spcPct val="200000"/>
              </a:lnSpc>
              <a:buFont typeface="+mj-lt"/>
              <a:buAutoNum type="arabicPeriod"/>
            </a:pPr>
            <a:r>
              <a:rPr lang="en-MY" sz="3200" dirty="0">
                <a:latin typeface="+mj-lt"/>
              </a:rPr>
              <a:t>Building up in your most holy faith</a:t>
            </a:r>
          </a:p>
          <a:p>
            <a:pPr marL="514350" indent="-514350" algn="ctr">
              <a:lnSpc>
                <a:spcPct val="200000"/>
              </a:lnSpc>
              <a:buFont typeface="+mj-lt"/>
              <a:buAutoNum type="arabicPeriod"/>
            </a:pPr>
            <a:r>
              <a:rPr lang="en-MY" sz="3200" dirty="0">
                <a:latin typeface="+mj-lt"/>
              </a:rPr>
              <a:t>Praying in the Spirit</a:t>
            </a:r>
          </a:p>
          <a:p>
            <a:pPr marL="514350" indent="-514350" algn="ctr">
              <a:lnSpc>
                <a:spcPct val="200000"/>
              </a:lnSpc>
              <a:buFont typeface="+mj-lt"/>
              <a:buAutoNum type="arabicPeriod"/>
            </a:pPr>
            <a:endParaRPr lang="en-MY" sz="3200" dirty="0">
              <a:latin typeface="+mj-lt"/>
            </a:endParaRPr>
          </a:p>
        </p:txBody>
      </p:sp>
    </p:spTree>
    <p:extLst>
      <p:ext uri="{BB962C8B-B14F-4D97-AF65-F5344CB8AC3E}">
        <p14:creationId xmlns:p14="http://schemas.microsoft.com/office/powerpoint/2010/main" val="994250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1136</TotalTime>
  <Words>194</Words>
  <Application>Microsoft Office PowerPoint</Application>
  <PresentationFormat>Widescreen</PresentationFormat>
  <Paragraphs>46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Frenemies from within</vt:lpstr>
      <vt:lpstr>PowerPoint Presentation</vt:lpstr>
      <vt:lpstr>PowerPoint Presentation</vt:lpstr>
      <vt:lpstr>PowerPoint Presentation</vt:lpstr>
      <vt:lpstr>PowerPoint Presentation</vt:lpstr>
      <vt:lpstr>PowerPoint Presentation</vt:lpstr>
      <vt:lpstr>PowerPoint Presentation</vt:lpstr>
      <vt:lpstr>Keep yourselves in God’s love</vt:lpstr>
      <vt:lpstr>PowerPoint Presentation</vt:lpstr>
      <vt:lpstr>PowerPoint Presentation</vt:lpstr>
      <vt:lpstr>Leaving your comfort zone</vt:lpstr>
      <vt:lpstr>PowerPoint Presentation</vt:lpstr>
      <vt:lpstr>Praying in the Spirit</vt:lpstr>
      <vt:lpstr>18 And pray in the Spirit on all occasions with all kinds of prayers and requests. With this in mind, be alert and always keep on praying for all the Lord’s people. </vt:lpstr>
      <vt:lpstr>PowerPoint Presentation</vt:lpstr>
      <vt:lpstr>Pray without ceasing  1 Thes 5:17 </vt:lpstr>
      <vt:lpstr>PowerPoint Presentation</vt:lpstr>
      <vt:lpstr>Our God is 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Enemies from within</dc:title>
  <dc:creator>Chew, Alvin</dc:creator>
  <cp:lastModifiedBy>Chew, Alvin</cp:lastModifiedBy>
  <cp:revision>57</cp:revision>
  <cp:lastPrinted>2018-11-24T23:09:54Z</cp:lastPrinted>
  <dcterms:created xsi:type="dcterms:W3CDTF">2018-11-11T21:54:50Z</dcterms:created>
  <dcterms:modified xsi:type="dcterms:W3CDTF">2018-11-25T00:30:12Z</dcterms:modified>
</cp:coreProperties>
</file>