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72" r:id="rId2"/>
    <p:sldId id="262" r:id="rId3"/>
    <p:sldId id="575" r:id="rId4"/>
    <p:sldId id="578" r:id="rId5"/>
    <p:sldId id="577" r:id="rId6"/>
    <p:sldId id="263" r:id="rId7"/>
    <p:sldId id="571" r:id="rId8"/>
    <p:sldId id="576" r:id="rId9"/>
    <p:sldId id="565" r:id="rId10"/>
    <p:sldId id="57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6D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5757-1592-44CC-96EA-19B9D5D444AE}" type="datetimeFigureOut">
              <a:rPr lang="en-GB" smtClean="0"/>
              <a:t>02/12/2018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D023D-9AA1-4897-AB1A-8087D068C4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260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5757-1592-44CC-96EA-19B9D5D444AE}" type="datetimeFigureOut">
              <a:rPr lang="en-GB" smtClean="0"/>
              <a:t>02/12/2018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D023D-9AA1-4897-AB1A-8087D068C4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032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5757-1592-44CC-96EA-19B9D5D444AE}" type="datetimeFigureOut">
              <a:rPr lang="en-GB" smtClean="0"/>
              <a:t>02/12/2018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D023D-9AA1-4897-AB1A-8087D068C4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600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5757-1592-44CC-96EA-19B9D5D444AE}" type="datetimeFigureOut">
              <a:rPr lang="en-GB" smtClean="0"/>
              <a:t>02/12/2018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D023D-9AA1-4897-AB1A-8087D068C4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3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5757-1592-44CC-96EA-19B9D5D444AE}" type="datetimeFigureOut">
              <a:rPr lang="en-GB" smtClean="0"/>
              <a:t>02/12/2018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D023D-9AA1-4897-AB1A-8087D068C4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813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5757-1592-44CC-96EA-19B9D5D444AE}" type="datetimeFigureOut">
              <a:rPr lang="en-GB" smtClean="0"/>
              <a:t>02/12/2018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D023D-9AA1-4897-AB1A-8087D068C4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425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5757-1592-44CC-96EA-19B9D5D444AE}" type="datetimeFigureOut">
              <a:rPr lang="en-GB" smtClean="0"/>
              <a:t>02/12/2018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D023D-9AA1-4897-AB1A-8087D068C4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661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5757-1592-44CC-96EA-19B9D5D444AE}" type="datetimeFigureOut">
              <a:rPr lang="en-GB" smtClean="0"/>
              <a:t>02/12/2018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D023D-9AA1-4897-AB1A-8087D068C4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829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5757-1592-44CC-96EA-19B9D5D444AE}" type="datetimeFigureOut">
              <a:rPr lang="en-GB" smtClean="0"/>
              <a:t>02/12/2018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D023D-9AA1-4897-AB1A-8087D068C4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211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5757-1592-44CC-96EA-19B9D5D444AE}" type="datetimeFigureOut">
              <a:rPr lang="en-GB" smtClean="0"/>
              <a:t>02/12/2018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D023D-9AA1-4897-AB1A-8087D068C4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434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5757-1592-44CC-96EA-19B9D5D444AE}" type="datetimeFigureOut">
              <a:rPr lang="en-GB" smtClean="0"/>
              <a:t>02/12/2018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D023D-9AA1-4897-AB1A-8087D068C4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733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microsoft.com/office/2007/relationships/hdphoto" Target="../media/hdphoto3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15757-1592-44CC-96EA-19B9D5D444AE}" type="datetimeFigureOut">
              <a:rPr lang="en-GB" smtClean="0"/>
              <a:t>02/12/2018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D023D-9AA1-4897-AB1A-8087D068C45A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4" descr="Related image">
            <a:extLst>
              <a:ext uri="{FF2B5EF4-FFF2-40B4-BE49-F238E27FC236}">
                <a16:creationId xmlns:a16="http://schemas.microsoft.com/office/drawing/2014/main" id="{789F0BE9-FE85-47DB-9A5A-CB2EB2B3B81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88" t="-6024" r="28396" b="6024"/>
          <a:stretch/>
        </p:blipFill>
        <p:spPr bwMode="auto">
          <a:xfrm>
            <a:off x="-95651" y="-469900"/>
            <a:ext cx="9335302" cy="73279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74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3DDEA69-F8BB-48BE-9FFE-90C54B3717A0}"/>
              </a:ext>
            </a:extLst>
          </p:cNvPr>
          <p:cNvSpPr/>
          <p:nvPr userDrawn="1"/>
        </p:nvSpPr>
        <p:spPr>
          <a:xfrm>
            <a:off x="7205939" y="5222365"/>
            <a:ext cx="1470108" cy="1421616"/>
          </a:xfrm>
          <a:prstGeom prst="rect">
            <a:avLst/>
          </a:prstGeom>
          <a:blipFill dpi="0" rotWithShape="1">
            <a:blip r:embed="rId15">
              <a:alphaModFix amt="63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  <a:ln>
            <a:noFill/>
          </a:ln>
          <a:effectLst>
            <a:glow>
              <a:schemeClr val="bg1"/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10EB4F-0E4D-4A99-8EB4-6B6ECA01DA42}"/>
              </a:ext>
            </a:extLst>
          </p:cNvPr>
          <p:cNvSpPr/>
          <p:nvPr userDrawn="1"/>
        </p:nvSpPr>
        <p:spPr>
          <a:xfrm>
            <a:off x="7554370" y="5933173"/>
            <a:ext cx="1685281" cy="4495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SEASON OF ADVENT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F419B34-18A3-411B-8D93-B05DB1D2BFCE}"/>
              </a:ext>
            </a:extLst>
          </p:cNvPr>
          <p:cNvSpPr/>
          <p:nvPr userDrawn="1"/>
        </p:nvSpPr>
        <p:spPr>
          <a:xfrm>
            <a:off x="-508033" y="2497917"/>
            <a:ext cx="2273366" cy="2359727"/>
          </a:xfrm>
          <a:prstGeom prst="ellipse">
            <a:avLst/>
          </a:prstGeom>
          <a:blipFill dpi="0" rotWithShape="1">
            <a:blip r:embed="rId16">
              <a:alphaModFix amt="8000"/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aturation sat="4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/>
            <a:stretch>
              <a:fillRect b="-87000"/>
            </a:stretch>
          </a:blipFill>
          <a:ln>
            <a:noFill/>
          </a:ln>
          <a:effectLst>
            <a:glow>
              <a:schemeClr val="accent1"/>
            </a:glow>
            <a:softEdge rad="330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A10BF0-DA68-4587-9464-AAA70571D3B5}"/>
              </a:ext>
            </a:extLst>
          </p:cNvPr>
          <p:cNvSpPr/>
          <p:nvPr userDrawn="1"/>
        </p:nvSpPr>
        <p:spPr>
          <a:xfrm>
            <a:off x="-95651" y="3927475"/>
            <a:ext cx="6927596" cy="3260725"/>
          </a:xfrm>
          <a:prstGeom prst="rect">
            <a:avLst/>
          </a:prstGeom>
          <a:blipFill dpi="0" rotWithShape="1">
            <a:blip r:embed="rId18">
              <a:alphaModFix amt="11000"/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sharpenSoften amount="-250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rcRect/>
            <a:stretch>
              <a:fillRect l="-10168" b="-36222"/>
            </a:stretch>
          </a:blip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61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180D2-2A23-46A0-B26D-AD023A42D7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83267D-5778-4DB4-B68A-5C338E19A1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D7294B-5C9C-4794-9AFC-2E096DA8AF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735" y="-1"/>
            <a:ext cx="935536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47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23156-EBC9-4884-8F60-03FAC7188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Son was given…..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6A545-E4CD-47C0-A6DD-2ECBAF17F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738" y="1713081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>
                <a:solidFill>
                  <a:schemeClr val="bg1"/>
                </a:solidFill>
              </a:rPr>
              <a:t>1.  Everlasting Father		</a:t>
            </a:r>
          </a:p>
          <a:p>
            <a:pPr marL="0" indent="0">
              <a:buNone/>
            </a:pPr>
            <a:r>
              <a:rPr lang="en-US" sz="3000" dirty="0">
                <a:solidFill>
                  <a:schemeClr val="bg1"/>
                </a:solidFill>
              </a:rPr>
              <a:t>	- Absoluteness of love</a:t>
            </a:r>
          </a:p>
          <a:p>
            <a:pPr marL="0" indent="0">
              <a:buNone/>
            </a:pPr>
            <a:r>
              <a:rPr lang="en-US" sz="3000" dirty="0">
                <a:solidFill>
                  <a:schemeClr val="bg1"/>
                </a:solidFill>
              </a:rPr>
              <a:t>2.  Prince of Peace		</a:t>
            </a:r>
          </a:p>
          <a:p>
            <a:pPr marL="0" indent="0">
              <a:buNone/>
            </a:pPr>
            <a:r>
              <a:rPr lang="en-US" sz="3000" dirty="0">
                <a:solidFill>
                  <a:schemeClr val="bg1"/>
                </a:solidFill>
              </a:rPr>
              <a:t>	- Total Sacrifice</a:t>
            </a:r>
          </a:p>
          <a:p>
            <a:pPr marL="0" indent="0">
              <a:buNone/>
            </a:pPr>
            <a:r>
              <a:rPr lang="en-US" sz="3000" dirty="0">
                <a:solidFill>
                  <a:schemeClr val="bg1"/>
                </a:solidFill>
              </a:rPr>
              <a:t>3.  Wonderful Counselor	</a:t>
            </a:r>
          </a:p>
          <a:p>
            <a:pPr marL="0" indent="0">
              <a:buNone/>
            </a:pPr>
            <a:r>
              <a:rPr lang="en-US" sz="3000" dirty="0">
                <a:solidFill>
                  <a:schemeClr val="bg1"/>
                </a:solidFill>
              </a:rPr>
              <a:t>	- Impartation of Righteousness</a:t>
            </a:r>
          </a:p>
          <a:p>
            <a:pPr marL="0" indent="0">
              <a:buNone/>
            </a:pPr>
            <a:endParaRPr lang="en-US" sz="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  Mighty God - Satisfaction of justice</a:t>
            </a:r>
          </a:p>
          <a:p>
            <a:pPr marL="0" indent="0">
              <a:buNone/>
            </a:pPr>
            <a:endParaRPr lang="en-US" sz="3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32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A16FD-3B30-4D98-8612-65C0942F3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846" y="801864"/>
            <a:ext cx="7250536" cy="5359790"/>
          </a:xfrm>
        </p:spPr>
        <p:txBody>
          <a:bodyPr>
            <a:normAutofit fontScale="92500" lnSpcReduction="10000"/>
          </a:bodyPr>
          <a:lstStyle/>
          <a:p>
            <a:pPr marL="393700" indent="-393700">
              <a:buNone/>
            </a:pPr>
            <a:r>
              <a:rPr lang="en-US" sz="3600" dirty="0">
                <a:solidFill>
                  <a:schemeClr val="bg1"/>
                </a:solidFill>
              </a:rPr>
              <a:t>Isa 9</a:t>
            </a:r>
            <a:r>
              <a:rPr lang="en-US" sz="3600" baseline="30000" dirty="0">
                <a:solidFill>
                  <a:schemeClr val="bg1"/>
                </a:solidFill>
              </a:rPr>
              <a:t>2  </a:t>
            </a:r>
            <a:r>
              <a:rPr lang="en-US" sz="3600" dirty="0">
                <a:solidFill>
                  <a:schemeClr val="bg1"/>
                </a:solidFill>
              </a:rPr>
              <a:t>The people walking in darkness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have seen a great light;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on those living in the land of deep  darkness a light has dawned.</a:t>
            </a:r>
          </a:p>
          <a:p>
            <a:pPr marL="338138" indent="-338138">
              <a:buNone/>
            </a:pPr>
            <a:r>
              <a:rPr lang="en-US" sz="3600" baseline="30000" dirty="0">
                <a:solidFill>
                  <a:schemeClr val="bg1"/>
                </a:solidFill>
              </a:rPr>
              <a:t>6 </a:t>
            </a:r>
            <a:r>
              <a:rPr lang="en-US" sz="3600" dirty="0">
                <a:solidFill>
                  <a:schemeClr val="bg1"/>
                </a:solidFill>
              </a:rPr>
              <a:t>For to us a child is born,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to us a son is given,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and the government will be on His shoulders.</a:t>
            </a:r>
          </a:p>
          <a:p>
            <a:pPr marL="338138" indent="-338138">
              <a:buNone/>
            </a:pPr>
            <a:r>
              <a:rPr lang="en-US" sz="3600" dirty="0">
                <a:solidFill>
                  <a:schemeClr val="bg1"/>
                </a:solidFill>
              </a:rPr>
              <a:t>And he will be called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Wonderful Counselor, Mighty God,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Everlasting Father, Prince of Peace</a:t>
            </a:r>
          </a:p>
          <a:p>
            <a:pPr marL="0" indent="0">
              <a:buNone/>
            </a:pPr>
            <a:r>
              <a:rPr lang="en-US" sz="3300" dirty="0">
                <a:solidFill>
                  <a:schemeClr val="bg1"/>
                </a:solidFill>
                <a:latin typeface="Calibri body"/>
                <a:cs typeface="Arial" panose="020B0604020202020204" pitchFamily="34" charset="0"/>
              </a:rPr>
              <a:t> </a:t>
            </a:r>
            <a:endParaRPr lang="en-US" sz="3300" dirty="0">
              <a:solidFill>
                <a:schemeClr val="bg1"/>
              </a:solidFill>
              <a:latin typeface="Calibri body"/>
            </a:endParaRPr>
          </a:p>
        </p:txBody>
      </p:sp>
    </p:spTree>
    <p:extLst>
      <p:ext uri="{BB962C8B-B14F-4D97-AF65-F5344CB8AC3E}">
        <p14:creationId xmlns:p14="http://schemas.microsoft.com/office/powerpoint/2010/main" val="324361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ACC8F-3839-4DDE-AD2C-4232FE2A7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581" y="3867868"/>
            <a:ext cx="6272896" cy="126458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4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Isa 9</a:t>
            </a:r>
            <a:r>
              <a:rPr lang="en-US" sz="4000" baseline="30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6 </a:t>
            </a:r>
            <a:r>
              <a:rPr lang="en-US" sz="4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For to us a child is born,</a:t>
            </a:r>
            <a:br>
              <a:rPr lang="en-US" sz="4000" dirty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en-US" sz="4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    to us a son is given</a:t>
            </a:r>
          </a:p>
        </p:txBody>
      </p:sp>
    </p:spTree>
    <p:extLst>
      <p:ext uri="{BB962C8B-B14F-4D97-AF65-F5344CB8AC3E}">
        <p14:creationId xmlns:p14="http://schemas.microsoft.com/office/powerpoint/2010/main" val="20123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5CB4F-375C-4CB0-9CCE-9CB04D86D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6" y="361974"/>
            <a:ext cx="5928170" cy="126608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Joseph, 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S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 minded teen</a:t>
            </a:r>
            <a:endParaRPr lang="en-US" sz="31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A16FD-3B30-4D98-8612-65C0942F3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846" y="1796872"/>
            <a:ext cx="5689020" cy="474460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300" dirty="0">
                <a:solidFill>
                  <a:schemeClr val="bg1"/>
                </a:solidFill>
                <a:latin typeface="Calibri body"/>
                <a:cs typeface="Arial" panose="020B0604020202020204" pitchFamily="34" charset="0"/>
              </a:rPr>
              <a:t>Matt 1 </a:t>
            </a:r>
            <a:r>
              <a:rPr lang="en-US" sz="3600" baseline="30000" dirty="0">
                <a:solidFill>
                  <a:schemeClr val="bg1"/>
                </a:solidFill>
              </a:rPr>
              <a:t>18 </a:t>
            </a:r>
            <a:r>
              <a:rPr lang="en-US" sz="3600" dirty="0">
                <a:solidFill>
                  <a:schemeClr val="bg1"/>
                </a:solidFill>
              </a:rPr>
              <a:t>This is how the birth of Jesus the Messiah came about: His mother Mary was pledged to be married to Joseph, but before they came together, she was found to be pregnant through the Holy Spirit. </a:t>
            </a:r>
            <a:r>
              <a:rPr lang="en-US" sz="3600" baseline="30000" dirty="0">
                <a:solidFill>
                  <a:schemeClr val="bg1"/>
                </a:solidFill>
              </a:rPr>
              <a:t>19 </a:t>
            </a:r>
            <a:r>
              <a:rPr lang="en-US" sz="3600" dirty="0">
                <a:solidFill>
                  <a:schemeClr val="bg1"/>
                </a:solidFill>
              </a:rPr>
              <a:t>Because Joseph her husband was faithful to the law, and yet did not want to expose her to public disgrace, he had in mind to divorce her quietly.</a:t>
            </a:r>
          </a:p>
          <a:p>
            <a:pPr marL="0" indent="0">
              <a:buNone/>
            </a:pPr>
            <a:r>
              <a:rPr lang="en-US" sz="3300" dirty="0">
                <a:solidFill>
                  <a:schemeClr val="bg1"/>
                </a:solidFill>
                <a:latin typeface="Calibri body"/>
                <a:cs typeface="Arial" panose="020B0604020202020204" pitchFamily="34" charset="0"/>
              </a:rPr>
              <a:t> </a:t>
            </a:r>
            <a:endParaRPr lang="en-US" sz="3300" dirty="0">
              <a:solidFill>
                <a:schemeClr val="accent6">
                  <a:lumMod val="40000"/>
                  <a:lumOff val="60000"/>
                </a:schemeClr>
              </a:solidFill>
              <a:latin typeface="Calibri body"/>
            </a:endParaRPr>
          </a:p>
        </p:txBody>
      </p:sp>
    </p:spTree>
    <p:extLst>
      <p:ext uri="{BB962C8B-B14F-4D97-AF65-F5344CB8AC3E}">
        <p14:creationId xmlns:p14="http://schemas.microsoft.com/office/powerpoint/2010/main" val="180542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A16FD-3B30-4D98-8612-65C0942F3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118" y="995019"/>
            <a:ext cx="5689020" cy="474460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300" dirty="0">
                <a:solidFill>
                  <a:schemeClr val="bg1"/>
                </a:solidFill>
                <a:latin typeface="Calibri body"/>
                <a:cs typeface="Arial" panose="020B0604020202020204" pitchFamily="34" charset="0"/>
              </a:rPr>
              <a:t>Matt 1</a:t>
            </a:r>
            <a:r>
              <a:rPr lang="en-US" sz="3300" baseline="30000" dirty="0">
                <a:solidFill>
                  <a:schemeClr val="bg1"/>
                </a:solidFill>
                <a:latin typeface="Calibri body"/>
                <a:cs typeface="Arial" panose="020B0604020202020204" pitchFamily="34" charset="0"/>
              </a:rPr>
              <a:t>20 </a:t>
            </a:r>
            <a:r>
              <a:rPr lang="en-US" sz="3300" dirty="0">
                <a:solidFill>
                  <a:schemeClr val="bg1"/>
                </a:solidFill>
                <a:latin typeface="Calibri body"/>
                <a:cs typeface="Arial" panose="020B0604020202020204" pitchFamily="34" charset="0"/>
              </a:rPr>
              <a:t>But after he had considered this, an angel of the Lord appeared to him in a dream and said, “Joseph son of David, </a:t>
            </a:r>
            <a:r>
              <a:rPr lang="en-US" sz="3300" b="1" u="sng" dirty="0">
                <a:solidFill>
                  <a:schemeClr val="bg1"/>
                </a:solidFill>
                <a:latin typeface="Calibri body"/>
                <a:cs typeface="Arial" panose="020B0604020202020204" pitchFamily="34" charset="0"/>
              </a:rPr>
              <a:t>do</a:t>
            </a:r>
            <a:r>
              <a:rPr lang="en-US" sz="3300" u="sng" dirty="0">
                <a:solidFill>
                  <a:schemeClr val="bg1"/>
                </a:solidFill>
                <a:latin typeface="Calibri body"/>
                <a:cs typeface="Arial" panose="020B0604020202020204" pitchFamily="34" charset="0"/>
              </a:rPr>
              <a:t> </a:t>
            </a:r>
            <a:r>
              <a:rPr lang="en-US" sz="3300" b="1" u="sng" dirty="0">
                <a:solidFill>
                  <a:schemeClr val="bg1"/>
                </a:solidFill>
                <a:latin typeface="Calibri body"/>
                <a:cs typeface="Arial" panose="020B0604020202020204" pitchFamily="34" charset="0"/>
              </a:rPr>
              <a:t>not be afraid</a:t>
            </a:r>
            <a:r>
              <a:rPr lang="en-US" sz="3300" b="1" dirty="0">
                <a:solidFill>
                  <a:schemeClr val="bg1"/>
                </a:solidFill>
                <a:latin typeface="Calibri body"/>
                <a:cs typeface="Arial" panose="020B0604020202020204" pitchFamily="34" charset="0"/>
              </a:rPr>
              <a:t> </a:t>
            </a:r>
            <a:r>
              <a:rPr lang="en-US" sz="3300" dirty="0">
                <a:solidFill>
                  <a:schemeClr val="bg1"/>
                </a:solidFill>
                <a:latin typeface="Calibri body"/>
                <a:cs typeface="Arial" panose="020B0604020202020204" pitchFamily="34" charset="0"/>
              </a:rPr>
              <a:t>to </a:t>
            </a:r>
            <a:r>
              <a:rPr lang="en-US" sz="3300" b="1" u="sng" dirty="0">
                <a:solidFill>
                  <a:schemeClr val="bg1"/>
                </a:solidFill>
                <a:latin typeface="Calibri body"/>
                <a:cs typeface="Arial" panose="020B0604020202020204" pitchFamily="34" charset="0"/>
              </a:rPr>
              <a:t>take Mary home as your wife</a:t>
            </a:r>
            <a:r>
              <a:rPr lang="en-US" sz="3300" dirty="0">
                <a:solidFill>
                  <a:schemeClr val="bg1"/>
                </a:solidFill>
                <a:latin typeface="Calibri body"/>
                <a:cs typeface="Arial" panose="020B0604020202020204" pitchFamily="34" charset="0"/>
              </a:rPr>
              <a:t>, because what is conceived in her </a:t>
            </a:r>
            <a:r>
              <a:rPr lang="en-US" sz="3300" b="1" u="sng" dirty="0">
                <a:solidFill>
                  <a:schemeClr val="bg1"/>
                </a:solidFill>
                <a:latin typeface="Calibri body"/>
                <a:cs typeface="Arial" panose="020B0604020202020204" pitchFamily="34" charset="0"/>
              </a:rPr>
              <a:t>is from the Holy Spirit.</a:t>
            </a:r>
            <a:r>
              <a:rPr lang="en-US" sz="3300" dirty="0">
                <a:solidFill>
                  <a:schemeClr val="bg1"/>
                </a:solidFill>
                <a:latin typeface="Calibri body"/>
                <a:cs typeface="Arial" panose="020B0604020202020204" pitchFamily="34" charset="0"/>
              </a:rPr>
              <a:t> </a:t>
            </a:r>
            <a:r>
              <a:rPr lang="en-US" sz="3300" baseline="30000" dirty="0">
                <a:solidFill>
                  <a:schemeClr val="bg1"/>
                </a:solidFill>
                <a:latin typeface="Calibri body"/>
                <a:cs typeface="Arial" panose="020B0604020202020204" pitchFamily="34" charset="0"/>
              </a:rPr>
              <a:t>21 </a:t>
            </a:r>
            <a:r>
              <a:rPr lang="en-US" sz="3300" dirty="0">
                <a:solidFill>
                  <a:schemeClr val="bg1"/>
                </a:solidFill>
                <a:latin typeface="Calibri body"/>
                <a:cs typeface="Arial" panose="020B0604020202020204" pitchFamily="34" charset="0"/>
              </a:rPr>
              <a:t>She will give birth to a son, and you are to </a:t>
            </a:r>
            <a:r>
              <a:rPr lang="en-US" sz="3300" b="1" u="sng" dirty="0">
                <a:solidFill>
                  <a:schemeClr val="bg1"/>
                </a:solidFill>
                <a:latin typeface="Calibri body"/>
                <a:cs typeface="Arial" panose="020B0604020202020204" pitchFamily="34" charset="0"/>
              </a:rPr>
              <a:t>give him the name Jesus</a:t>
            </a:r>
            <a:r>
              <a:rPr lang="en-US" sz="3300" dirty="0">
                <a:solidFill>
                  <a:schemeClr val="bg1"/>
                </a:solidFill>
                <a:latin typeface="Calibri body"/>
                <a:cs typeface="Arial" panose="020B0604020202020204" pitchFamily="34" charset="0"/>
              </a:rPr>
              <a:t>, because </a:t>
            </a:r>
            <a:r>
              <a:rPr lang="en-US" sz="3300" b="1" u="sng" dirty="0">
                <a:solidFill>
                  <a:schemeClr val="bg1"/>
                </a:solidFill>
                <a:latin typeface="Calibri body"/>
                <a:cs typeface="Arial" panose="020B0604020202020204" pitchFamily="34" charset="0"/>
              </a:rPr>
              <a:t>he will save his people from their sins.”</a:t>
            </a:r>
            <a:endParaRPr lang="en-US" sz="3300" b="1" u="sng" dirty="0">
              <a:solidFill>
                <a:schemeClr val="bg1"/>
              </a:solidFill>
              <a:latin typeface="Calibri body"/>
            </a:endParaRPr>
          </a:p>
        </p:txBody>
      </p:sp>
    </p:spTree>
    <p:extLst>
      <p:ext uri="{BB962C8B-B14F-4D97-AF65-F5344CB8AC3E}">
        <p14:creationId xmlns:p14="http://schemas.microsoft.com/office/powerpoint/2010/main" val="166474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5CB4F-375C-4CB0-9CCE-9CB04D86D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6" y="376042"/>
            <a:ext cx="5928170" cy="126608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Shepherd</a:t>
            </a:r>
            <a:br>
              <a:rPr lang="en-US" sz="5400" dirty="0"/>
            </a:br>
            <a:r>
              <a:rPr lang="en-US" sz="3100" dirty="0"/>
              <a:t>       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Shunned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Commoners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A16FD-3B30-4D98-8612-65C0942F3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900" y="1642122"/>
            <a:ext cx="6102045" cy="49274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>
                <a:solidFill>
                  <a:schemeClr val="bg1"/>
                </a:solidFill>
                <a:latin typeface="Calibri body"/>
                <a:cs typeface="Arial" panose="020B0604020202020204" pitchFamily="34" charset="0"/>
              </a:rPr>
              <a:t>Lu</a:t>
            </a:r>
            <a:r>
              <a:rPr lang="en-US" sz="2900" dirty="0">
                <a:solidFill>
                  <a:schemeClr val="bg1"/>
                </a:solidFill>
                <a:latin typeface="Calibri body"/>
                <a:cs typeface="Arial" panose="020B0604020202020204" pitchFamily="34" charset="0"/>
              </a:rPr>
              <a:t>ke 2</a:t>
            </a:r>
            <a:r>
              <a:rPr lang="en-US" sz="2900" baseline="30000" dirty="0">
                <a:solidFill>
                  <a:schemeClr val="bg1"/>
                </a:solidFill>
                <a:latin typeface="Calibri body"/>
                <a:cs typeface="Arial" panose="020B0604020202020204" pitchFamily="34" charset="0"/>
              </a:rPr>
              <a:t>8 </a:t>
            </a:r>
            <a:r>
              <a:rPr lang="en-US" sz="2900" dirty="0">
                <a:solidFill>
                  <a:schemeClr val="bg1"/>
                </a:solidFill>
                <a:latin typeface="Calibri body"/>
                <a:cs typeface="Arial" panose="020B0604020202020204" pitchFamily="34" charset="0"/>
              </a:rPr>
              <a:t>And there were shepherds </a:t>
            </a:r>
            <a:r>
              <a:rPr lang="en-US" sz="2900" b="1" u="sng" dirty="0">
                <a:solidFill>
                  <a:schemeClr val="bg1"/>
                </a:solidFill>
                <a:latin typeface="Calibri body"/>
                <a:cs typeface="Arial" panose="020B0604020202020204" pitchFamily="34" charset="0"/>
              </a:rPr>
              <a:t>living out in the fields </a:t>
            </a:r>
            <a:r>
              <a:rPr lang="en-US" sz="2900" dirty="0">
                <a:solidFill>
                  <a:schemeClr val="bg1"/>
                </a:solidFill>
                <a:latin typeface="Calibri body"/>
                <a:cs typeface="Arial" panose="020B0604020202020204" pitchFamily="34" charset="0"/>
              </a:rPr>
              <a:t>nearby, </a:t>
            </a:r>
            <a:r>
              <a:rPr lang="en-US" sz="2900" b="1" u="sng" dirty="0">
                <a:solidFill>
                  <a:schemeClr val="bg1"/>
                </a:solidFill>
                <a:latin typeface="Calibri body"/>
                <a:cs typeface="Arial" panose="020B0604020202020204" pitchFamily="34" charset="0"/>
              </a:rPr>
              <a:t>keeping watch over their flocks at night</a:t>
            </a:r>
            <a:r>
              <a:rPr lang="en-US" sz="2900" dirty="0">
                <a:solidFill>
                  <a:schemeClr val="bg1"/>
                </a:solidFill>
                <a:latin typeface="Calibri body"/>
                <a:cs typeface="Arial" panose="020B0604020202020204" pitchFamily="34" charset="0"/>
              </a:rPr>
              <a:t>. </a:t>
            </a:r>
            <a:r>
              <a:rPr lang="en-US" sz="2900" baseline="30000" dirty="0">
                <a:solidFill>
                  <a:schemeClr val="bg1"/>
                </a:solidFill>
                <a:latin typeface="Calibri body"/>
                <a:cs typeface="Arial" panose="020B0604020202020204" pitchFamily="34" charset="0"/>
              </a:rPr>
              <a:t>9 </a:t>
            </a:r>
            <a:r>
              <a:rPr lang="en-US" sz="2900" dirty="0">
                <a:solidFill>
                  <a:schemeClr val="bg1"/>
                </a:solidFill>
                <a:latin typeface="Calibri body"/>
                <a:cs typeface="Arial" panose="020B0604020202020204" pitchFamily="34" charset="0"/>
              </a:rPr>
              <a:t>An angel of the Lord appeared to them, and the </a:t>
            </a:r>
            <a:r>
              <a:rPr lang="en-US" sz="2900" b="1" u="sng" dirty="0">
                <a:solidFill>
                  <a:schemeClr val="bg1"/>
                </a:solidFill>
                <a:latin typeface="Calibri body"/>
                <a:cs typeface="Arial" panose="020B0604020202020204" pitchFamily="34" charset="0"/>
              </a:rPr>
              <a:t>glory of the Lord shone </a:t>
            </a:r>
            <a:r>
              <a:rPr lang="en-US" sz="2900" dirty="0">
                <a:solidFill>
                  <a:schemeClr val="bg1"/>
                </a:solidFill>
                <a:latin typeface="Calibri body"/>
                <a:cs typeface="Arial" panose="020B0604020202020204" pitchFamily="34" charset="0"/>
              </a:rPr>
              <a:t>around them, and they were terrified. </a:t>
            </a:r>
            <a:r>
              <a:rPr lang="en-US" sz="2900" baseline="30000" dirty="0">
                <a:solidFill>
                  <a:schemeClr val="bg1"/>
                </a:solidFill>
                <a:latin typeface="Calibri body"/>
                <a:cs typeface="Arial" panose="020B0604020202020204" pitchFamily="34" charset="0"/>
              </a:rPr>
              <a:t>10 </a:t>
            </a:r>
            <a:r>
              <a:rPr lang="en-US" sz="2900" dirty="0">
                <a:solidFill>
                  <a:schemeClr val="bg1"/>
                </a:solidFill>
                <a:latin typeface="Calibri body"/>
                <a:cs typeface="Arial" panose="020B0604020202020204" pitchFamily="34" charset="0"/>
              </a:rPr>
              <a:t>But the angel said to them, “</a:t>
            </a:r>
            <a:r>
              <a:rPr lang="en-US" sz="2900" b="1" u="sng" dirty="0">
                <a:solidFill>
                  <a:schemeClr val="bg1"/>
                </a:solidFill>
                <a:latin typeface="Calibri body"/>
                <a:cs typeface="Arial" panose="020B0604020202020204" pitchFamily="34" charset="0"/>
              </a:rPr>
              <a:t>Do not be afraid. I bring you good news </a:t>
            </a:r>
            <a:r>
              <a:rPr lang="en-US" sz="2900" dirty="0">
                <a:solidFill>
                  <a:schemeClr val="bg1"/>
                </a:solidFill>
                <a:latin typeface="Calibri body"/>
                <a:cs typeface="Arial" panose="020B0604020202020204" pitchFamily="34" charset="0"/>
              </a:rPr>
              <a:t>that will cause </a:t>
            </a:r>
            <a:r>
              <a:rPr lang="en-US" sz="2900" b="1" u="sng" dirty="0">
                <a:solidFill>
                  <a:schemeClr val="bg1"/>
                </a:solidFill>
                <a:latin typeface="Calibri body"/>
                <a:cs typeface="Arial" panose="020B0604020202020204" pitchFamily="34" charset="0"/>
              </a:rPr>
              <a:t>great joy for all the people</a:t>
            </a:r>
            <a:r>
              <a:rPr lang="en-US" sz="2900" dirty="0">
                <a:solidFill>
                  <a:schemeClr val="bg1"/>
                </a:solidFill>
                <a:latin typeface="Calibri body"/>
                <a:cs typeface="Arial" panose="020B0604020202020204" pitchFamily="34" charset="0"/>
              </a:rPr>
              <a:t>. </a:t>
            </a:r>
            <a:r>
              <a:rPr lang="en-US" sz="2900" baseline="30000" dirty="0">
                <a:solidFill>
                  <a:schemeClr val="bg1"/>
                </a:solidFill>
                <a:latin typeface="Calibri body"/>
                <a:cs typeface="Arial" panose="020B0604020202020204" pitchFamily="34" charset="0"/>
              </a:rPr>
              <a:t>11 </a:t>
            </a:r>
            <a:r>
              <a:rPr lang="en-US" sz="2900" dirty="0">
                <a:solidFill>
                  <a:schemeClr val="bg1"/>
                </a:solidFill>
                <a:latin typeface="Calibri body"/>
                <a:cs typeface="Arial" panose="020B0604020202020204" pitchFamily="34" charset="0"/>
              </a:rPr>
              <a:t>Today in the town of David </a:t>
            </a:r>
            <a:r>
              <a:rPr lang="en-US" sz="2900" b="1" u="sng" dirty="0">
                <a:solidFill>
                  <a:schemeClr val="bg1"/>
                </a:solidFill>
                <a:latin typeface="Calibri body"/>
                <a:cs typeface="Arial" panose="020B0604020202020204" pitchFamily="34" charset="0"/>
              </a:rPr>
              <a:t>a Savior has been born to you; he is the Messiah, the Lord.</a:t>
            </a:r>
            <a:endParaRPr lang="en-US" sz="2900" b="1" u="sng" dirty="0">
              <a:solidFill>
                <a:schemeClr val="bg1"/>
              </a:solidFill>
              <a:latin typeface="Calibri body"/>
            </a:endParaRPr>
          </a:p>
        </p:txBody>
      </p:sp>
    </p:spTree>
    <p:extLst>
      <p:ext uri="{BB962C8B-B14F-4D97-AF65-F5344CB8AC3E}">
        <p14:creationId xmlns:p14="http://schemas.microsoft.com/office/powerpoint/2010/main" val="106111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49347-E6F8-4703-A6A3-62B18340E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252" y="474832"/>
            <a:ext cx="4964858" cy="113670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Calibri body"/>
                <a:cs typeface="Arial" panose="020B0604020202020204" pitchFamily="34" charset="0"/>
              </a:rPr>
              <a:t>Simeon</a:t>
            </a:r>
            <a:br>
              <a:rPr lang="en-US" sz="3500" dirty="0">
                <a:solidFill>
                  <a:schemeClr val="bg1"/>
                </a:solidFill>
                <a:latin typeface="Calibri body"/>
              </a:rPr>
            </a:br>
            <a:r>
              <a:rPr lang="en-US" sz="2800" dirty="0">
                <a:solidFill>
                  <a:schemeClr val="bg1"/>
                </a:solidFill>
                <a:latin typeface="Calibri body"/>
                <a:cs typeface="Arial" panose="020B0604020202020204" pitchFamily="34" charset="0"/>
              </a:rPr>
              <a:t>Spiritual Servant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EF0BE-4B19-48E6-8B63-EB0AA71DB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980" y="1776782"/>
            <a:ext cx="7896040" cy="46257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900" dirty="0">
                <a:solidFill>
                  <a:schemeClr val="bg1"/>
                </a:solidFill>
                <a:latin typeface="Calibri body"/>
                <a:cs typeface="Arial" panose="020B0604020202020204" pitchFamily="34" charset="0"/>
              </a:rPr>
              <a:t>Luke 2</a:t>
            </a:r>
            <a:r>
              <a:rPr lang="en-US" sz="2900" baseline="30000" dirty="0">
                <a:solidFill>
                  <a:schemeClr val="bg1"/>
                </a:solidFill>
                <a:latin typeface="Calibri body"/>
                <a:cs typeface="Arial" panose="020B0604020202020204" pitchFamily="34" charset="0"/>
              </a:rPr>
              <a:t>25 </a:t>
            </a:r>
            <a:r>
              <a:rPr lang="en-US" sz="2900" dirty="0">
                <a:solidFill>
                  <a:schemeClr val="bg1"/>
                </a:solidFill>
                <a:latin typeface="Calibri body"/>
                <a:cs typeface="Arial" panose="020B0604020202020204" pitchFamily="34" charset="0"/>
              </a:rPr>
              <a:t>Now there was a man in Jerusalem called Simeon, who was </a:t>
            </a:r>
            <a:r>
              <a:rPr lang="en-US" sz="2900" b="1" u="sng" dirty="0">
                <a:solidFill>
                  <a:schemeClr val="bg1"/>
                </a:solidFill>
                <a:latin typeface="Calibri body"/>
                <a:cs typeface="Arial" panose="020B0604020202020204" pitchFamily="34" charset="0"/>
              </a:rPr>
              <a:t>righteous and devout</a:t>
            </a:r>
            <a:r>
              <a:rPr lang="en-US" sz="2900" dirty="0">
                <a:solidFill>
                  <a:schemeClr val="bg1"/>
                </a:solidFill>
                <a:latin typeface="Calibri body"/>
                <a:cs typeface="Arial" panose="020B0604020202020204" pitchFamily="34" charset="0"/>
              </a:rPr>
              <a:t>. He was </a:t>
            </a:r>
            <a:r>
              <a:rPr lang="en-US" sz="2900" b="1" u="sng" dirty="0">
                <a:solidFill>
                  <a:schemeClr val="bg1"/>
                </a:solidFill>
                <a:latin typeface="Calibri body"/>
                <a:cs typeface="Arial" panose="020B0604020202020204" pitchFamily="34" charset="0"/>
              </a:rPr>
              <a:t>waiting for the consolation </a:t>
            </a:r>
            <a:r>
              <a:rPr lang="en-US" sz="2900" dirty="0">
                <a:solidFill>
                  <a:schemeClr val="bg1"/>
                </a:solidFill>
                <a:latin typeface="Calibri body"/>
                <a:cs typeface="Arial" panose="020B0604020202020204" pitchFamily="34" charset="0"/>
              </a:rPr>
              <a:t>of Israel, and the Holy Spirit was on him. </a:t>
            </a:r>
            <a:r>
              <a:rPr lang="en-US" sz="2900" baseline="30000" dirty="0">
                <a:solidFill>
                  <a:schemeClr val="bg1"/>
                </a:solidFill>
                <a:latin typeface="Calibri body"/>
                <a:cs typeface="Arial" panose="020B0604020202020204" pitchFamily="34" charset="0"/>
              </a:rPr>
              <a:t>26 </a:t>
            </a:r>
            <a:r>
              <a:rPr lang="en-US" sz="2900" dirty="0">
                <a:solidFill>
                  <a:schemeClr val="bg1"/>
                </a:solidFill>
                <a:latin typeface="Calibri body"/>
                <a:cs typeface="Arial" panose="020B0604020202020204" pitchFamily="34" charset="0"/>
              </a:rPr>
              <a:t>It had been revealed to him by the Holy Spirit that he would not die before </a:t>
            </a:r>
            <a:r>
              <a:rPr lang="en-US" sz="2900" b="1" u="sng" dirty="0">
                <a:solidFill>
                  <a:schemeClr val="bg1"/>
                </a:solidFill>
                <a:latin typeface="Calibri body"/>
                <a:cs typeface="Arial" panose="020B0604020202020204" pitchFamily="34" charset="0"/>
              </a:rPr>
              <a:t>he had seen the Lord’s Messiah</a:t>
            </a:r>
            <a:r>
              <a:rPr lang="en-US" sz="2900" dirty="0">
                <a:solidFill>
                  <a:schemeClr val="bg1"/>
                </a:solidFill>
                <a:latin typeface="Calibri body"/>
                <a:cs typeface="Arial" panose="020B0604020202020204" pitchFamily="34" charset="0"/>
              </a:rPr>
              <a:t>. </a:t>
            </a:r>
            <a:r>
              <a:rPr lang="en-US" sz="2900" baseline="30000" dirty="0">
                <a:solidFill>
                  <a:schemeClr val="bg1"/>
                </a:solidFill>
                <a:latin typeface="Calibri body"/>
                <a:cs typeface="Arial" panose="020B0604020202020204" pitchFamily="34" charset="0"/>
              </a:rPr>
              <a:t>27 </a:t>
            </a:r>
            <a:r>
              <a:rPr lang="en-US" sz="2900" dirty="0">
                <a:solidFill>
                  <a:schemeClr val="bg1"/>
                </a:solidFill>
                <a:latin typeface="Calibri body"/>
                <a:cs typeface="Arial" panose="020B0604020202020204" pitchFamily="34" charset="0"/>
              </a:rPr>
              <a:t>Moved by the Spirit, he went into the temple courts. When the parents brought in the child Jesus to do for him what the custom of the Law required, </a:t>
            </a:r>
            <a:r>
              <a:rPr lang="en-US" sz="2900" baseline="30000" dirty="0">
                <a:solidFill>
                  <a:schemeClr val="bg1"/>
                </a:solidFill>
                <a:latin typeface="Calibri body"/>
                <a:cs typeface="Arial" panose="020B0604020202020204" pitchFamily="34" charset="0"/>
              </a:rPr>
              <a:t>28 </a:t>
            </a:r>
            <a:r>
              <a:rPr lang="en-US" sz="2900" dirty="0">
                <a:solidFill>
                  <a:schemeClr val="bg1"/>
                </a:solidFill>
                <a:latin typeface="Calibri body"/>
                <a:cs typeface="Arial" panose="020B0604020202020204" pitchFamily="34" charset="0"/>
              </a:rPr>
              <a:t>Simeon took him in his arms and praised God, saying:</a:t>
            </a:r>
          </a:p>
        </p:txBody>
      </p:sp>
    </p:spTree>
    <p:extLst>
      <p:ext uri="{BB962C8B-B14F-4D97-AF65-F5344CB8AC3E}">
        <p14:creationId xmlns:p14="http://schemas.microsoft.com/office/powerpoint/2010/main" val="279092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CC1D5-5901-4ECE-A588-772670138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303" y="1253331"/>
            <a:ext cx="727739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Luke 2</a:t>
            </a:r>
            <a:r>
              <a:rPr lang="en-US" baseline="30000" dirty="0">
                <a:solidFill>
                  <a:schemeClr val="bg1"/>
                </a:solidFill>
                <a:cs typeface="Arial" panose="020B0604020202020204" pitchFamily="34" charset="0"/>
              </a:rPr>
              <a:t>29</a:t>
            </a:r>
            <a:r>
              <a:rPr lang="en-US" baseline="30000" dirty="0">
                <a:solidFill>
                  <a:schemeClr val="bg1"/>
                </a:solidFill>
                <a:latin typeface="Calibri body"/>
                <a:cs typeface="Arial" panose="020B0604020202020204" pitchFamily="34" charset="0"/>
              </a:rPr>
              <a:t> </a:t>
            </a:r>
            <a:r>
              <a:rPr lang="en-US" dirty="0">
                <a:solidFill>
                  <a:schemeClr val="bg1"/>
                </a:solidFill>
                <a:latin typeface="Calibri body"/>
                <a:cs typeface="Arial" panose="020B0604020202020204" pitchFamily="34" charset="0"/>
              </a:rPr>
              <a:t>“Sovereign Lord, </a:t>
            </a:r>
            <a:r>
              <a:rPr lang="en-US" b="1" u="sng" dirty="0">
                <a:solidFill>
                  <a:schemeClr val="bg1"/>
                </a:solidFill>
                <a:latin typeface="Calibri body"/>
                <a:cs typeface="Arial" panose="020B0604020202020204" pitchFamily="34" charset="0"/>
              </a:rPr>
              <a:t>as you have promised</a:t>
            </a:r>
            <a:r>
              <a:rPr lang="en-US" dirty="0">
                <a:solidFill>
                  <a:schemeClr val="bg1"/>
                </a:solidFill>
                <a:latin typeface="Calibri body"/>
                <a:cs typeface="Arial" panose="020B0604020202020204" pitchFamily="34" charset="0"/>
              </a:rPr>
              <a:t>, you may now dismiss your servant in peace. </a:t>
            </a:r>
          </a:p>
          <a:p>
            <a:pPr marL="0" indent="0">
              <a:buNone/>
            </a:pPr>
            <a:r>
              <a:rPr lang="en-US" b="1" baseline="30000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 body"/>
                <a:cs typeface="Arial" panose="020B0604020202020204" pitchFamily="34" charset="0"/>
              </a:rPr>
              <a:t>30 </a:t>
            </a:r>
            <a:r>
              <a:rPr lang="en-US" b="1" u="sng" dirty="0">
                <a:solidFill>
                  <a:schemeClr val="bg1"/>
                </a:solidFill>
                <a:latin typeface="Calibri body"/>
                <a:cs typeface="Arial" panose="020B0604020202020204" pitchFamily="34" charset="0"/>
              </a:rPr>
              <a:t>For my eyes have seen your salvation, </a:t>
            </a:r>
          </a:p>
          <a:p>
            <a:pPr marL="0" indent="0">
              <a:buNone/>
            </a:pPr>
            <a:r>
              <a:rPr lang="en-US" b="1" u="sng" baseline="30000" dirty="0">
                <a:solidFill>
                  <a:schemeClr val="bg1"/>
                </a:solidFill>
                <a:latin typeface="Calibri body"/>
                <a:cs typeface="Arial" panose="020B0604020202020204" pitchFamily="34" charset="0"/>
              </a:rPr>
              <a:t>31 </a:t>
            </a:r>
            <a:r>
              <a:rPr lang="en-US" b="1" u="sng" dirty="0">
                <a:solidFill>
                  <a:schemeClr val="bg1"/>
                </a:solidFill>
                <a:latin typeface="Calibri body"/>
                <a:cs typeface="Arial" panose="020B0604020202020204" pitchFamily="34" charset="0"/>
              </a:rPr>
              <a:t>which you have  prepared in the sight of all nations: </a:t>
            </a:r>
          </a:p>
          <a:p>
            <a:pPr marL="0" indent="0">
              <a:buNone/>
            </a:pPr>
            <a:r>
              <a:rPr lang="en-US" b="1" u="sng" baseline="30000" dirty="0">
                <a:solidFill>
                  <a:schemeClr val="bg1"/>
                </a:solidFill>
                <a:latin typeface="Calibri body"/>
                <a:cs typeface="Arial" panose="020B0604020202020204" pitchFamily="34" charset="0"/>
              </a:rPr>
              <a:t>32 </a:t>
            </a:r>
            <a:r>
              <a:rPr lang="en-US" b="1" u="sng" dirty="0">
                <a:solidFill>
                  <a:schemeClr val="bg1"/>
                </a:solidFill>
                <a:latin typeface="Calibri body"/>
                <a:cs typeface="Arial" panose="020B0604020202020204" pitchFamily="34" charset="0"/>
              </a:rPr>
              <a:t>a light for revelation to the Gentiles, and the glory of your people Israel.</a:t>
            </a:r>
            <a:endParaRPr lang="en-US" b="1" u="sng" dirty="0">
              <a:solidFill>
                <a:schemeClr val="bg1"/>
              </a:solidFill>
              <a:latin typeface="Calibri body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1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BED91-819D-4604-BDA2-8982FEDD4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0154" y="224446"/>
            <a:ext cx="6551245" cy="1325563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Wise Men</a:t>
            </a:r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Seeking Magi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CA21C-B5E0-4D62-9173-EA2639B2E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302" y="1886997"/>
            <a:ext cx="8299938" cy="48232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 2</a:t>
            </a:r>
            <a:r>
              <a:rPr lang="en-US" sz="2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Jesus was born in Bethlehem in Judea, during the time of King Herod, Magi</a:t>
            </a:r>
            <a:r>
              <a:rPr lang="en-US" sz="2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east came to Jerusalem   </a:t>
            </a:r>
            <a:r>
              <a:rPr lang="en-US" sz="2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2 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asked, “Where is the one who has been 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born King of the Jews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We saw his star when it rose and have come to worship him.”</a:t>
            </a:r>
          </a:p>
          <a:p>
            <a:pPr marL="0" indent="0">
              <a:buNone/>
            </a:pPr>
            <a:r>
              <a:rPr lang="en-US" sz="2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10 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they saw the star, they were overjoyed. </a:t>
            </a:r>
            <a:r>
              <a:rPr lang="en-US" sz="2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11 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coming to the house, they saw the child with his mother Mary</a:t>
            </a:r>
            <a:r>
              <a:rPr lang="en-US" sz="26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they bowed down and worshiped him. Then they opened their treasures and presented him with gifts of gold, frankincense and myrrh.</a:t>
            </a:r>
            <a:endParaRPr lang="en-US" sz="17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49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59</Words>
  <Application>Microsoft Office PowerPoint</Application>
  <PresentationFormat>On-screen Show (4:3)</PresentationFormat>
  <Paragraphs>29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Bahnschrift SemiBold Condensed</vt:lpstr>
      <vt:lpstr>Calibri</vt:lpstr>
      <vt:lpstr>Calibri body</vt:lpstr>
      <vt:lpstr>Calibri Light</vt:lpstr>
      <vt:lpstr>Office Theme</vt:lpstr>
      <vt:lpstr>PowerPoint Presentation</vt:lpstr>
      <vt:lpstr>PowerPoint Presentation</vt:lpstr>
      <vt:lpstr>Isa 96 For to us a child is born,     to us a son is given</vt:lpstr>
      <vt:lpstr>             Joseph,        Simple minded teen</vt:lpstr>
      <vt:lpstr>PowerPoint Presentation</vt:lpstr>
      <vt:lpstr>          Shepherd          Shunned Commoners</vt:lpstr>
      <vt:lpstr>Simeon Spiritual Servant</vt:lpstr>
      <vt:lpstr>PowerPoint Presentation</vt:lpstr>
      <vt:lpstr>                               Wise Men                               Seeking Magi </vt:lpstr>
      <vt:lpstr>The Son was given…..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Teh, Chara</dc:creator>
  <cp:lastModifiedBy>Teh, Chara</cp:lastModifiedBy>
  <cp:revision>17</cp:revision>
  <dcterms:created xsi:type="dcterms:W3CDTF">2018-11-24T14:32:09Z</dcterms:created>
  <dcterms:modified xsi:type="dcterms:W3CDTF">2018-12-01T23:38:09Z</dcterms:modified>
</cp:coreProperties>
</file>