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7"/>
  </p:notesMasterIdLst>
  <p:handoutMasterIdLst>
    <p:handoutMasterId r:id="rId28"/>
  </p:handoutMasterIdLst>
  <p:sldIdLst>
    <p:sldId id="557" r:id="rId2"/>
    <p:sldId id="568" r:id="rId3"/>
    <p:sldId id="542" r:id="rId4"/>
    <p:sldId id="569" r:id="rId5"/>
    <p:sldId id="541" r:id="rId6"/>
    <p:sldId id="545" r:id="rId7"/>
    <p:sldId id="572" r:id="rId8"/>
    <p:sldId id="571" r:id="rId9"/>
    <p:sldId id="576" r:id="rId10"/>
    <p:sldId id="577" r:id="rId11"/>
    <p:sldId id="574" r:id="rId12"/>
    <p:sldId id="575" r:id="rId13"/>
    <p:sldId id="578" r:id="rId14"/>
    <p:sldId id="579" r:id="rId15"/>
    <p:sldId id="580" r:id="rId16"/>
    <p:sldId id="581" r:id="rId17"/>
    <p:sldId id="582" r:id="rId18"/>
    <p:sldId id="583" r:id="rId19"/>
    <p:sldId id="584" r:id="rId20"/>
    <p:sldId id="585" r:id="rId21"/>
    <p:sldId id="573" r:id="rId22"/>
    <p:sldId id="587" r:id="rId23"/>
    <p:sldId id="588" r:id="rId24"/>
    <p:sldId id="586" r:id="rId25"/>
    <p:sldId id="58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94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t>12/19/18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t>‹#›</a:t>
            </a:fld>
            <a:endParaRPr lang="en-US"/>
          </a:p>
        </p:txBody>
      </p:sp>
    </p:spTree>
    <p:extLst>
      <p:ext uri="{BB962C8B-B14F-4D97-AF65-F5344CB8AC3E}">
        <p14:creationId xmlns:p14="http://schemas.microsoft.com/office/powerpoint/2010/main"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t>12/19/18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t>‹#›</a:t>
            </a:fld>
            <a:endParaRPr lang="en-US"/>
          </a:p>
        </p:txBody>
      </p:sp>
    </p:spTree>
    <p:extLst>
      <p:ext uri="{BB962C8B-B14F-4D97-AF65-F5344CB8AC3E}">
        <p14:creationId xmlns:p14="http://schemas.microsoft.com/office/powerpoint/2010/main"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t>12/19/18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t>12/19/18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t>12/19/18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t>12/19/18</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 Id="rId3"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 Id="rId3"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01750" y="5770619"/>
            <a:ext cx="6508750"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pPr algn="r"/>
            <a:r>
              <a:rPr lang="en-US" sz="3600" b="1" dirty="0" smtClean="0">
                <a:latin typeface="Calibri"/>
                <a:cs typeface="Calibri"/>
              </a:rPr>
              <a:t>John 3:16</a:t>
            </a:r>
            <a:endParaRPr lang="en-US" sz="3600" b="1" dirty="0">
              <a:latin typeface="Calibri"/>
              <a:cs typeface="Calibri"/>
            </a:endParaRPr>
          </a:p>
        </p:txBody>
      </p:sp>
      <p:pic>
        <p:nvPicPr>
          <p:cNvPr id="4" name="Picture 3"/>
          <p:cNvPicPr>
            <a:picLocks noChangeAspect="1"/>
          </p:cNvPicPr>
          <p:nvPr/>
        </p:nvPicPr>
        <p:blipFill>
          <a:blip r:embed="rId2"/>
          <a:stretch>
            <a:fillRect/>
          </a:stretch>
        </p:blipFill>
        <p:spPr>
          <a:xfrm>
            <a:off x="1301750" y="1346200"/>
            <a:ext cx="6508750" cy="4354129"/>
          </a:xfrm>
          <a:prstGeom prst="rect">
            <a:avLst/>
          </a:prstGeom>
        </p:spPr>
      </p:pic>
      <p:sp>
        <p:nvSpPr>
          <p:cNvPr id="6" name="Title 1"/>
          <p:cNvSpPr txBox="1">
            <a:spLocks/>
          </p:cNvSpPr>
          <p:nvPr/>
        </p:nvSpPr>
        <p:spPr>
          <a:xfrm>
            <a:off x="0" y="190500"/>
            <a:ext cx="9144000"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For God So Loved</a:t>
            </a:r>
            <a:endParaRPr lang="en-US" b="1" dirty="0">
              <a:solidFill>
                <a:srgbClr val="FCEACD"/>
              </a:solidFill>
              <a:latin typeface="Calibri"/>
              <a:cs typeface="Calibri"/>
            </a:endParaRPr>
          </a:p>
        </p:txBody>
      </p:sp>
    </p:spTree>
    <p:extLst>
      <p:ext uri="{BB962C8B-B14F-4D97-AF65-F5344CB8AC3E}">
        <p14:creationId xmlns:p14="http://schemas.microsoft.com/office/powerpoint/2010/main" val="3395540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892" y="463475"/>
            <a:ext cx="8527527" cy="5685018"/>
          </a:xfrm>
          <a:prstGeom prst="rect">
            <a:avLst/>
          </a:prstGeom>
        </p:spPr>
      </p:pic>
    </p:spTree>
    <p:extLst>
      <p:ext uri="{BB962C8B-B14F-4D97-AF65-F5344CB8AC3E}">
        <p14:creationId xmlns:p14="http://schemas.microsoft.com/office/powerpoint/2010/main" val="25562361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2835" y="1190728"/>
            <a:ext cx="7287983" cy="4069124"/>
          </a:xfrm>
          <a:prstGeom prst="rect">
            <a:avLst/>
          </a:prstGeom>
        </p:spPr>
      </p:pic>
      <p:sp>
        <p:nvSpPr>
          <p:cNvPr id="5" name="Rectangle 4"/>
          <p:cNvSpPr/>
          <p:nvPr/>
        </p:nvSpPr>
        <p:spPr>
          <a:xfrm>
            <a:off x="876960" y="5446265"/>
            <a:ext cx="7287983" cy="1015663"/>
          </a:xfrm>
          <a:prstGeom prst="rect">
            <a:avLst/>
          </a:prstGeom>
        </p:spPr>
        <p:txBody>
          <a:bodyPr wrap="square">
            <a:spAutoFit/>
          </a:bodyPr>
          <a:lstStyle/>
          <a:p>
            <a:pPr algn="just"/>
            <a:r>
              <a:rPr lang="en-US" sz="2000" b="1" baseline="30000" dirty="0">
                <a:latin typeface="Calibri"/>
                <a:cs typeface="Calibri"/>
              </a:rPr>
              <a:t>15 </a:t>
            </a:r>
            <a:r>
              <a:rPr lang="en-US" sz="2000" b="1" dirty="0">
                <a:latin typeface="Calibri"/>
                <a:cs typeface="Calibri"/>
              </a:rPr>
              <a:t>And I will put enmity between you and the woman, and between your offspring and hers; he will crush your head, and you will strike his heel.’ </a:t>
            </a:r>
            <a:r>
              <a:rPr lang="en-US" sz="2000" b="1" dirty="0" smtClean="0">
                <a:latin typeface="Calibri"/>
                <a:cs typeface="Calibri"/>
              </a:rPr>
              <a:t>							</a:t>
            </a:r>
            <a:r>
              <a:rPr lang="en-MY" sz="2000" b="1" dirty="0">
                <a:latin typeface="Calibri"/>
                <a:cs typeface="Calibri"/>
              </a:rPr>
              <a:t> </a:t>
            </a:r>
            <a:r>
              <a:rPr lang="en-MY" sz="2000" b="1" dirty="0" smtClean="0">
                <a:latin typeface="Calibri"/>
                <a:cs typeface="Calibri"/>
              </a:rPr>
              <a:t>			        </a:t>
            </a: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Genesis 3</a:t>
            </a:r>
            <a:r>
              <a:rPr lang="en-MY" sz="2000" b="1" i="1" dirty="0" smtClean="0">
                <a:solidFill>
                  <a:schemeClr val="accent4">
                    <a:lumMod val="40000"/>
                    <a:lumOff val="60000"/>
                  </a:schemeClr>
                </a:solidFill>
                <a:latin typeface="Calibri"/>
                <a:cs typeface="Calibri"/>
              </a:rPr>
              <a:t>)</a:t>
            </a:r>
            <a:endParaRPr lang="en-MY" sz="2000" dirty="0">
              <a:latin typeface="Calibri"/>
              <a:cs typeface="Calibri"/>
            </a:endParaRPr>
          </a:p>
        </p:txBody>
      </p:sp>
      <p:sp>
        <p:nvSpPr>
          <p:cNvPr id="7" name="Title 1"/>
          <p:cNvSpPr txBox="1">
            <a:spLocks/>
          </p:cNvSpPr>
          <p:nvPr/>
        </p:nvSpPr>
        <p:spPr>
          <a:xfrm>
            <a:off x="439187" y="1747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err="1" smtClean="0">
                <a:solidFill>
                  <a:srgbClr val="FCEACD"/>
                </a:solidFill>
                <a:latin typeface="Calibri"/>
                <a:cs typeface="Calibri"/>
              </a:rPr>
              <a:t>Protoevangelium</a:t>
            </a:r>
            <a:endParaRPr lang="en-US" b="1" dirty="0">
              <a:solidFill>
                <a:srgbClr val="FCEACD"/>
              </a:solidFill>
              <a:latin typeface="Calibri"/>
              <a:cs typeface="Calibri"/>
            </a:endParaRPr>
          </a:p>
        </p:txBody>
      </p:sp>
    </p:spTree>
    <p:extLst>
      <p:ext uri="{BB962C8B-B14F-4D97-AF65-F5344CB8AC3E}">
        <p14:creationId xmlns:p14="http://schemas.microsoft.com/office/powerpoint/2010/main" val="22464273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091" y="1400585"/>
            <a:ext cx="8089359" cy="4708981"/>
          </a:xfrm>
          <a:prstGeom prst="rect">
            <a:avLst/>
          </a:prstGeom>
        </p:spPr>
        <p:txBody>
          <a:bodyPr wrap="square">
            <a:spAutoFit/>
          </a:bodyPr>
          <a:lstStyle/>
          <a:p>
            <a:pPr algn="just"/>
            <a:r>
              <a:rPr lang="en-US" sz="2000" b="1" dirty="0">
                <a:latin typeface="Calibri"/>
                <a:cs typeface="Calibri"/>
              </a:rPr>
              <a:t>This is the first promise given </a:t>
            </a:r>
            <a:r>
              <a:rPr lang="en-US" sz="2000" b="1" dirty="0" smtClean="0">
                <a:latin typeface="Calibri"/>
                <a:cs typeface="Calibri"/>
              </a:rPr>
              <a:t>after </a:t>
            </a:r>
            <a:r>
              <a:rPr lang="en-US" sz="2000" b="1" dirty="0">
                <a:latin typeface="Calibri"/>
                <a:cs typeface="Calibri"/>
              </a:rPr>
              <a:t>Adam and Eve ate the forbidden fruit in the Garden of Eden. Theologians call it the </a:t>
            </a:r>
            <a:r>
              <a:rPr lang="en-US" sz="2000" b="1" i="1" dirty="0" err="1" smtClean="0">
                <a:latin typeface="Calibri"/>
                <a:cs typeface="Calibri"/>
              </a:rPr>
              <a:t>protoevangelium</a:t>
            </a:r>
            <a:r>
              <a:rPr lang="en-US" sz="2000" b="1" i="1" dirty="0" smtClean="0">
                <a:latin typeface="Calibri"/>
                <a:cs typeface="Calibri"/>
              </a:rPr>
              <a:t> </a:t>
            </a:r>
            <a:r>
              <a:rPr lang="en-US" sz="2000" b="1" dirty="0" smtClean="0">
                <a:latin typeface="Calibri"/>
                <a:cs typeface="Calibri"/>
              </a:rPr>
              <a:t>– or </a:t>
            </a:r>
            <a:r>
              <a:rPr lang="en-US" sz="2000" b="1" dirty="0">
                <a:latin typeface="Calibri"/>
                <a:cs typeface="Calibri"/>
              </a:rPr>
              <a:t>first gospel because these words spoken by God contain the first promise of redemption in the Bible. </a:t>
            </a:r>
            <a:r>
              <a:rPr lang="en-US" sz="2000" b="1" i="1" dirty="0">
                <a:latin typeface="Calibri"/>
                <a:cs typeface="Calibri"/>
              </a:rPr>
              <a:t>Everything else in the Bible flows from these words in Genesis 3:15. </a:t>
            </a:r>
            <a:r>
              <a:rPr lang="en-US" sz="2000" b="1" dirty="0">
                <a:latin typeface="Calibri"/>
                <a:cs typeface="Calibri"/>
              </a:rPr>
              <a:t>As the acorn contains the mighty oak, so these words contain the entire plan of salvation. The great English preacher Charles Simeon called this verse “the sum and summary of the whole Bible.”</a:t>
            </a:r>
            <a:endParaRPr lang="en-MY" sz="2000" b="1" dirty="0">
              <a:latin typeface="Calibri"/>
              <a:cs typeface="Calibri"/>
            </a:endParaRPr>
          </a:p>
          <a:p>
            <a:pPr algn="just"/>
            <a:endParaRPr lang="en-MY" sz="1000" b="1" dirty="0">
              <a:latin typeface="Calibri"/>
              <a:cs typeface="Calibri"/>
            </a:endParaRPr>
          </a:p>
          <a:p>
            <a:pPr algn="just"/>
            <a:r>
              <a:rPr lang="en-US" sz="2000" b="1" dirty="0">
                <a:latin typeface="Calibri"/>
                <a:cs typeface="Calibri"/>
              </a:rPr>
              <a:t>Although you may not see it at first glance, Christ is in this verse. He is the ultimate Seed of the Woman who would one day come to crush the serpent’s ugly head. In the process his “heel” would be bruised on the </a:t>
            </a:r>
            <a:r>
              <a:rPr lang="en-US" sz="2000" b="1" dirty="0" smtClean="0">
                <a:latin typeface="Calibri"/>
                <a:cs typeface="Calibri"/>
              </a:rPr>
              <a:t>cross. </a:t>
            </a:r>
            <a:r>
              <a:rPr lang="en-US" sz="2000" b="1" dirty="0">
                <a:latin typeface="Calibri"/>
                <a:cs typeface="Calibri"/>
              </a:rPr>
              <a:t>In short, this verse predicts that </a:t>
            </a:r>
            <a:r>
              <a:rPr lang="en-US" sz="2000" b="1" dirty="0" smtClean="0">
                <a:latin typeface="Calibri"/>
                <a:cs typeface="Calibri"/>
              </a:rPr>
              <a:t>Jesus</a:t>
            </a:r>
            <a:r>
              <a:rPr lang="en-US" sz="2000" b="1" dirty="0">
                <a:latin typeface="Calibri"/>
                <a:cs typeface="Calibri"/>
              </a:rPr>
              <a:t> would win the victory over Satan but would himself be wounded at the same time</a:t>
            </a:r>
            <a:r>
              <a:rPr lang="en-US" sz="2000" b="1" dirty="0" smtClean="0">
                <a:latin typeface="Calibri"/>
                <a:cs typeface="Calibri"/>
              </a:rPr>
              <a:t>.</a:t>
            </a:r>
          </a:p>
          <a:p>
            <a:pPr algn="r"/>
            <a:r>
              <a:rPr lang="en-US" sz="2000" b="1" i="1" dirty="0" smtClean="0">
                <a:solidFill>
                  <a:srgbClr val="DFDCB7"/>
                </a:solidFill>
                <a:latin typeface="Calibri"/>
                <a:cs typeface="Calibri"/>
              </a:rPr>
              <a:t>(Ray Pritchard, </a:t>
            </a:r>
            <a:r>
              <a:rPr lang="en-US" sz="2000" b="1" dirty="0" smtClean="0">
                <a:solidFill>
                  <a:srgbClr val="DFDCB7"/>
                </a:solidFill>
                <a:latin typeface="Calibri"/>
                <a:cs typeface="Calibri"/>
              </a:rPr>
              <a:t>“What Is The </a:t>
            </a:r>
            <a:r>
              <a:rPr lang="en-US" sz="2000" b="1" dirty="0" err="1" smtClean="0">
                <a:solidFill>
                  <a:srgbClr val="DFDCB7"/>
                </a:solidFill>
                <a:latin typeface="Calibri"/>
                <a:cs typeface="Calibri"/>
              </a:rPr>
              <a:t>Protoevangelium</a:t>
            </a:r>
            <a:r>
              <a:rPr lang="en-US" sz="2000" b="1" dirty="0" smtClean="0">
                <a:solidFill>
                  <a:srgbClr val="DFDCB7"/>
                </a:solidFill>
                <a:latin typeface="Calibri"/>
                <a:cs typeface="Calibri"/>
              </a:rPr>
              <a:t>?”</a:t>
            </a:r>
            <a:r>
              <a:rPr lang="en-US" sz="2000" b="1" i="1" dirty="0" smtClean="0">
                <a:solidFill>
                  <a:srgbClr val="DFDCB7"/>
                </a:solidFill>
                <a:latin typeface="Calibri"/>
                <a:cs typeface="Calibri"/>
              </a:rPr>
              <a:t>)</a:t>
            </a:r>
            <a:endParaRPr lang="en-MY" sz="2000" dirty="0">
              <a:latin typeface="Calibri"/>
              <a:cs typeface="Calibri"/>
            </a:endParaRPr>
          </a:p>
        </p:txBody>
      </p:sp>
      <p:sp>
        <p:nvSpPr>
          <p:cNvPr id="3" name="Title 1"/>
          <p:cNvSpPr txBox="1">
            <a:spLocks/>
          </p:cNvSpPr>
          <p:nvPr/>
        </p:nvSpPr>
        <p:spPr>
          <a:xfrm>
            <a:off x="0" y="23057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err="1" smtClean="0">
                <a:solidFill>
                  <a:srgbClr val="FCEACD"/>
                </a:solidFill>
                <a:latin typeface="Calibri"/>
                <a:cs typeface="Calibri"/>
              </a:rPr>
              <a:t>Protoevangelium</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41182450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496" y="1634949"/>
            <a:ext cx="6185344" cy="3785652"/>
          </a:xfrm>
          <a:prstGeom prst="rect">
            <a:avLst/>
          </a:prstGeom>
        </p:spPr>
        <p:txBody>
          <a:bodyPr wrap="square">
            <a:spAutoFit/>
          </a:bodyPr>
          <a:lstStyle/>
          <a:p>
            <a:pPr algn="ctr"/>
            <a:r>
              <a:rPr lang="en-US" sz="2400" b="1" dirty="0">
                <a:latin typeface="Calibri"/>
                <a:cs typeface="Calibri"/>
              </a:rPr>
              <a:t>Come, Desire of Nations, come, </a:t>
            </a:r>
            <a:endParaRPr lang="en-US" sz="2400" b="1" dirty="0" smtClean="0">
              <a:latin typeface="Calibri"/>
              <a:cs typeface="Calibri"/>
            </a:endParaRPr>
          </a:p>
          <a:p>
            <a:pPr algn="ctr"/>
            <a:r>
              <a:rPr lang="en-US" sz="2400" b="1" dirty="0" smtClean="0">
                <a:latin typeface="Calibri"/>
                <a:cs typeface="Calibri"/>
              </a:rPr>
              <a:t>Fix </a:t>
            </a:r>
            <a:r>
              <a:rPr lang="en-US" sz="2400" b="1" dirty="0">
                <a:latin typeface="Calibri"/>
                <a:cs typeface="Calibri"/>
              </a:rPr>
              <a:t>in us Thy humble home.</a:t>
            </a:r>
            <a:br>
              <a:rPr lang="en-US" sz="2400" b="1" dirty="0">
                <a:latin typeface="Calibri"/>
                <a:cs typeface="Calibri"/>
              </a:rPr>
            </a:br>
            <a:r>
              <a:rPr lang="en-US" sz="2400" b="1" dirty="0">
                <a:latin typeface="Calibri"/>
                <a:cs typeface="Calibri"/>
              </a:rPr>
              <a:t>Rise the woman’s conquering Seed, </a:t>
            </a:r>
            <a:endParaRPr lang="en-US" sz="2400" b="1" dirty="0" smtClean="0">
              <a:latin typeface="Calibri"/>
              <a:cs typeface="Calibri"/>
            </a:endParaRPr>
          </a:p>
          <a:p>
            <a:pPr algn="ctr"/>
            <a:r>
              <a:rPr lang="en-US" sz="2400" b="1" dirty="0" smtClean="0">
                <a:latin typeface="Calibri"/>
                <a:cs typeface="Calibri"/>
              </a:rPr>
              <a:t>Bruise </a:t>
            </a:r>
            <a:r>
              <a:rPr lang="en-US" sz="2400" b="1" dirty="0">
                <a:latin typeface="Calibri"/>
                <a:cs typeface="Calibri"/>
              </a:rPr>
              <a:t>in us the serpent’s head.</a:t>
            </a:r>
            <a:br>
              <a:rPr lang="en-US" sz="2400" b="1" dirty="0">
                <a:latin typeface="Calibri"/>
                <a:cs typeface="Calibri"/>
              </a:rPr>
            </a:br>
            <a:r>
              <a:rPr lang="en-US" sz="2400" b="1" dirty="0">
                <a:latin typeface="Calibri"/>
                <a:cs typeface="Calibri"/>
              </a:rPr>
              <a:t>Adam’s likeness now efface, </a:t>
            </a:r>
            <a:endParaRPr lang="en-US" sz="2400" b="1" dirty="0" smtClean="0">
              <a:latin typeface="Calibri"/>
              <a:cs typeface="Calibri"/>
            </a:endParaRPr>
          </a:p>
          <a:p>
            <a:pPr algn="ctr"/>
            <a:r>
              <a:rPr lang="en-US" sz="2400" b="1" dirty="0" smtClean="0">
                <a:latin typeface="Calibri"/>
                <a:cs typeface="Calibri"/>
              </a:rPr>
              <a:t>Stamp </a:t>
            </a:r>
            <a:r>
              <a:rPr lang="en-US" sz="2400" b="1" dirty="0" err="1">
                <a:latin typeface="Calibri"/>
                <a:cs typeface="Calibri"/>
              </a:rPr>
              <a:t>Thine</a:t>
            </a:r>
            <a:r>
              <a:rPr lang="en-US" sz="2400" b="1" dirty="0">
                <a:latin typeface="Calibri"/>
                <a:cs typeface="Calibri"/>
              </a:rPr>
              <a:t> image in its place,</a:t>
            </a:r>
            <a:br>
              <a:rPr lang="en-US" sz="2400" b="1" dirty="0">
                <a:latin typeface="Calibri"/>
                <a:cs typeface="Calibri"/>
              </a:rPr>
            </a:br>
            <a:r>
              <a:rPr lang="en-US" sz="2400" b="1" dirty="0">
                <a:latin typeface="Calibri"/>
                <a:cs typeface="Calibri"/>
              </a:rPr>
              <a:t>Second Adam from above, </a:t>
            </a:r>
            <a:endParaRPr lang="en-US" sz="2400" b="1" dirty="0" smtClean="0">
              <a:latin typeface="Calibri"/>
              <a:cs typeface="Calibri"/>
            </a:endParaRPr>
          </a:p>
          <a:p>
            <a:pPr algn="ctr"/>
            <a:r>
              <a:rPr lang="en-US" sz="2400" b="1" dirty="0" smtClean="0">
                <a:latin typeface="Calibri"/>
                <a:cs typeface="Calibri"/>
              </a:rPr>
              <a:t>Reinstate </a:t>
            </a:r>
            <a:r>
              <a:rPr lang="en-US" sz="2400" b="1" dirty="0">
                <a:latin typeface="Calibri"/>
                <a:cs typeface="Calibri"/>
              </a:rPr>
              <a:t>us in Thy love,</a:t>
            </a:r>
            <a:br>
              <a:rPr lang="en-US" sz="2400" b="1" dirty="0">
                <a:latin typeface="Calibri"/>
                <a:cs typeface="Calibri"/>
              </a:rPr>
            </a:br>
            <a:r>
              <a:rPr lang="en-US" sz="2400" b="1" dirty="0">
                <a:latin typeface="Calibri"/>
                <a:cs typeface="Calibri"/>
              </a:rPr>
              <a:t>Hark, the herald angels sing, </a:t>
            </a:r>
            <a:endParaRPr lang="en-US" sz="2400" b="1" dirty="0" smtClean="0">
              <a:latin typeface="Calibri"/>
              <a:cs typeface="Calibri"/>
            </a:endParaRPr>
          </a:p>
          <a:p>
            <a:pPr algn="ctr"/>
            <a:r>
              <a:rPr lang="en-US" sz="2400" b="1" dirty="0" smtClean="0">
                <a:latin typeface="Calibri"/>
                <a:cs typeface="Calibri"/>
              </a:rPr>
              <a:t>Glory </a:t>
            </a:r>
            <a:r>
              <a:rPr lang="en-US" sz="2400" b="1" dirty="0">
                <a:latin typeface="Calibri"/>
                <a:cs typeface="Calibri"/>
              </a:rPr>
              <a:t>to the newborn King.</a:t>
            </a:r>
            <a:endParaRPr lang="en-MY" sz="2400" b="1" dirty="0">
              <a:latin typeface="Calibri"/>
              <a:cs typeface="Calibri"/>
            </a:endParaRPr>
          </a:p>
        </p:txBody>
      </p:sp>
      <p:sp>
        <p:nvSpPr>
          <p:cNvPr id="3" name="Title 1"/>
          <p:cNvSpPr txBox="1">
            <a:spLocks/>
          </p:cNvSpPr>
          <p:nvPr/>
        </p:nvSpPr>
        <p:spPr>
          <a:xfrm>
            <a:off x="0" y="26356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The Omitted Stanza</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6491141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800100"/>
            <a:ext cx="7874000" cy="5245100"/>
          </a:xfrm>
          <a:prstGeom prst="rect">
            <a:avLst/>
          </a:prstGeom>
        </p:spPr>
      </p:pic>
    </p:spTree>
    <p:extLst>
      <p:ext uri="{BB962C8B-B14F-4D97-AF65-F5344CB8AC3E}">
        <p14:creationId xmlns:p14="http://schemas.microsoft.com/office/powerpoint/2010/main" val="321542871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374" y="942281"/>
            <a:ext cx="8478047" cy="4727154"/>
          </a:xfrm>
          <a:prstGeom prst="rect">
            <a:avLst/>
          </a:prstGeom>
        </p:spPr>
      </p:pic>
    </p:spTree>
    <p:extLst>
      <p:ext uri="{BB962C8B-B14F-4D97-AF65-F5344CB8AC3E}">
        <p14:creationId xmlns:p14="http://schemas.microsoft.com/office/powerpoint/2010/main" val="17634127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896" y="1587650"/>
            <a:ext cx="8544021" cy="3333750"/>
          </a:xfrm>
          <a:prstGeom prst="rect">
            <a:avLst/>
          </a:prstGeom>
        </p:spPr>
      </p:pic>
      <p:sp>
        <p:nvSpPr>
          <p:cNvPr id="3" name="Title 1"/>
          <p:cNvSpPr txBox="1">
            <a:spLocks/>
          </p:cNvSpPr>
          <p:nvPr/>
        </p:nvSpPr>
        <p:spPr>
          <a:xfrm>
            <a:off x="0" y="181092"/>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God SO Loved</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
        <p:nvSpPr>
          <p:cNvPr id="4" name="Rectangle 3"/>
          <p:cNvSpPr/>
          <p:nvPr/>
        </p:nvSpPr>
        <p:spPr>
          <a:xfrm>
            <a:off x="890689" y="5425153"/>
            <a:ext cx="7339942" cy="400110"/>
          </a:xfrm>
          <a:prstGeom prst="rect">
            <a:avLst/>
          </a:prstGeom>
        </p:spPr>
        <p:txBody>
          <a:bodyPr wrap="square">
            <a:spAutoFit/>
          </a:bodyPr>
          <a:lstStyle/>
          <a:p>
            <a:pPr algn="just" fontAlgn="base"/>
            <a:r>
              <a:rPr lang="en-US" sz="2000" b="1" dirty="0">
                <a:latin typeface="Calibri"/>
                <a:cs typeface="Calibri"/>
              </a:rPr>
              <a:t>I lay </a:t>
            </a:r>
            <a:r>
              <a:rPr lang="en-US" sz="2000" b="1" dirty="0" smtClean="0">
                <a:latin typeface="Calibri"/>
                <a:cs typeface="Calibri"/>
              </a:rPr>
              <a:t>it </a:t>
            </a:r>
            <a:r>
              <a:rPr lang="en-US" sz="2000" b="1" dirty="0">
                <a:latin typeface="Calibri"/>
                <a:cs typeface="Calibri"/>
              </a:rPr>
              <a:t>down of my own accord. 	</a:t>
            </a:r>
            <a:r>
              <a:rPr lang="en-US" sz="2000" b="1" dirty="0" smtClean="0">
                <a:latin typeface="Calibri"/>
                <a:cs typeface="Calibri"/>
              </a:rPr>
              <a:t>				     </a:t>
            </a:r>
            <a:r>
              <a:rPr lang="en-US" sz="2000" b="1" dirty="0" smtClean="0">
                <a:solidFill>
                  <a:schemeClr val="accent4">
                    <a:lumMod val="40000"/>
                    <a:lumOff val="60000"/>
                  </a:schemeClr>
                </a:solidFill>
                <a:latin typeface="Calibri"/>
                <a:cs typeface="Calibri"/>
              </a:rPr>
              <a:t> </a:t>
            </a:r>
            <a:r>
              <a:rPr lang="en-MY" sz="2000" b="1" i="1" dirty="0" smtClean="0">
                <a:solidFill>
                  <a:schemeClr val="accent4">
                    <a:lumMod val="40000"/>
                    <a:lumOff val="60000"/>
                  </a:schemeClr>
                </a:solidFill>
                <a:latin typeface="Calibri"/>
                <a:cs typeface="Calibri"/>
              </a:rPr>
              <a:t>(John 10:18)</a:t>
            </a:r>
            <a:endParaRPr lang="en-MY" sz="2000" b="1" i="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val="36762220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9497" y="1285620"/>
            <a:ext cx="4318000" cy="3429000"/>
          </a:xfrm>
          <a:prstGeom prst="rect">
            <a:avLst/>
          </a:prstGeom>
        </p:spPr>
      </p:pic>
      <p:sp>
        <p:nvSpPr>
          <p:cNvPr id="3" name="Title 1"/>
          <p:cNvSpPr txBox="1">
            <a:spLocks/>
          </p:cNvSpPr>
          <p:nvPr/>
        </p:nvSpPr>
        <p:spPr>
          <a:xfrm>
            <a:off x="0" y="9861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God so loved the WORLD</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
        <p:nvSpPr>
          <p:cNvPr id="4" name="Rectangle 3"/>
          <p:cNvSpPr/>
          <p:nvPr/>
        </p:nvSpPr>
        <p:spPr>
          <a:xfrm>
            <a:off x="725746" y="4942220"/>
            <a:ext cx="7669827" cy="1631216"/>
          </a:xfrm>
          <a:prstGeom prst="rect">
            <a:avLst/>
          </a:prstGeom>
        </p:spPr>
        <p:txBody>
          <a:bodyPr wrap="square">
            <a:spAutoFit/>
          </a:bodyPr>
          <a:lstStyle/>
          <a:p>
            <a:pPr algn="just"/>
            <a:r>
              <a:rPr lang="en-MY" sz="2000" b="1" baseline="30000" dirty="0">
                <a:latin typeface="Calibri"/>
                <a:cs typeface="Calibri"/>
              </a:rPr>
              <a:t>6 </a:t>
            </a:r>
            <a:r>
              <a:rPr lang="en-MY" sz="2000" b="1" dirty="0">
                <a:latin typeface="Calibri"/>
                <a:cs typeface="Calibri"/>
              </a:rPr>
              <a:t>You see, at just the right time, when we were still powerless, Christ died for the ungodly. </a:t>
            </a:r>
            <a:r>
              <a:rPr lang="en-MY" sz="2000" b="1" baseline="30000" dirty="0">
                <a:latin typeface="Calibri"/>
                <a:cs typeface="Calibri"/>
              </a:rPr>
              <a:t>7 </a:t>
            </a:r>
            <a:r>
              <a:rPr lang="en-MY" sz="2000" b="1" dirty="0">
                <a:latin typeface="Calibri"/>
                <a:cs typeface="Calibri"/>
              </a:rPr>
              <a:t>Very rarely will anyone die for a righteous person, though for a good person someone might possibly dare to die. </a:t>
            </a:r>
            <a:r>
              <a:rPr lang="en-MY" sz="2000" b="1" baseline="30000" dirty="0">
                <a:latin typeface="Calibri"/>
                <a:cs typeface="Calibri"/>
              </a:rPr>
              <a:t>8 </a:t>
            </a:r>
            <a:r>
              <a:rPr lang="en-MY" sz="2000" b="1" dirty="0">
                <a:latin typeface="Calibri"/>
                <a:cs typeface="Calibri"/>
              </a:rPr>
              <a:t>But God demonstrates his own love for us in this: while we were still sinners, Christ died for us.				</a:t>
            </a:r>
            <a:r>
              <a:rPr lang="en-US" sz="2000" b="1" dirty="0">
                <a:latin typeface="Calibri"/>
                <a:cs typeface="Calibri"/>
              </a:rPr>
              <a:t> </a:t>
            </a:r>
            <a:r>
              <a:rPr lang="en-US" sz="2000" b="1" dirty="0" smtClean="0">
                <a:latin typeface="Calibri"/>
                <a:cs typeface="Calibri"/>
              </a:rPr>
              <a:t>			</a:t>
            </a:r>
            <a:r>
              <a:rPr lang="en-US" sz="2000" b="1" dirty="0">
                <a:latin typeface="Calibri"/>
                <a:cs typeface="Calibri"/>
              </a:rPr>
              <a:t> </a:t>
            </a:r>
            <a:r>
              <a:rPr lang="en-US" sz="2000" b="1" dirty="0" smtClean="0">
                <a:latin typeface="Calibri"/>
                <a:cs typeface="Calibri"/>
              </a:rPr>
              <a:t>     </a:t>
            </a:r>
            <a:r>
              <a:rPr lang="en-MY" sz="2000" b="1" i="1" dirty="0" smtClean="0">
                <a:solidFill>
                  <a:schemeClr val="accent4">
                    <a:lumMod val="40000"/>
                    <a:lumOff val="60000"/>
                  </a:schemeClr>
                </a:solidFill>
                <a:latin typeface="Calibri"/>
                <a:cs typeface="Calibri"/>
              </a:rPr>
              <a:t>(Romans 5)</a:t>
            </a:r>
            <a:endParaRPr lang="en-MY" sz="2000" b="1" i="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val="330296936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79" y="352965"/>
            <a:ext cx="8445055" cy="6001643"/>
          </a:xfrm>
          <a:prstGeom prst="rect">
            <a:avLst/>
          </a:prstGeom>
        </p:spPr>
        <p:txBody>
          <a:bodyPr wrap="square">
            <a:spAutoFit/>
          </a:bodyPr>
          <a:lstStyle/>
          <a:p>
            <a:pPr algn="just" fontAlgn="base"/>
            <a:r>
              <a:rPr lang="en-US" sz="2000" b="1" dirty="0">
                <a:latin typeface="Calibri"/>
                <a:cs typeface="Calibri"/>
              </a:rPr>
              <a:t>Just before John 3:16 Jesus compares his own coming with the what happened in the day of Moses when the people rebelled against God and said they were sick of manna. The result of this sin was a plague of serpents all through the camp, people dying everywhere.</a:t>
            </a:r>
            <a:endParaRPr lang="en-MY" sz="2000" b="1" dirty="0">
              <a:latin typeface="Calibri"/>
              <a:cs typeface="Calibri"/>
            </a:endParaRPr>
          </a:p>
          <a:p>
            <a:pPr algn="just" fontAlgn="base"/>
            <a:r>
              <a:rPr lang="en-US" sz="800" b="1" dirty="0">
                <a:latin typeface="Calibri"/>
                <a:cs typeface="Calibri"/>
              </a:rPr>
              <a:t> </a:t>
            </a:r>
            <a:endParaRPr lang="en-MY" sz="800" b="1" dirty="0">
              <a:latin typeface="Calibri"/>
              <a:cs typeface="Calibri"/>
            </a:endParaRPr>
          </a:p>
          <a:p>
            <a:pPr algn="just" fontAlgn="base"/>
            <a:r>
              <a:rPr lang="en-US" sz="2000" b="1" dirty="0">
                <a:latin typeface="Calibri"/>
                <a:cs typeface="Calibri"/>
              </a:rPr>
              <a:t>When Moses prayed for the people, Numbers 21:8 says:</a:t>
            </a:r>
            <a:endParaRPr lang="en-MY" sz="2000" b="1" dirty="0">
              <a:latin typeface="Calibri"/>
              <a:cs typeface="Calibri"/>
            </a:endParaRPr>
          </a:p>
          <a:p>
            <a:pPr algn="just" fontAlgn="base"/>
            <a:r>
              <a:rPr lang="en-US" sz="2000" b="1" dirty="0">
                <a:latin typeface="Calibri"/>
                <a:cs typeface="Calibri"/>
              </a:rPr>
              <a:t>Then the Lord said to Moses, “Make a fiery serpent, and set it on a standard; and it shall come about, that everyone who is bitten, when he looks at it, he shall live.”</a:t>
            </a:r>
            <a:endParaRPr lang="en-MY" sz="2000" b="1" dirty="0">
              <a:latin typeface="Calibri"/>
              <a:cs typeface="Calibri"/>
            </a:endParaRPr>
          </a:p>
          <a:p>
            <a:pPr algn="just" fontAlgn="base"/>
            <a:r>
              <a:rPr lang="en-US" sz="800" b="1" dirty="0">
                <a:latin typeface="Calibri"/>
                <a:cs typeface="Calibri"/>
              </a:rPr>
              <a:t> </a:t>
            </a:r>
            <a:endParaRPr lang="en-MY" sz="800" b="1" dirty="0">
              <a:latin typeface="Calibri"/>
              <a:cs typeface="Calibri"/>
            </a:endParaRPr>
          </a:p>
          <a:p>
            <a:pPr algn="just" fontAlgn="base"/>
            <a:r>
              <a:rPr lang="en-US" sz="2000" b="1" dirty="0">
                <a:latin typeface="Calibri"/>
                <a:cs typeface="Calibri"/>
              </a:rPr>
              <a:t>So God’s design of love to rescue the rebellious people from perishing was to lift up a serpent on a pole so that all the people had to do was look at it in faith and be saved.</a:t>
            </a:r>
            <a:endParaRPr lang="en-MY" sz="2000" b="1" dirty="0">
              <a:latin typeface="Calibri"/>
              <a:cs typeface="Calibri"/>
            </a:endParaRPr>
          </a:p>
          <a:p>
            <a:pPr algn="just" fontAlgn="base"/>
            <a:r>
              <a:rPr lang="en-US" sz="2000" b="1" dirty="0">
                <a:latin typeface="Calibri"/>
                <a:cs typeface="Calibri"/>
              </a:rPr>
              <a:t>Then Jesus says in John 3:14-15</a:t>
            </a:r>
            <a:endParaRPr lang="en-MY" sz="2000" b="1" dirty="0">
              <a:latin typeface="Calibri"/>
              <a:cs typeface="Calibri"/>
            </a:endParaRPr>
          </a:p>
          <a:p>
            <a:pPr algn="just" fontAlgn="base"/>
            <a:r>
              <a:rPr lang="en-US" sz="2000" b="1" dirty="0">
                <a:latin typeface="Calibri"/>
                <a:cs typeface="Calibri"/>
              </a:rPr>
              <a:t>And as Moses lifted up the serpent in the wilderness, even so must the Son of Man be lifted up; that whoever believes may in Him have eternal life.</a:t>
            </a:r>
            <a:endParaRPr lang="en-MY" sz="2000" b="1" dirty="0">
              <a:latin typeface="Calibri"/>
              <a:cs typeface="Calibri"/>
            </a:endParaRPr>
          </a:p>
          <a:p>
            <a:pPr algn="just" fontAlgn="base"/>
            <a:endParaRPr lang="en-US" sz="800" b="1" dirty="0">
              <a:latin typeface="Calibri"/>
              <a:cs typeface="Calibri"/>
            </a:endParaRPr>
          </a:p>
          <a:p>
            <a:pPr algn="just" fontAlgn="base"/>
            <a:r>
              <a:rPr lang="en-US" sz="2000" b="1" dirty="0" smtClean="0">
                <a:latin typeface="Calibri"/>
                <a:cs typeface="Calibri"/>
              </a:rPr>
              <a:t>When </a:t>
            </a:r>
            <a:r>
              <a:rPr lang="en-US" sz="2000" b="1" dirty="0">
                <a:latin typeface="Calibri"/>
                <a:cs typeface="Calibri"/>
              </a:rPr>
              <a:t>John 3:16 says, “God so loved the world that he gave,” it means he gave his one and only begotten Son to a world of rebels, serpent bitten, sinful, perishing — and him their only hope. God loved this world</a:t>
            </a:r>
            <a:r>
              <a:rPr lang="en-US" sz="2000" b="1" dirty="0" smtClean="0">
                <a:latin typeface="Calibri"/>
                <a:cs typeface="Calibri"/>
              </a:rPr>
              <a:t>.</a:t>
            </a:r>
            <a:r>
              <a:rPr lang="en-US" sz="2000" b="1" dirty="0" smtClean="0">
                <a:solidFill>
                  <a:schemeClr val="accent4">
                    <a:lumMod val="40000"/>
                    <a:lumOff val="60000"/>
                  </a:schemeClr>
                </a:solidFill>
                <a:latin typeface="Calibri"/>
                <a:cs typeface="Calibri"/>
              </a:rPr>
              <a:t> </a:t>
            </a:r>
          </a:p>
          <a:p>
            <a:pPr algn="r" fontAlgn="base"/>
            <a:r>
              <a:rPr lang="en-US" sz="2000" b="1" i="1" dirty="0" smtClean="0">
                <a:solidFill>
                  <a:schemeClr val="accent4">
                    <a:lumMod val="40000"/>
                    <a:lumOff val="60000"/>
                  </a:schemeClr>
                </a:solidFill>
                <a:latin typeface="Calibri"/>
                <a:cs typeface="Calibri"/>
              </a:rPr>
              <a:t>(</a:t>
            </a:r>
            <a:r>
              <a:rPr lang="en-US" sz="2000" b="1" i="1" dirty="0">
                <a:solidFill>
                  <a:schemeClr val="accent4">
                    <a:lumMod val="40000"/>
                    <a:lumOff val="60000"/>
                  </a:schemeClr>
                </a:solidFill>
                <a:latin typeface="Calibri"/>
                <a:cs typeface="Calibri"/>
              </a:rPr>
              <a:t>John Piper, </a:t>
            </a:r>
            <a:r>
              <a:rPr lang="en-US" sz="2000" b="1" dirty="0">
                <a:solidFill>
                  <a:schemeClr val="accent4">
                    <a:lumMod val="40000"/>
                    <a:lumOff val="60000"/>
                  </a:schemeClr>
                </a:solidFill>
                <a:latin typeface="Calibri"/>
                <a:cs typeface="Calibri"/>
              </a:rPr>
              <a:t>"The Design Is Love”</a:t>
            </a:r>
            <a:r>
              <a:rPr lang="en-US" sz="2000" b="1" i="1" dirty="0" smtClean="0">
                <a:solidFill>
                  <a:schemeClr val="accent4">
                    <a:lumMod val="40000"/>
                    <a:lumOff val="60000"/>
                  </a:schemeClr>
                </a:solidFill>
                <a:latin typeface="Calibri"/>
                <a:cs typeface="Calibri"/>
              </a:rPr>
              <a:t>)</a:t>
            </a:r>
            <a:endParaRPr lang="en-MY" sz="2000"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val="29273987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00" y="1685005"/>
            <a:ext cx="7645400" cy="4102100"/>
          </a:xfrm>
          <a:prstGeom prst="rect">
            <a:avLst/>
          </a:prstGeom>
        </p:spPr>
      </p:pic>
      <p:sp>
        <p:nvSpPr>
          <p:cNvPr id="4" name="Title 1"/>
          <p:cNvSpPr txBox="1">
            <a:spLocks/>
          </p:cNvSpPr>
          <p:nvPr/>
        </p:nvSpPr>
        <p:spPr>
          <a:xfrm>
            <a:off x="0" y="247072"/>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WHOEVER Believes</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429412120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2209"/>
            <a:ext cx="9144000" cy="830997"/>
          </a:xfrm>
          <a:prstGeom prst="rect">
            <a:avLst/>
          </a:prstGeom>
        </p:spPr>
        <p:txBody>
          <a:bodyPr wrap="square">
            <a:spAutoFit/>
          </a:bodyPr>
          <a:lstStyle/>
          <a:p>
            <a:pPr algn="ctr"/>
            <a:r>
              <a:rPr lang="en-US" sz="4800" b="1" dirty="0" smtClean="0">
                <a:solidFill>
                  <a:srgbClr val="FCEACD"/>
                </a:solidFill>
                <a:latin typeface="Calibri"/>
                <a:cs typeface="Calibri"/>
              </a:rPr>
              <a:t>Advent</a:t>
            </a:r>
            <a:endParaRPr lang="en-US" sz="4800" b="1" dirty="0">
              <a:solidFill>
                <a:srgbClr val="FCEACD"/>
              </a:solidFill>
              <a:latin typeface="Calibri"/>
              <a:cs typeface="Calibri"/>
            </a:endParaRPr>
          </a:p>
        </p:txBody>
      </p:sp>
      <p:sp>
        <p:nvSpPr>
          <p:cNvPr id="7" name="TextBox 6"/>
          <p:cNvSpPr txBox="1"/>
          <p:nvPr/>
        </p:nvSpPr>
        <p:spPr>
          <a:xfrm>
            <a:off x="11112500" y="3317875"/>
            <a:ext cx="184666" cy="369332"/>
          </a:xfrm>
          <a:prstGeom prst="rect">
            <a:avLst/>
          </a:prstGeom>
          <a:noFill/>
        </p:spPr>
        <p:txBody>
          <a:bodyPr wrap="none" rtlCol="0">
            <a:spAutoFit/>
          </a:bodyPr>
          <a:lstStyle/>
          <a:p>
            <a:endParaRPr lang="en-US" dirty="0"/>
          </a:p>
        </p:txBody>
      </p:sp>
      <p:pic>
        <p:nvPicPr>
          <p:cNvPr id="14" name="Picture 13" descr="qtq80-61DQHB.jpe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84250" y="1254126"/>
            <a:ext cx="7159625" cy="4773084"/>
          </a:xfrm>
          <a:prstGeom prst="rect">
            <a:avLst/>
          </a:prstGeom>
        </p:spPr>
      </p:pic>
    </p:spTree>
    <p:extLst>
      <p:ext uri="{BB962C8B-B14F-4D97-AF65-F5344CB8AC3E}">
        <p14:creationId xmlns:p14="http://schemas.microsoft.com/office/powerpoint/2010/main" val="1899779809"/>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725" y="2529388"/>
            <a:ext cx="7521378" cy="2862322"/>
          </a:xfrm>
          <a:prstGeom prst="rect">
            <a:avLst/>
          </a:prstGeom>
        </p:spPr>
        <p:txBody>
          <a:bodyPr wrap="square">
            <a:spAutoFit/>
          </a:bodyPr>
          <a:lstStyle/>
          <a:p>
            <a:pPr algn="just"/>
            <a:r>
              <a:rPr lang="en-US" sz="2000" b="1" dirty="0" smtClean="0">
                <a:latin typeface="Calibri"/>
                <a:cs typeface="Calibri"/>
              </a:rPr>
              <a:t>God </a:t>
            </a:r>
            <a:r>
              <a:rPr lang="en-US" sz="2000" b="1" dirty="0">
                <a:latin typeface="Calibri"/>
                <a:cs typeface="Calibri"/>
              </a:rPr>
              <a:t>does not send us to heaven or hell depending on how often we obey or disobey. God is love and only love. In God there is not hatred, desire for revenge, or pleasure in seeing us punished God wants to forgive, heal, restore, show us endless mercy, and see us come home. But just as the father of the prodigal son let his son make his own decision, God gives us the freedom to move away from God’s love even at the risk of destroying ourselves. Hell is not God’s choice. It is ours.					         </a:t>
            </a:r>
            <a:endParaRPr lang="en-US" sz="2000" b="1" dirty="0" smtClean="0">
              <a:latin typeface="Calibri"/>
              <a:cs typeface="Calibri"/>
            </a:endParaRPr>
          </a:p>
          <a:p>
            <a:pPr algn="r"/>
            <a:r>
              <a:rPr lang="en-US" sz="2000" b="1" i="1" dirty="0" smtClean="0">
                <a:solidFill>
                  <a:srgbClr val="F9D59B"/>
                </a:solidFill>
                <a:latin typeface="Calibri"/>
                <a:cs typeface="Calibri"/>
              </a:rPr>
              <a:t>(</a:t>
            </a:r>
            <a:r>
              <a:rPr lang="en-US" sz="2000" b="1" i="1" dirty="0">
                <a:solidFill>
                  <a:srgbClr val="F9D59B"/>
                </a:solidFill>
                <a:latin typeface="Calibri"/>
                <a:cs typeface="Calibri"/>
              </a:rPr>
              <a:t>Henri </a:t>
            </a:r>
            <a:r>
              <a:rPr lang="en-US" sz="2000" b="1" i="1" dirty="0" err="1">
                <a:solidFill>
                  <a:srgbClr val="F9D59B"/>
                </a:solidFill>
                <a:latin typeface="Calibri"/>
                <a:cs typeface="Calibri"/>
              </a:rPr>
              <a:t>Nouwen</a:t>
            </a:r>
            <a:r>
              <a:rPr lang="en-US" sz="2000" b="1" i="1" dirty="0">
                <a:solidFill>
                  <a:srgbClr val="F9D59B"/>
                </a:solidFill>
                <a:latin typeface="Calibri"/>
                <a:cs typeface="Calibri"/>
              </a:rPr>
              <a:t>, </a:t>
            </a:r>
            <a:r>
              <a:rPr lang="en-US" sz="2000" b="1" dirty="0">
                <a:solidFill>
                  <a:srgbClr val="F9D59B"/>
                </a:solidFill>
                <a:latin typeface="Calibri"/>
                <a:cs typeface="Calibri"/>
              </a:rPr>
              <a:t>“The Freedom To Refuse Love”</a:t>
            </a:r>
            <a:r>
              <a:rPr lang="en-US" sz="2000" b="1" i="1" dirty="0">
                <a:solidFill>
                  <a:srgbClr val="F9D59B"/>
                </a:solidFill>
                <a:latin typeface="Calibri"/>
                <a:cs typeface="Calibri"/>
              </a:rPr>
              <a:t>)</a:t>
            </a:r>
            <a:r>
              <a:rPr lang="en-MY" sz="2000" b="1" dirty="0">
                <a:solidFill>
                  <a:srgbClr val="F9D59B"/>
                </a:solidFill>
                <a:latin typeface="Calibri"/>
                <a:cs typeface="Calibri"/>
              </a:rPr>
              <a:t> </a:t>
            </a:r>
            <a:endParaRPr lang="en-US" sz="2000" b="1" dirty="0">
              <a:solidFill>
                <a:srgbClr val="F9D59B"/>
              </a:solidFill>
              <a:latin typeface="Calibri"/>
              <a:cs typeface="Calibri"/>
            </a:endParaRPr>
          </a:p>
        </p:txBody>
      </p:sp>
      <p:sp>
        <p:nvSpPr>
          <p:cNvPr id="3" name="Rectangle 2"/>
          <p:cNvSpPr/>
          <p:nvPr/>
        </p:nvSpPr>
        <p:spPr>
          <a:xfrm>
            <a:off x="791725" y="1536699"/>
            <a:ext cx="7521378" cy="400110"/>
          </a:xfrm>
          <a:prstGeom prst="rect">
            <a:avLst/>
          </a:prstGeom>
        </p:spPr>
        <p:txBody>
          <a:bodyPr wrap="square">
            <a:spAutoFit/>
          </a:bodyPr>
          <a:lstStyle/>
          <a:p>
            <a:pPr algn="just"/>
            <a:r>
              <a:rPr lang="en-US" sz="2000" b="1" baseline="30000" dirty="0" smtClean="0">
                <a:latin typeface="Calibri"/>
                <a:cs typeface="Calibri"/>
              </a:rPr>
              <a:t>5</a:t>
            </a:r>
            <a:r>
              <a:rPr lang="en-US" sz="2000" b="1" dirty="0">
                <a:latin typeface="Calibri"/>
                <a:cs typeface="Calibri"/>
              </a:rPr>
              <a:t> </a:t>
            </a:r>
            <a:r>
              <a:rPr lang="en-US" sz="2000" b="1" dirty="0" smtClean="0">
                <a:latin typeface="Calibri"/>
                <a:cs typeface="Calibri"/>
              </a:rPr>
              <a:t>Love </a:t>
            </a:r>
            <a:r>
              <a:rPr lang="en-US" sz="2000" b="1" dirty="0">
                <a:latin typeface="Calibri"/>
                <a:cs typeface="Calibri"/>
              </a:rPr>
              <a:t>does not insist on its own way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1 Corinthians 13</a:t>
            </a:r>
            <a:r>
              <a:rPr lang="en-US" sz="2000" b="1" i="1" dirty="0">
                <a:solidFill>
                  <a:srgbClr val="F9D59B"/>
                </a:solidFill>
              </a:rPr>
              <a:t>)</a:t>
            </a:r>
            <a:endParaRPr lang="en-MY" sz="2000" dirty="0">
              <a:solidFill>
                <a:srgbClr val="F9D59B"/>
              </a:solidFill>
            </a:endParaRPr>
          </a:p>
        </p:txBody>
      </p:sp>
      <p:sp>
        <p:nvSpPr>
          <p:cNvPr id="4" name="Title 1"/>
          <p:cNvSpPr txBox="1">
            <a:spLocks/>
          </p:cNvSpPr>
          <p:nvPr/>
        </p:nvSpPr>
        <p:spPr>
          <a:xfrm>
            <a:off x="0" y="280062"/>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The Freedom To Refuse</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36485540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a:off x="2215099" y="1501076"/>
            <a:ext cx="4712459" cy="4712459"/>
          </a:xfrm>
          <a:prstGeom prst="rect">
            <a:avLst/>
          </a:prstGeom>
        </p:spPr>
      </p:pic>
      <p:sp>
        <p:nvSpPr>
          <p:cNvPr id="5" name="Title 1"/>
          <p:cNvSpPr txBox="1">
            <a:spLocks/>
          </p:cNvSpPr>
          <p:nvPr/>
        </p:nvSpPr>
        <p:spPr>
          <a:xfrm>
            <a:off x="0" y="214082"/>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Grateful Celebration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419925226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3057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Ultimate Love &amp; Sacrifice</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6" name="Picture 5"/>
          <p:cNvPicPr>
            <a:picLocks noChangeAspect="1"/>
          </p:cNvPicPr>
          <p:nvPr/>
        </p:nvPicPr>
        <p:blipFill>
          <a:blip r:embed="rId2"/>
          <a:stretch>
            <a:fillRect/>
          </a:stretch>
        </p:blipFill>
        <p:spPr>
          <a:xfrm>
            <a:off x="1138101" y="1358027"/>
            <a:ext cx="6828619" cy="4554834"/>
          </a:xfrm>
          <a:prstGeom prst="rect">
            <a:avLst/>
          </a:prstGeom>
        </p:spPr>
      </p:pic>
    </p:spTree>
    <p:extLst>
      <p:ext uri="{BB962C8B-B14F-4D97-AF65-F5344CB8AC3E}">
        <p14:creationId xmlns:p14="http://schemas.microsoft.com/office/powerpoint/2010/main" val="308123228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3057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Ultimate Love &amp; Sacrifice</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5" name="Picture 4"/>
          <p:cNvPicPr>
            <a:picLocks noChangeAspect="1"/>
          </p:cNvPicPr>
          <p:nvPr/>
        </p:nvPicPr>
        <p:blipFill>
          <a:blip r:embed="rId2"/>
          <a:stretch>
            <a:fillRect/>
          </a:stretch>
        </p:blipFill>
        <p:spPr>
          <a:xfrm>
            <a:off x="2132656" y="1354652"/>
            <a:ext cx="4864148" cy="4864148"/>
          </a:xfrm>
          <a:prstGeom prst="rect">
            <a:avLst/>
          </a:prstGeom>
        </p:spPr>
      </p:pic>
    </p:spTree>
    <p:extLst>
      <p:ext uri="{BB962C8B-B14F-4D97-AF65-F5344CB8AC3E}">
        <p14:creationId xmlns:p14="http://schemas.microsoft.com/office/powerpoint/2010/main" val="424310841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0563" y="428887"/>
            <a:ext cx="4256104" cy="5790618"/>
          </a:xfrm>
          <a:prstGeom prst="rect">
            <a:avLst/>
          </a:prstGeom>
        </p:spPr>
      </p:pic>
    </p:spTree>
    <p:extLst>
      <p:ext uri="{BB962C8B-B14F-4D97-AF65-F5344CB8AC3E}">
        <p14:creationId xmlns:p14="http://schemas.microsoft.com/office/powerpoint/2010/main" val="41084790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398" y="768425"/>
            <a:ext cx="8577010" cy="4824568"/>
          </a:xfrm>
          <a:prstGeom prst="rect">
            <a:avLst/>
          </a:prstGeom>
        </p:spPr>
      </p:pic>
    </p:spTree>
    <p:extLst>
      <p:ext uri="{BB962C8B-B14F-4D97-AF65-F5344CB8AC3E}">
        <p14:creationId xmlns:p14="http://schemas.microsoft.com/office/powerpoint/2010/main" val="158334526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736600"/>
            <a:ext cx="8651875" cy="5082977"/>
          </a:xfrm>
          <a:prstGeom prst="rect">
            <a:avLst/>
          </a:prstGeom>
        </p:spPr>
      </p:pic>
    </p:spTree>
    <p:extLst>
      <p:ext uri="{BB962C8B-B14F-4D97-AF65-F5344CB8AC3E}">
        <p14:creationId xmlns:p14="http://schemas.microsoft.com/office/powerpoint/2010/main" val="4631633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875" y="1263650"/>
            <a:ext cx="8112125" cy="4563070"/>
          </a:xfrm>
          <a:prstGeom prst="rect">
            <a:avLst/>
          </a:prstGeom>
        </p:spPr>
      </p:pic>
      <p:sp>
        <p:nvSpPr>
          <p:cNvPr id="3" name="Title 1"/>
          <p:cNvSpPr txBox="1">
            <a:spLocks/>
          </p:cNvSpPr>
          <p:nvPr/>
        </p:nvSpPr>
        <p:spPr>
          <a:xfrm>
            <a:off x="0" y="190500"/>
            <a:ext cx="9144000"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It All Began With A Birthday</a:t>
            </a:r>
            <a:endParaRPr lang="en-US" b="1" dirty="0">
              <a:solidFill>
                <a:srgbClr val="FCEACD"/>
              </a:solidFill>
              <a:latin typeface="Calibri"/>
              <a:cs typeface="Calibri"/>
            </a:endParaRPr>
          </a:p>
        </p:txBody>
      </p:sp>
    </p:spTree>
    <p:extLst>
      <p:ext uri="{BB962C8B-B14F-4D97-AF65-F5344CB8AC3E}">
        <p14:creationId xmlns:p14="http://schemas.microsoft.com/office/powerpoint/2010/main" val="173360250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3312" y="216130"/>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In Danger Of Perishing</a:t>
            </a:r>
            <a:endParaRPr lang="en-US" b="1" dirty="0">
              <a:solidFill>
                <a:srgbClr val="FCEACD"/>
              </a:solidFill>
              <a:latin typeface="Calibri"/>
              <a:cs typeface="Calibri"/>
            </a:endParaRPr>
          </a:p>
        </p:txBody>
      </p:sp>
      <p:pic>
        <p:nvPicPr>
          <p:cNvPr id="2" name="Picture 1"/>
          <p:cNvPicPr>
            <a:picLocks noChangeAspect="1"/>
          </p:cNvPicPr>
          <p:nvPr/>
        </p:nvPicPr>
        <p:blipFill>
          <a:blip r:embed="rId2"/>
          <a:stretch>
            <a:fillRect/>
          </a:stretch>
        </p:blipFill>
        <p:spPr>
          <a:xfrm>
            <a:off x="518562" y="1358900"/>
            <a:ext cx="8128000" cy="4572000"/>
          </a:xfrm>
          <a:prstGeom prst="rect">
            <a:avLst/>
          </a:prstGeom>
        </p:spPr>
      </p:pic>
    </p:spTree>
    <p:extLst>
      <p:ext uri="{BB962C8B-B14F-4D97-AF65-F5344CB8AC3E}">
        <p14:creationId xmlns:p14="http://schemas.microsoft.com/office/powerpoint/2010/main" val="2180908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23312" y="1112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Rescued!</a:t>
            </a:r>
            <a:endParaRPr lang="en-US" b="1" dirty="0">
              <a:solidFill>
                <a:srgbClr val="FCEACD"/>
              </a:solidFill>
              <a:latin typeface="Calibri"/>
              <a:cs typeface="Calibri"/>
            </a:endParaRPr>
          </a:p>
        </p:txBody>
      </p:sp>
      <p:pic>
        <p:nvPicPr>
          <p:cNvPr id="2" name="Picture 1"/>
          <p:cNvPicPr>
            <a:picLocks noChangeAspect="1"/>
          </p:cNvPicPr>
          <p:nvPr/>
        </p:nvPicPr>
        <p:blipFill>
          <a:blip r:embed="rId2"/>
          <a:stretch>
            <a:fillRect/>
          </a:stretch>
        </p:blipFill>
        <p:spPr>
          <a:xfrm>
            <a:off x="428626" y="1247775"/>
            <a:ext cx="8318500" cy="4679156"/>
          </a:xfrm>
          <a:prstGeom prst="rect">
            <a:avLst/>
          </a:prstGeom>
        </p:spPr>
      </p:pic>
    </p:spTree>
    <p:extLst>
      <p:ext uri="{BB962C8B-B14F-4D97-AF65-F5344CB8AC3E}">
        <p14:creationId xmlns:p14="http://schemas.microsoft.com/office/powerpoint/2010/main" val="106245299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3312" y="1112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The Greatest Rescue</a:t>
            </a:r>
            <a:endParaRPr lang="en-US" b="1" dirty="0">
              <a:solidFill>
                <a:srgbClr val="FCEACD"/>
              </a:solidFill>
              <a:latin typeface="Calibri"/>
              <a:cs typeface="Calibri"/>
            </a:endParaRPr>
          </a:p>
        </p:txBody>
      </p:sp>
      <p:pic>
        <p:nvPicPr>
          <p:cNvPr id="4" name="Picture 3" descr="Manger.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365"/>
          <a:stretch/>
        </p:blipFill>
        <p:spPr>
          <a:xfrm>
            <a:off x="1303061" y="1179076"/>
            <a:ext cx="6475689" cy="4862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2705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558"/>
          <a:stretch/>
        </p:blipFill>
        <p:spPr>
          <a:xfrm>
            <a:off x="311192" y="1545085"/>
            <a:ext cx="8531183" cy="3916379"/>
          </a:xfrm>
          <a:prstGeom prst="rect">
            <a:avLst/>
          </a:prstGeom>
        </p:spPr>
      </p:pic>
      <p:sp>
        <p:nvSpPr>
          <p:cNvPr id="4" name="Title 1"/>
          <p:cNvSpPr txBox="1">
            <a:spLocks/>
          </p:cNvSpPr>
          <p:nvPr/>
        </p:nvSpPr>
        <p:spPr>
          <a:xfrm>
            <a:off x="439187" y="1747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The Fall</a:t>
            </a:r>
            <a:endParaRPr lang="en-US" b="1" dirty="0">
              <a:solidFill>
                <a:srgbClr val="FCEACD"/>
              </a:solidFill>
              <a:latin typeface="Calibri"/>
              <a:cs typeface="Calibri"/>
            </a:endParaRPr>
          </a:p>
        </p:txBody>
      </p:sp>
    </p:spTree>
    <p:extLst>
      <p:ext uri="{BB962C8B-B14F-4D97-AF65-F5344CB8AC3E}">
        <p14:creationId xmlns:p14="http://schemas.microsoft.com/office/powerpoint/2010/main" val="125503401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09" t="3210" r="1909" b="3271"/>
          <a:stretch/>
        </p:blipFill>
        <p:spPr>
          <a:xfrm>
            <a:off x="698500" y="1571626"/>
            <a:ext cx="7747000" cy="4237078"/>
          </a:xfrm>
          <a:prstGeom prst="rect">
            <a:avLst/>
          </a:prstGeom>
        </p:spPr>
      </p:pic>
      <p:sp>
        <p:nvSpPr>
          <p:cNvPr id="4" name="Title 1"/>
          <p:cNvSpPr txBox="1">
            <a:spLocks/>
          </p:cNvSpPr>
          <p:nvPr/>
        </p:nvSpPr>
        <p:spPr>
          <a:xfrm>
            <a:off x="423312" y="1112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6600" b="1" dirty="0" smtClean="0">
                <a:solidFill>
                  <a:srgbClr val="FCEACD"/>
                </a:solidFill>
                <a:latin typeface="Calibri"/>
                <a:cs typeface="Calibri"/>
              </a:rPr>
              <a:t>The Danger</a:t>
            </a:r>
            <a:endParaRPr lang="en-US" sz="6600" b="1" dirty="0">
              <a:solidFill>
                <a:srgbClr val="FCEACD"/>
              </a:solidFill>
              <a:latin typeface="Calibri"/>
              <a:cs typeface="Calibri"/>
            </a:endParaRPr>
          </a:p>
        </p:txBody>
      </p:sp>
    </p:spTree>
    <p:extLst>
      <p:ext uri="{BB962C8B-B14F-4D97-AF65-F5344CB8AC3E}">
        <p14:creationId xmlns:p14="http://schemas.microsoft.com/office/powerpoint/2010/main" val="30847756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51230</TotalTime>
  <Words>283</Words>
  <Application>Microsoft Macintosh PowerPoint</Application>
  <PresentationFormat>On-screen Show (4:3)</PresentationFormat>
  <Paragraphs>52</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Praise The Lord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Siew Ghee Chew</cp:lastModifiedBy>
  <cp:revision>507</cp:revision>
  <cp:lastPrinted>2018-12-21T14:24:48Z</cp:lastPrinted>
  <dcterms:created xsi:type="dcterms:W3CDTF">2012-07-28T08:04:56Z</dcterms:created>
  <dcterms:modified xsi:type="dcterms:W3CDTF">2018-12-22T07:32:22Z</dcterms:modified>
</cp:coreProperties>
</file>