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4"/>
  </p:notesMasterIdLst>
  <p:handoutMasterIdLst>
    <p:handoutMasterId r:id="rId25"/>
  </p:handoutMasterIdLst>
  <p:sldIdLst>
    <p:sldId id="284" r:id="rId2"/>
    <p:sldId id="285" r:id="rId3"/>
    <p:sldId id="302" r:id="rId4"/>
    <p:sldId id="306" r:id="rId5"/>
    <p:sldId id="305" r:id="rId6"/>
    <p:sldId id="304" r:id="rId7"/>
    <p:sldId id="308" r:id="rId8"/>
    <p:sldId id="287" r:id="rId9"/>
    <p:sldId id="288" r:id="rId10"/>
    <p:sldId id="309" r:id="rId11"/>
    <p:sldId id="290" r:id="rId12"/>
    <p:sldId id="291" r:id="rId13"/>
    <p:sldId id="293" r:id="rId14"/>
    <p:sldId id="311" r:id="rId15"/>
    <p:sldId id="312" r:id="rId16"/>
    <p:sldId id="313" r:id="rId17"/>
    <p:sldId id="310" r:id="rId18"/>
    <p:sldId id="300" r:id="rId19"/>
    <p:sldId id="297" r:id="rId20"/>
    <p:sldId id="314" r:id="rId21"/>
    <p:sldId id="315"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8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F9E83F-6F77-422C-91C3-603E652F8191}" type="datetimeFigureOut">
              <a:rPr lang="en-US" smtClean="0"/>
              <a:t>12/25/18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4BDFF-52C6-43DA-A8D0-4A9A1841F6D0}" type="slidenum">
              <a:rPr lang="en-US" smtClean="0"/>
              <a:t>‹#›</a:t>
            </a:fld>
            <a:endParaRPr lang="en-US"/>
          </a:p>
        </p:txBody>
      </p:sp>
    </p:spTree>
    <p:extLst>
      <p:ext uri="{BB962C8B-B14F-4D97-AF65-F5344CB8AC3E}">
        <p14:creationId xmlns:p14="http://schemas.microsoft.com/office/powerpoint/2010/main" val="220470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BB4BC-3A9D-4BB8-B7BD-F2EDD33C54A3}" type="datetimeFigureOut">
              <a:rPr lang="en-US" smtClean="0"/>
              <a:pPr/>
              <a:t>12/25/18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72373-4304-45B1-94FE-0A7198E1885E}" type="slidenum">
              <a:rPr lang="en-US" smtClean="0"/>
              <a:pPr/>
              <a:t>‹#›</a:t>
            </a:fld>
            <a:endParaRPr lang="en-US"/>
          </a:p>
        </p:txBody>
      </p:sp>
    </p:spTree>
    <p:extLst>
      <p:ext uri="{BB962C8B-B14F-4D97-AF65-F5344CB8AC3E}">
        <p14:creationId xmlns:p14="http://schemas.microsoft.com/office/powerpoint/2010/main" val="40245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A72373-4304-45B1-94FE-0A7198E1885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EDDB4DD-A615-4418-9658-4B4CCE30CA48}"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EDDB4DD-A615-4418-9658-4B4CCE30CA48}"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EDDB4DD-A615-4418-9658-4B4CCE30CA48}"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F5C8-0964-4C05-9783-AD092CF6301D}"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DB4DD-A615-4418-9658-4B4CCE30CA48}"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EDDB4DD-A615-4418-9658-4B4CCE30CA48}"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EDDB4DD-A615-4418-9658-4B4CCE30CA48}" type="datetimeFigureOut">
              <a:rPr lang="en-US" smtClean="0"/>
              <a:pPr/>
              <a:t>12/25/18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AF5C8-0964-4C05-9783-AD092CF6301D}"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DDB4DD-A615-4418-9658-4B4CCE30CA48}" type="datetimeFigureOut">
              <a:rPr lang="en-US" smtClean="0"/>
              <a:pPr/>
              <a:t>12/25/18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DB4DD-A615-4418-9658-4B4CCE30CA48}" type="datetimeFigureOut">
              <a:rPr lang="en-US" smtClean="0"/>
              <a:pPr/>
              <a:t>12/25/18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DB4DD-A615-4418-9658-4B4CCE30CA48}"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F5C8-0964-4C05-9783-AD092CF6301D}" type="slidenum">
              <a:rPr lang="en-US" smtClean="0"/>
              <a:pPr/>
              <a:t>‹#›</a:t>
            </a:fld>
            <a:endParaRPr lang="en-US"/>
          </a:p>
        </p:txBody>
      </p:sp>
    </p:spTree>
  </p:cSld>
  <p:clrMapOvr>
    <a:masterClrMapping/>
  </p:clrMapOvr>
  <p:transition xmlns:p14="http://schemas.microsoft.com/office/powerpoint/2010/main" spd="med">
    <p:strips dir="l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EDDB4DD-A615-4418-9658-4B4CCE30CA48}" type="datetimeFigureOut">
              <a:rPr lang="en-US" smtClean="0"/>
              <a:pPr/>
              <a:t>12/25/18</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A7DAF5C8-0964-4C05-9783-AD092CF630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xmlns:p14="http://schemas.microsoft.com/office/powerpoint/2010/main" spd="med">
    <p:strips dir="l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4.wdp"/><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5.wdp"/><Relationship Id="rId5" Type="http://schemas.openxmlformats.org/officeDocument/2006/relationships/image" Target="../media/image12.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6.wdp"/><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7.wdp"/><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7.wdp"/><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578872"/>
            <a:ext cx="9144000" cy="1050528"/>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400" b="1" dirty="0" smtClean="0">
                <a:solidFill>
                  <a:srgbClr val="F9D59B"/>
                </a:solidFill>
                <a:latin typeface="Calibri"/>
                <a:cs typeface="Calibri"/>
              </a:rPr>
              <a:t>Isaiah 9:1-7</a:t>
            </a:r>
            <a:endParaRPr lang="en-US" sz="4400" b="1" dirty="0">
              <a:solidFill>
                <a:srgbClr val="F9D59B"/>
              </a:solidFill>
              <a:latin typeface="Calibri"/>
              <a:cs typeface="Calibri"/>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1" b="9004"/>
          <a:stretch/>
        </p:blipFill>
        <p:spPr>
          <a:xfrm>
            <a:off x="145611" y="381000"/>
            <a:ext cx="8845989" cy="5029200"/>
          </a:xfrm>
          <a:prstGeom prst="rect">
            <a:avLst/>
          </a:prstGeom>
        </p:spPr>
      </p:pic>
    </p:spTree>
    <p:extLst>
      <p:ext uri="{BB962C8B-B14F-4D97-AF65-F5344CB8AC3E}">
        <p14:creationId xmlns:p14="http://schemas.microsoft.com/office/powerpoint/2010/main" val="3657584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343400"/>
            <a:ext cx="8686800" cy="2246769"/>
          </a:xfrm>
          <a:prstGeom prst="rect">
            <a:avLst/>
          </a:prstGeom>
        </p:spPr>
        <p:txBody>
          <a:bodyPr wrap="square">
            <a:spAutoFit/>
          </a:bodyPr>
          <a:lstStyle/>
          <a:p>
            <a:pPr algn="just"/>
            <a:r>
              <a:rPr lang="en-US" sz="2000" b="1" baseline="30000" dirty="0">
                <a:latin typeface="Calibri"/>
                <a:cs typeface="Calibri"/>
              </a:rPr>
              <a:t>6</a:t>
            </a:r>
            <a:r>
              <a:rPr lang="en-US" sz="2000" b="1" dirty="0">
                <a:latin typeface="Calibri"/>
                <a:cs typeface="Calibri"/>
              </a:rPr>
              <a:t> For to us a child is born, to us a son is given, and the government will be on his </a:t>
            </a:r>
            <a:r>
              <a:rPr lang="en-US" sz="2000" b="1" dirty="0" smtClean="0">
                <a:latin typeface="Calibri"/>
                <a:cs typeface="Calibri"/>
              </a:rPr>
              <a:t>shoulders. And </a:t>
            </a:r>
            <a:r>
              <a:rPr lang="en-US" sz="2000" b="1" dirty="0">
                <a:latin typeface="Calibri"/>
                <a:cs typeface="Calibri"/>
              </a:rPr>
              <a:t>he will be called Wonderful Counselor, Mighty God, Everlasting Father, Prince of Peace. </a:t>
            </a:r>
            <a:r>
              <a:rPr lang="en-US" sz="2000" b="1" baseline="30000" dirty="0">
                <a:latin typeface="Calibri"/>
                <a:cs typeface="Calibri"/>
              </a:rPr>
              <a:t>7 </a:t>
            </a:r>
            <a:r>
              <a:rPr lang="en-US" sz="2000" b="1" dirty="0">
                <a:latin typeface="Calibri"/>
                <a:cs typeface="Calibri"/>
              </a:rPr>
              <a:t>Of the greatness of his government and peace there will be no </a:t>
            </a:r>
            <a:r>
              <a:rPr lang="en-US" sz="2000" b="1" dirty="0" smtClean="0">
                <a:latin typeface="Calibri"/>
                <a:cs typeface="Calibri"/>
              </a:rPr>
              <a:t>end. He </a:t>
            </a:r>
            <a:r>
              <a:rPr lang="en-US" sz="2000" b="1" dirty="0">
                <a:latin typeface="Calibri"/>
                <a:cs typeface="Calibri"/>
              </a:rPr>
              <a:t>will reign on David’s throne and over his kingdom</a:t>
            </a:r>
            <a:r>
              <a:rPr lang="en-US" sz="2000" b="1" dirty="0" smtClean="0">
                <a:latin typeface="Calibri"/>
                <a:cs typeface="Calibri"/>
              </a:rPr>
              <a:t>, establishing </a:t>
            </a:r>
            <a:r>
              <a:rPr lang="en-US" sz="2000" b="1" dirty="0">
                <a:latin typeface="Calibri"/>
                <a:cs typeface="Calibri"/>
              </a:rPr>
              <a:t>and upholding it with justice and righteousness from that time on and </a:t>
            </a:r>
            <a:r>
              <a:rPr lang="en-US" sz="2000" b="1" dirty="0" smtClean="0">
                <a:latin typeface="Calibri"/>
                <a:cs typeface="Calibri"/>
              </a:rPr>
              <a:t>forever. The </a:t>
            </a:r>
            <a:r>
              <a:rPr lang="en-US" sz="2000" b="1" dirty="0">
                <a:latin typeface="Calibri"/>
                <a:cs typeface="Calibri"/>
              </a:rPr>
              <a:t>zeal of the Lord Almighty will accomplish this</a:t>
            </a:r>
            <a:r>
              <a:rPr lang="en-US" sz="2000" b="1" dirty="0" smtClean="0">
                <a:latin typeface="Calibri"/>
                <a:cs typeface="Calibri"/>
              </a:rPr>
              <a:t>.</a:t>
            </a:r>
          </a:p>
          <a:p>
            <a:pPr algn="just"/>
            <a:r>
              <a:rPr lang="en-US" sz="2000" b="1" dirty="0">
                <a:latin typeface="Calibri"/>
                <a:cs typeface="Calibri"/>
              </a:rPr>
              <a:t>								  </a:t>
            </a:r>
            <a:r>
              <a:rPr lang="en-US" sz="2000" b="1" dirty="0" smtClean="0">
                <a:solidFill>
                  <a:srgbClr val="F9D59B"/>
                </a:solidFill>
                <a:latin typeface="Calibri"/>
                <a:cs typeface="Calibri"/>
              </a:rPr>
              <a:t> </a:t>
            </a:r>
            <a:r>
              <a:rPr lang="en-US" sz="2000" b="1" i="1" dirty="0">
                <a:solidFill>
                  <a:srgbClr val="F9D59B"/>
                </a:solidFill>
                <a:latin typeface="Calibri"/>
                <a:cs typeface="Calibri"/>
              </a:rPr>
              <a:t>(Isaiah 9)</a:t>
            </a:r>
            <a:endParaRPr lang="en-MY" sz="2000" dirty="0">
              <a:solidFill>
                <a:srgbClr val="F9D59B"/>
              </a:solidFill>
              <a:latin typeface="Calibri"/>
              <a:cs typeface="Calibri"/>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787400" y="533400"/>
            <a:ext cx="7556500" cy="3556000"/>
          </a:xfrm>
          <a:prstGeom prst="rect">
            <a:avLst/>
          </a:prstGeom>
        </p:spPr>
      </p:pic>
      <p:sp>
        <p:nvSpPr>
          <p:cNvPr id="6" name="TextBox 5"/>
          <p:cNvSpPr txBox="1"/>
          <p:nvPr/>
        </p:nvSpPr>
        <p:spPr>
          <a:xfrm>
            <a:off x="9614263" y="27166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6139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ger.jpg"/>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65"/>
          <a:stretch/>
        </p:blipFill>
        <p:spPr>
          <a:xfrm>
            <a:off x="0" y="20199"/>
            <a:ext cx="9144000" cy="686568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3505200"/>
            <a:ext cx="9144000" cy="830997"/>
          </a:xfrm>
          <a:prstGeom prst="rect">
            <a:avLst/>
          </a:prstGeom>
          <a:noFill/>
        </p:spPr>
        <p:txBody>
          <a:bodyPr wrap="square" rtlCol="0">
            <a:spAutoFit/>
          </a:bodyPr>
          <a:lstStyle/>
          <a:p>
            <a:pPr algn="ctr"/>
            <a:r>
              <a:rPr lang="en-US" sz="4800" b="1" dirty="0" smtClean="0">
                <a:latin typeface="Calibri"/>
                <a:cs typeface="Calibri"/>
              </a:rPr>
              <a:t>Marvelous In How He </a:t>
            </a:r>
            <a:r>
              <a:rPr lang="en-US" sz="4800" b="1" dirty="0" smtClean="0">
                <a:solidFill>
                  <a:srgbClr val="FFFFFF"/>
                </a:solidFill>
                <a:latin typeface="Calibri"/>
                <a:cs typeface="Calibri"/>
              </a:rPr>
              <a:t>Came</a:t>
            </a:r>
            <a:endParaRPr lang="en-US" sz="4800" b="1" dirty="0">
              <a:solidFill>
                <a:srgbClr val="FFFFFF"/>
              </a:solidFill>
              <a:latin typeface="Calibri"/>
              <a:cs typeface="Calibri"/>
            </a:endParaRPr>
          </a:p>
        </p:txBody>
      </p:sp>
    </p:spTree>
    <p:extLst>
      <p:ext uri="{BB962C8B-B14F-4D97-AF65-F5344CB8AC3E}">
        <p14:creationId xmlns:p14="http://schemas.microsoft.com/office/powerpoint/2010/main" val="18004455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ethlehem.jp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446" y="0"/>
            <a:ext cx="9188824" cy="6858000"/>
          </a:xfrm>
          <a:prstGeom prst="rect">
            <a:avLst/>
          </a:prstGeom>
          <a:ln>
            <a:noFill/>
          </a:ln>
          <a:effectLst>
            <a:softEdge rad="112500"/>
          </a:effectLst>
        </p:spPr>
      </p:pic>
      <p:pic>
        <p:nvPicPr>
          <p:cNvPr id="7" name="Picture 6" descr="2691877826_6169015c13_b.jpg"/>
          <p:cNvPicPr>
            <a:picLocks noChangeAspect="1"/>
          </p:cNvPicPr>
          <p:nvPr/>
        </p:nvPicPr>
        <p:blipFill>
          <a:blip r:embed="rId5" cstate="screen">
            <a:grayscl/>
            <a:lum bright="55000" contrast="-70000"/>
          </a:blip>
          <a:srcRect/>
          <a:stretch>
            <a:fillRect/>
          </a:stretch>
        </p:blipFill>
        <p:spPr>
          <a:xfrm>
            <a:off x="838200" y="1447800"/>
            <a:ext cx="3276600" cy="2057401"/>
          </a:xfrm>
          <a:prstGeom prst="rect">
            <a:avLst/>
          </a:prstGeom>
          <a:effectLst/>
          <a:scene3d>
            <a:camera prst="orthographicFront"/>
            <a:lightRig rig="threePt" dir="t">
              <a:rot lat="0" lon="0" rev="0"/>
            </a:lightRig>
          </a:scene3d>
          <a:sp3d prstMaterial="softEdge"/>
        </p:spPr>
      </p:pic>
      <p:pic>
        <p:nvPicPr>
          <p:cNvPr id="10" name="Picture 9" descr="2691877826_6169015c13_b.jpg"/>
          <p:cNvPicPr>
            <a:picLocks noChangeAspect="1"/>
          </p:cNvPicPr>
          <p:nvPr/>
        </p:nvPicPr>
        <p:blipFill>
          <a:blip r:embed="rId5" cstate="screen"/>
          <a:srcRect/>
          <a:stretch>
            <a:fillRect/>
          </a:stretch>
        </p:blipFill>
        <p:spPr>
          <a:xfrm>
            <a:off x="762000" y="1295400"/>
            <a:ext cx="3408885" cy="243840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2" name="TextBox 11"/>
          <p:cNvSpPr txBox="1"/>
          <p:nvPr/>
        </p:nvSpPr>
        <p:spPr>
          <a:xfrm>
            <a:off x="1143000" y="1828800"/>
            <a:ext cx="2762552" cy="1323439"/>
          </a:xfrm>
          <a:prstGeom prst="rect">
            <a:avLst/>
          </a:prstGeom>
          <a:noFill/>
        </p:spPr>
        <p:txBody>
          <a:bodyPr wrap="square" rtlCol="0">
            <a:spAutoFit/>
          </a:bodyPr>
          <a:lstStyle/>
          <a:p>
            <a:pPr algn="ctr"/>
            <a:r>
              <a:rPr lang="en-US" sz="4000" b="1" dirty="0" smtClean="0">
                <a:solidFill>
                  <a:schemeClr val="bg2">
                    <a:lumMod val="75000"/>
                  </a:schemeClr>
                </a:solidFill>
                <a:latin typeface="Calibri" pitchFamily="34" charset="0"/>
              </a:rPr>
              <a:t>Earthly Humanity</a:t>
            </a:r>
            <a:endParaRPr lang="en-US" sz="4000" b="1" dirty="0">
              <a:solidFill>
                <a:schemeClr val="bg2">
                  <a:lumMod val="75000"/>
                </a:schemeClr>
              </a:solidFill>
              <a:latin typeface="Calibri" pitchFamily="34" charset="0"/>
            </a:endParaRPr>
          </a:p>
        </p:txBody>
      </p:sp>
      <p:pic>
        <p:nvPicPr>
          <p:cNvPr id="13" name="Picture 12" descr="2691877826_6169015c13_b.jpg"/>
          <p:cNvPicPr>
            <a:picLocks noChangeAspect="1"/>
          </p:cNvPicPr>
          <p:nvPr/>
        </p:nvPicPr>
        <p:blipFill>
          <a:blip r:embed="rId5" cstate="screen">
            <a:grayscl/>
            <a:lum bright="55000" contrast="-70000"/>
          </a:blip>
          <a:srcRect/>
          <a:stretch>
            <a:fillRect/>
          </a:stretch>
        </p:blipFill>
        <p:spPr>
          <a:xfrm>
            <a:off x="5140788" y="1447800"/>
            <a:ext cx="3276600" cy="2057401"/>
          </a:xfrm>
          <a:prstGeom prst="rect">
            <a:avLst/>
          </a:prstGeom>
          <a:effectLst/>
          <a:scene3d>
            <a:camera prst="orthographicFront"/>
            <a:lightRig rig="threePt" dir="t">
              <a:rot lat="0" lon="0" rev="0"/>
            </a:lightRig>
          </a:scene3d>
          <a:sp3d prstMaterial="softEdge"/>
        </p:spPr>
      </p:pic>
      <p:pic>
        <p:nvPicPr>
          <p:cNvPr id="14" name="Picture 13" descr="2691877826_6169015c13_b.jpg"/>
          <p:cNvPicPr>
            <a:picLocks noChangeAspect="1"/>
          </p:cNvPicPr>
          <p:nvPr/>
        </p:nvPicPr>
        <p:blipFill>
          <a:blip r:embed="rId5" cstate="screen"/>
          <a:srcRect/>
          <a:stretch>
            <a:fillRect/>
          </a:stretch>
        </p:blipFill>
        <p:spPr>
          <a:xfrm>
            <a:off x="5064588" y="1295400"/>
            <a:ext cx="3408885" cy="243840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5" name="TextBox 14"/>
          <p:cNvSpPr txBox="1"/>
          <p:nvPr/>
        </p:nvSpPr>
        <p:spPr>
          <a:xfrm>
            <a:off x="5445588" y="1828800"/>
            <a:ext cx="2762552" cy="1323439"/>
          </a:xfrm>
          <a:prstGeom prst="rect">
            <a:avLst/>
          </a:prstGeom>
          <a:noFill/>
        </p:spPr>
        <p:txBody>
          <a:bodyPr wrap="square" rtlCol="0">
            <a:spAutoFit/>
          </a:bodyPr>
          <a:lstStyle/>
          <a:p>
            <a:pPr algn="ctr"/>
            <a:r>
              <a:rPr lang="en-US" sz="4000" b="1" dirty="0" smtClean="0">
                <a:solidFill>
                  <a:schemeClr val="bg2">
                    <a:lumMod val="75000"/>
                  </a:schemeClr>
                </a:solidFill>
                <a:latin typeface="Calibri" pitchFamily="34" charset="0"/>
              </a:rPr>
              <a:t>Heavenly Deity</a:t>
            </a:r>
            <a:endParaRPr lang="en-US" sz="4000" b="1" dirty="0">
              <a:solidFill>
                <a:schemeClr val="bg2">
                  <a:lumMod val="75000"/>
                </a:schemeClr>
              </a:solidFill>
              <a:latin typeface="Calibri" pitchFamily="34" charset="0"/>
            </a:endParaRPr>
          </a:p>
        </p:txBody>
      </p:sp>
      <p:sp>
        <p:nvSpPr>
          <p:cNvPr id="16" name="TextBox 15"/>
          <p:cNvSpPr txBox="1"/>
          <p:nvPr/>
        </p:nvSpPr>
        <p:spPr>
          <a:xfrm>
            <a:off x="263988" y="3655400"/>
            <a:ext cx="4343400" cy="707886"/>
          </a:xfrm>
          <a:prstGeom prst="rect">
            <a:avLst/>
          </a:prstGeom>
          <a:noFill/>
        </p:spPr>
        <p:txBody>
          <a:bodyPr wrap="square" rtlCol="0">
            <a:spAutoFit/>
          </a:bodyPr>
          <a:lstStyle/>
          <a:p>
            <a:pPr algn="ctr"/>
            <a:r>
              <a:rPr lang="en-US" sz="4000" b="1" dirty="0" smtClean="0">
                <a:latin typeface="Calibri"/>
                <a:cs typeface="Calibri"/>
              </a:rPr>
              <a:t>A Child Is Born</a:t>
            </a:r>
            <a:endParaRPr lang="en-US" sz="4000" b="1" dirty="0">
              <a:latin typeface="Calibri"/>
              <a:cs typeface="Calibri"/>
            </a:endParaRPr>
          </a:p>
        </p:txBody>
      </p:sp>
      <p:sp>
        <p:nvSpPr>
          <p:cNvPr id="17" name="Rectangle 16"/>
          <p:cNvSpPr/>
          <p:nvPr/>
        </p:nvSpPr>
        <p:spPr>
          <a:xfrm>
            <a:off x="5193582" y="3662474"/>
            <a:ext cx="3207328" cy="707886"/>
          </a:xfrm>
          <a:prstGeom prst="rect">
            <a:avLst/>
          </a:prstGeom>
        </p:spPr>
        <p:txBody>
          <a:bodyPr wrap="none">
            <a:spAutoFit/>
          </a:bodyPr>
          <a:lstStyle/>
          <a:p>
            <a:pPr algn="ctr"/>
            <a:r>
              <a:rPr lang="en-US" sz="4000" b="1" dirty="0">
                <a:solidFill>
                  <a:srgbClr val="FFFFFF"/>
                </a:solidFill>
                <a:latin typeface="Calibri"/>
                <a:cs typeface="Calibri"/>
              </a:rPr>
              <a:t>A Son Is Given</a:t>
            </a:r>
          </a:p>
        </p:txBody>
      </p:sp>
      <p:sp>
        <p:nvSpPr>
          <p:cNvPr id="23" name="Rectangle 22"/>
          <p:cNvSpPr/>
          <p:nvPr/>
        </p:nvSpPr>
        <p:spPr>
          <a:xfrm>
            <a:off x="609600" y="4724400"/>
            <a:ext cx="7924800" cy="1015663"/>
          </a:xfrm>
          <a:prstGeom prst="rect">
            <a:avLst/>
          </a:prstGeom>
        </p:spPr>
        <p:txBody>
          <a:bodyPr wrap="square">
            <a:spAutoFit/>
          </a:bodyPr>
          <a:lstStyle/>
          <a:p>
            <a:pPr algn="just"/>
            <a:r>
              <a:rPr lang="en-US" sz="2000" b="1" dirty="0">
                <a:latin typeface="Calibri"/>
                <a:cs typeface="Calibri"/>
              </a:rPr>
              <a:t>Divinity putting on humanity; the Creator appearing as creature; the eternal Son of God incarnate as the Son of Man.	  	         </a:t>
            </a:r>
            <a:endParaRPr lang="en-US" sz="2000" b="1" dirty="0" smtClean="0">
              <a:latin typeface="Calibri"/>
              <a:cs typeface="Calibri"/>
            </a:endParaRPr>
          </a:p>
          <a:p>
            <a:pPr algn="r"/>
            <a:r>
              <a:rPr lang="en-US" sz="2000" b="1" i="1" dirty="0" smtClean="0">
                <a:solidFill>
                  <a:schemeClr val="accent4">
                    <a:lumMod val="40000"/>
                    <a:lumOff val="60000"/>
                  </a:schemeClr>
                </a:solidFill>
                <a:latin typeface="Calibri"/>
                <a:cs typeface="Calibri"/>
              </a:rPr>
              <a:t>(</a:t>
            </a:r>
            <a:r>
              <a:rPr lang="en-US" sz="2000" b="1" i="1" dirty="0">
                <a:solidFill>
                  <a:schemeClr val="accent4">
                    <a:lumMod val="40000"/>
                    <a:lumOff val="60000"/>
                  </a:schemeClr>
                </a:solidFill>
                <a:latin typeface="Calibri"/>
                <a:cs typeface="Calibri"/>
              </a:rPr>
              <a:t>Walter A. Maier, “The Christ of Christmas”)</a:t>
            </a:r>
            <a:endParaRPr lang="en-MY" sz="2000" b="1" dirty="0">
              <a:solidFill>
                <a:schemeClr val="accent4">
                  <a:lumMod val="40000"/>
                  <a:lumOff val="60000"/>
                </a:schemeClr>
              </a:solidFill>
              <a:latin typeface="Calibri"/>
              <a:cs typeface="Calibri"/>
            </a:endParaRPr>
          </a:p>
        </p:txBody>
      </p:sp>
    </p:spTree>
    <p:extLst>
      <p:ext uri="{BB962C8B-B14F-4D97-AF65-F5344CB8AC3E}">
        <p14:creationId xmlns:p14="http://schemas.microsoft.com/office/powerpoint/2010/main" val="3989520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5"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ger.jpg"/>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65"/>
          <a:stretch/>
        </p:blipFill>
        <p:spPr>
          <a:xfrm>
            <a:off x="0" y="20199"/>
            <a:ext cx="9144000" cy="686568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28600" y="3664803"/>
            <a:ext cx="8763000" cy="830997"/>
          </a:xfrm>
          <a:prstGeom prst="rect">
            <a:avLst/>
          </a:prstGeom>
          <a:noFill/>
        </p:spPr>
        <p:txBody>
          <a:bodyPr wrap="square" rtlCol="0">
            <a:spAutoFit/>
          </a:bodyPr>
          <a:lstStyle/>
          <a:p>
            <a:pPr algn="ctr"/>
            <a:r>
              <a:rPr lang="en-US" sz="4800" b="1" dirty="0" smtClean="0">
                <a:latin typeface="Calibri"/>
                <a:cs typeface="Calibri"/>
              </a:rPr>
              <a:t>Majestic In Who He Is</a:t>
            </a:r>
            <a:endParaRPr lang="en-US" sz="4800" b="1" dirty="0">
              <a:solidFill>
                <a:srgbClr val="FFFFFF"/>
              </a:solidFill>
              <a:latin typeface="Calibri"/>
              <a:cs typeface="Calibri"/>
            </a:endParaRPr>
          </a:p>
        </p:txBody>
      </p:sp>
    </p:spTree>
    <p:extLst>
      <p:ext uri="{BB962C8B-B14F-4D97-AF65-F5344CB8AC3E}">
        <p14:creationId xmlns:p14="http://schemas.microsoft.com/office/powerpoint/2010/main" val="616532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NameShallBeCalled.jpg"/>
          <p:cNvPicPr>
            <a:picLocks noChangeAspect="1"/>
          </p:cNvPicPr>
          <p:nvPr/>
        </p:nvPicPr>
        <p:blipFill rotWithShape="1">
          <a:blip r:embed="rId2">
            <a:extLst>
              <a:ext uri="{28A0092B-C50C-407E-A947-70E740481C1C}">
                <a14:useLocalDpi xmlns:a14="http://schemas.microsoft.com/office/drawing/2010/main" val="0"/>
              </a:ext>
            </a:extLst>
          </a:blip>
          <a:srcRect l="10347" r="9464" b="13740"/>
          <a:stretch/>
        </p:blipFill>
        <p:spPr>
          <a:xfrm>
            <a:off x="391244" y="152400"/>
            <a:ext cx="4256956" cy="6477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648200" y="3124200"/>
            <a:ext cx="3962400" cy="2554545"/>
          </a:xfrm>
          <a:prstGeom prst="rect">
            <a:avLst/>
          </a:prstGeom>
        </p:spPr>
        <p:txBody>
          <a:bodyPr wrap="square">
            <a:spAutoFit/>
          </a:bodyPr>
          <a:lstStyle/>
          <a:p>
            <a:pPr algn="r"/>
            <a:r>
              <a:rPr lang="en-US" sz="2000" b="1" baseline="30000" dirty="0" smtClean="0">
                <a:latin typeface="Calibri"/>
                <a:cs typeface="Calibri"/>
              </a:rPr>
              <a:t>24</a:t>
            </a:r>
            <a:r>
              <a:rPr lang="en-US" sz="2000" b="1" dirty="0" smtClean="0">
                <a:latin typeface="Calibri"/>
                <a:cs typeface="Calibri"/>
              </a:rPr>
              <a:t> … Christ </a:t>
            </a:r>
            <a:r>
              <a:rPr lang="en-US" sz="2000" b="1" dirty="0">
                <a:latin typeface="Calibri"/>
                <a:cs typeface="Calibri"/>
              </a:rPr>
              <a:t>the power of God and the wisdom of God</a:t>
            </a:r>
            <a:r>
              <a:rPr lang="en-US" sz="2000" b="1" dirty="0" smtClean="0">
                <a:latin typeface="Calibri"/>
                <a:cs typeface="Calibri"/>
              </a:rPr>
              <a:t>.</a:t>
            </a:r>
          </a:p>
          <a:p>
            <a:pPr algn="r"/>
            <a:r>
              <a:rPr lang="en-US" sz="2000" b="1" i="1" dirty="0" smtClean="0">
                <a:solidFill>
                  <a:srgbClr val="F9D59B"/>
                </a:solidFill>
                <a:latin typeface="Calibri"/>
                <a:cs typeface="Calibri"/>
              </a:rPr>
              <a:t>(</a:t>
            </a:r>
            <a:r>
              <a:rPr lang="en-US" sz="2000" b="1" i="1" dirty="0">
                <a:solidFill>
                  <a:srgbClr val="F9D59B"/>
                </a:solidFill>
                <a:latin typeface="Calibri"/>
                <a:cs typeface="Calibri"/>
              </a:rPr>
              <a:t>1 Corinthians 1)</a:t>
            </a:r>
            <a:endParaRPr lang="en-US" sz="2000" i="1" dirty="0">
              <a:solidFill>
                <a:srgbClr val="F9D59B"/>
              </a:solidFill>
              <a:latin typeface="Calibri"/>
              <a:cs typeface="Calibri"/>
            </a:endParaRPr>
          </a:p>
          <a:p>
            <a:pPr algn="just"/>
            <a:r>
              <a:rPr lang="en-US" sz="2000" b="1" dirty="0">
                <a:latin typeface="Calibri"/>
                <a:cs typeface="Calibri"/>
              </a:rPr>
              <a:t> </a:t>
            </a:r>
            <a:endParaRPr lang="en-US" sz="2000" dirty="0">
              <a:latin typeface="Calibri"/>
              <a:cs typeface="Calibri"/>
            </a:endParaRPr>
          </a:p>
          <a:p>
            <a:pPr algn="r"/>
            <a:r>
              <a:rPr lang="en-US" sz="2000" b="1" baseline="30000" dirty="0">
                <a:latin typeface="Calibri"/>
                <a:cs typeface="Calibri"/>
              </a:rPr>
              <a:t>2</a:t>
            </a:r>
            <a:r>
              <a:rPr lang="en-US" sz="2000" b="1" dirty="0">
                <a:latin typeface="Calibri"/>
                <a:cs typeface="Calibri"/>
              </a:rPr>
              <a:t> </a:t>
            </a:r>
            <a:r>
              <a:rPr lang="en-US" sz="2000" b="1" dirty="0" smtClean="0">
                <a:latin typeface="Calibri"/>
                <a:cs typeface="Calibri"/>
              </a:rPr>
              <a:t>... Christ, </a:t>
            </a:r>
            <a:r>
              <a:rPr lang="en-US" sz="2000" b="1" baseline="30000" dirty="0">
                <a:latin typeface="Calibri"/>
                <a:cs typeface="Calibri"/>
              </a:rPr>
              <a:t>3</a:t>
            </a:r>
            <a:r>
              <a:rPr lang="en-US" sz="2000" b="1" dirty="0">
                <a:latin typeface="Calibri"/>
                <a:cs typeface="Calibri"/>
              </a:rPr>
              <a:t> in whom are hidden all the treasures of wisdom and knowledge</a:t>
            </a:r>
            <a:r>
              <a:rPr lang="en-US" sz="2000" b="1" dirty="0" smtClean="0">
                <a:latin typeface="Calibri"/>
                <a:cs typeface="Calibri"/>
              </a:rPr>
              <a:t>.</a:t>
            </a:r>
          </a:p>
          <a:p>
            <a:pPr algn="r"/>
            <a:r>
              <a:rPr lang="en-US" sz="2000" b="1" i="1" dirty="0" smtClean="0">
                <a:solidFill>
                  <a:srgbClr val="F9D59B"/>
                </a:solidFill>
                <a:latin typeface="Calibri"/>
                <a:cs typeface="Calibri"/>
              </a:rPr>
              <a:t> (</a:t>
            </a:r>
            <a:r>
              <a:rPr lang="en-US" sz="2000" b="1" i="1" dirty="0">
                <a:solidFill>
                  <a:srgbClr val="F9D59B"/>
                </a:solidFill>
                <a:latin typeface="Calibri"/>
                <a:cs typeface="Calibri"/>
              </a:rPr>
              <a:t>Colossians 2)</a:t>
            </a:r>
            <a:r>
              <a:rPr lang="en-US" sz="2000" i="1" dirty="0">
                <a:solidFill>
                  <a:srgbClr val="F9D59B"/>
                </a:solidFill>
                <a:latin typeface="Calibri"/>
                <a:cs typeface="Calibri"/>
              </a:rPr>
              <a:t> </a:t>
            </a:r>
          </a:p>
        </p:txBody>
      </p:sp>
      <p:sp>
        <p:nvSpPr>
          <p:cNvPr id="6" name="Title 1"/>
          <p:cNvSpPr txBox="1">
            <a:spLocks/>
          </p:cNvSpPr>
          <p:nvPr/>
        </p:nvSpPr>
        <p:spPr>
          <a:xfrm>
            <a:off x="4953000" y="152400"/>
            <a:ext cx="3657600" cy="26670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r"/>
            <a:r>
              <a:rPr lang="en-US" sz="4000" b="1" dirty="0" smtClean="0">
                <a:solidFill>
                  <a:srgbClr val="FCEACD"/>
                </a:solidFill>
                <a:latin typeface="Calibri"/>
                <a:cs typeface="Calibri"/>
              </a:rPr>
              <a:t>The Wonderful Counselor Who Solves Our Confusion</a:t>
            </a:r>
            <a:endParaRPr lang="en-US" sz="4000" b="1" dirty="0">
              <a:solidFill>
                <a:srgbClr val="FCEACD"/>
              </a:solidFill>
              <a:latin typeface="Calibri"/>
              <a:cs typeface="Calibri"/>
            </a:endParaRPr>
          </a:p>
        </p:txBody>
      </p:sp>
    </p:spTree>
    <p:extLst>
      <p:ext uri="{BB962C8B-B14F-4D97-AF65-F5344CB8AC3E}">
        <p14:creationId xmlns:p14="http://schemas.microsoft.com/office/powerpoint/2010/main" val="33759790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NameShallBeCalled.jpg"/>
          <p:cNvPicPr>
            <a:picLocks noChangeAspect="1"/>
          </p:cNvPicPr>
          <p:nvPr/>
        </p:nvPicPr>
        <p:blipFill rotWithShape="1">
          <a:blip r:embed="rId2">
            <a:extLst>
              <a:ext uri="{28A0092B-C50C-407E-A947-70E740481C1C}">
                <a14:useLocalDpi xmlns:a14="http://schemas.microsoft.com/office/drawing/2010/main" val="0"/>
              </a:ext>
            </a:extLst>
          </a:blip>
          <a:srcRect l="10347" r="9464" b="13740"/>
          <a:stretch/>
        </p:blipFill>
        <p:spPr>
          <a:xfrm>
            <a:off x="391244" y="152400"/>
            <a:ext cx="4256956" cy="647700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4953000" y="432137"/>
            <a:ext cx="3657600" cy="22098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r"/>
            <a:r>
              <a:rPr lang="en-US" sz="4000" b="1" dirty="0" smtClean="0">
                <a:solidFill>
                  <a:srgbClr val="FCEACD"/>
                </a:solidFill>
                <a:latin typeface="Calibri"/>
                <a:cs typeface="Calibri"/>
              </a:rPr>
              <a:t>The Mighty God Who Shelters Us In Conflict</a:t>
            </a:r>
            <a:endParaRPr lang="en-US" sz="4000" b="1" dirty="0">
              <a:solidFill>
                <a:srgbClr val="FCEACD"/>
              </a:solidFill>
              <a:latin typeface="Calibri"/>
              <a:cs typeface="Calibri"/>
            </a:endParaRPr>
          </a:p>
        </p:txBody>
      </p:sp>
      <p:sp>
        <p:nvSpPr>
          <p:cNvPr id="5" name="Rectangle 4"/>
          <p:cNvSpPr/>
          <p:nvPr/>
        </p:nvSpPr>
        <p:spPr>
          <a:xfrm>
            <a:off x="5181600" y="3251537"/>
            <a:ext cx="3429000" cy="1015663"/>
          </a:xfrm>
          <a:prstGeom prst="rect">
            <a:avLst/>
          </a:prstGeom>
        </p:spPr>
        <p:txBody>
          <a:bodyPr wrap="square">
            <a:spAutoFit/>
          </a:bodyPr>
          <a:lstStyle/>
          <a:p>
            <a:pPr algn="r"/>
            <a:r>
              <a:rPr lang="en-US" sz="2000" b="1" baseline="30000" dirty="0" smtClean="0">
                <a:latin typeface="Calibri"/>
                <a:cs typeface="Calibri"/>
              </a:rPr>
              <a:t>24</a:t>
            </a:r>
            <a:r>
              <a:rPr lang="en-US" sz="2000" b="1" dirty="0" smtClean="0">
                <a:latin typeface="Calibri"/>
                <a:cs typeface="Calibri"/>
              </a:rPr>
              <a:t> … Christ </a:t>
            </a:r>
            <a:r>
              <a:rPr lang="en-US" sz="2000" b="1" dirty="0">
                <a:latin typeface="Calibri"/>
                <a:cs typeface="Calibri"/>
              </a:rPr>
              <a:t>the power of God and the wisdom of God</a:t>
            </a:r>
            <a:r>
              <a:rPr lang="en-US" sz="2000" b="1" dirty="0" smtClean="0">
                <a:latin typeface="Calibri"/>
                <a:cs typeface="Calibri"/>
              </a:rPr>
              <a:t>.</a:t>
            </a:r>
          </a:p>
          <a:p>
            <a:pPr algn="r"/>
            <a:r>
              <a:rPr lang="en-US" sz="2000" b="1" i="1" dirty="0" smtClean="0">
                <a:solidFill>
                  <a:srgbClr val="F9D59B"/>
                </a:solidFill>
                <a:latin typeface="Calibri"/>
                <a:cs typeface="Calibri"/>
              </a:rPr>
              <a:t>(1 Corinthians 1)</a:t>
            </a:r>
            <a:endParaRPr lang="en-US" sz="2000" i="1" dirty="0">
              <a:solidFill>
                <a:srgbClr val="F9D59B"/>
              </a:solidFill>
              <a:latin typeface="Calibri"/>
              <a:cs typeface="Calibri"/>
            </a:endParaRPr>
          </a:p>
        </p:txBody>
      </p:sp>
    </p:spTree>
    <p:extLst>
      <p:ext uri="{BB962C8B-B14F-4D97-AF65-F5344CB8AC3E}">
        <p14:creationId xmlns:p14="http://schemas.microsoft.com/office/powerpoint/2010/main" val="21769441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NameShallBeCalled.jpg"/>
          <p:cNvPicPr>
            <a:picLocks noChangeAspect="1"/>
          </p:cNvPicPr>
          <p:nvPr/>
        </p:nvPicPr>
        <p:blipFill rotWithShape="1">
          <a:blip r:embed="rId2">
            <a:extLst>
              <a:ext uri="{28A0092B-C50C-407E-A947-70E740481C1C}">
                <a14:useLocalDpi xmlns:a14="http://schemas.microsoft.com/office/drawing/2010/main" val="0"/>
              </a:ext>
            </a:extLst>
          </a:blip>
          <a:srcRect l="10347" r="9464" b="13740"/>
          <a:stretch/>
        </p:blipFill>
        <p:spPr>
          <a:xfrm>
            <a:off x="391244" y="152400"/>
            <a:ext cx="4256956" cy="647700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5029200" y="304800"/>
            <a:ext cx="3429000" cy="3225464"/>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r"/>
            <a:r>
              <a:rPr lang="en-US" sz="4000" b="1" dirty="0" smtClean="0">
                <a:solidFill>
                  <a:srgbClr val="FCEACD"/>
                </a:solidFill>
                <a:latin typeface="Calibri"/>
                <a:cs typeface="Calibri"/>
              </a:rPr>
              <a:t>The Everlasting Father Who Showers Us With Compassion</a:t>
            </a:r>
            <a:endParaRPr lang="en-US" sz="4000" b="1" dirty="0">
              <a:solidFill>
                <a:srgbClr val="FCEACD"/>
              </a:solidFill>
              <a:latin typeface="Calibri"/>
              <a:cs typeface="Calibri"/>
            </a:endParaRPr>
          </a:p>
        </p:txBody>
      </p:sp>
    </p:spTree>
    <p:extLst>
      <p:ext uri="{BB962C8B-B14F-4D97-AF65-F5344CB8AC3E}">
        <p14:creationId xmlns:p14="http://schemas.microsoft.com/office/powerpoint/2010/main" val="34396233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NameShallBeCalled.jpg"/>
          <p:cNvPicPr>
            <a:picLocks noChangeAspect="1"/>
          </p:cNvPicPr>
          <p:nvPr/>
        </p:nvPicPr>
        <p:blipFill rotWithShape="1">
          <a:blip r:embed="rId2">
            <a:extLst>
              <a:ext uri="{28A0092B-C50C-407E-A947-70E740481C1C}">
                <a14:useLocalDpi xmlns:a14="http://schemas.microsoft.com/office/drawing/2010/main" val="0"/>
              </a:ext>
            </a:extLst>
          </a:blip>
          <a:srcRect l="10347" r="9464" b="13740"/>
          <a:stretch/>
        </p:blipFill>
        <p:spPr>
          <a:xfrm>
            <a:off x="304800" y="152400"/>
            <a:ext cx="4256956" cy="6477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29200" y="2743200"/>
            <a:ext cx="3581400" cy="1323439"/>
          </a:xfrm>
          <a:prstGeom prst="rect">
            <a:avLst/>
          </a:prstGeom>
        </p:spPr>
        <p:txBody>
          <a:bodyPr wrap="square">
            <a:spAutoFit/>
          </a:bodyPr>
          <a:lstStyle/>
          <a:p>
            <a:pPr algn="r"/>
            <a:r>
              <a:rPr lang="en-US" sz="2000" b="1" baseline="30000" dirty="0">
                <a:latin typeface="Calibri"/>
                <a:cs typeface="Calibri"/>
              </a:rPr>
              <a:t>7 </a:t>
            </a:r>
            <a:r>
              <a:rPr lang="en-US" sz="2000" b="1" dirty="0">
                <a:latin typeface="Calibri"/>
                <a:cs typeface="Calibri"/>
              </a:rPr>
              <a:t>Of the greatness of his government and peace there will be no end. </a:t>
            </a:r>
            <a:endParaRPr lang="en-US" sz="2000" b="1" dirty="0" smtClean="0">
              <a:latin typeface="Calibri"/>
              <a:cs typeface="Calibri"/>
            </a:endParaRPr>
          </a:p>
          <a:p>
            <a:pPr algn="r"/>
            <a:r>
              <a:rPr lang="en-US" sz="2000" b="1" i="1" dirty="0" smtClean="0">
                <a:solidFill>
                  <a:srgbClr val="F9D59B"/>
                </a:solidFill>
                <a:latin typeface="Calibri"/>
                <a:cs typeface="Calibri"/>
              </a:rPr>
              <a:t>(Isaiah </a:t>
            </a:r>
            <a:r>
              <a:rPr lang="en-US" sz="2000" b="1" i="1" dirty="0">
                <a:solidFill>
                  <a:srgbClr val="F9D59B"/>
                </a:solidFill>
                <a:latin typeface="Calibri"/>
                <a:cs typeface="Calibri"/>
              </a:rPr>
              <a:t>9</a:t>
            </a:r>
            <a:r>
              <a:rPr lang="en-US" sz="2000" b="1" i="1" dirty="0" smtClean="0">
                <a:solidFill>
                  <a:srgbClr val="F9D59B"/>
                </a:solidFill>
                <a:latin typeface="Calibri"/>
                <a:cs typeface="Calibri"/>
              </a:rPr>
              <a:t>)</a:t>
            </a:r>
          </a:p>
        </p:txBody>
      </p:sp>
      <p:sp>
        <p:nvSpPr>
          <p:cNvPr id="13" name="Title 1"/>
          <p:cNvSpPr txBox="1">
            <a:spLocks/>
          </p:cNvSpPr>
          <p:nvPr/>
        </p:nvSpPr>
        <p:spPr>
          <a:xfrm>
            <a:off x="5105400" y="76200"/>
            <a:ext cx="3505200" cy="26670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r"/>
            <a:r>
              <a:rPr lang="en-US" sz="4000" b="1" dirty="0" smtClean="0">
                <a:solidFill>
                  <a:srgbClr val="FCEACD"/>
                </a:solidFill>
                <a:latin typeface="Calibri"/>
                <a:cs typeface="Calibri"/>
              </a:rPr>
              <a:t>The Prince of Peace Who Soothes Our Cares</a:t>
            </a:r>
            <a:endParaRPr lang="en-US" sz="4000" b="1" dirty="0">
              <a:solidFill>
                <a:srgbClr val="FCEACD"/>
              </a:solidFill>
              <a:latin typeface="Calibri"/>
              <a:cs typeface="Calibri"/>
            </a:endParaRPr>
          </a:p>
        </p:txBody>
      </p:sp>
      <p:pic>
        <p:nvPicPr>
          <p:cNvPr id="16" name="Picture 15" descr="2691877826_6169015c13_b.jpg"/>
          <p:cNvPicPr>
            <a:picLocks noChangeAspect="1"/>
          </p:cNvPicPr>
          <p:nvPr/>
        </p:nvPicPr>
        <p:blipFill>
          <a:blip r:embed="rId3" cstate="screen">
            <a:grayscl/>
            <a:lum bright="55000" contrast="-70000"/>
          </a:blip>
          <a:srcRect/>
          <a:stretch>
            <a:fillRect/>
          </a:stretch>
        </p:blipFill>
        <p:spPr>
          <a:xfrm>
            <a:off x="5396088" y="4504880"/>
            <a:ext cx="2996658" cy="792480"/>
          </a:xfrm>
          <a:prstGeom prst="rect">
            <a:avLst/>
          </a:prstGeom>
          <a:effectLst/>
          <a:scene3d>
            <a:camera prst="orthographicFront"/>
            <a:lightRig rig="threePt" dir="t">
              <a:rot lat="0" lon="0" rev="0"/>
            </a:lightRig>
          </a:scene3d>
          <a:sp3d prstMaterial="softEdge"/>
        </p:spPr>
      </p:pic>
      <p:pic>
        <p:nvPicPr>
          <p:cNvPr id="17" name="Picture 16" descr="2691877826_6169015c13_b.jpg"/>
          <p:cNvPicPr>
            <a:picLocks noChangeAspect="1"/>
          </p:cNvPicPr>
          <p:nvPr/>
        </p:nvPicPr>
        <p:blipFill>
          <a:blip r:embed="rId3" cstate="screen"/>
          <a:srcRect/>
          <a:stretch>
            <a:fillRect/>
          </a:stretch>
        </p:blipFill>
        <p:spPr>
          <a:xfrm>
            <a:off x="5334000" y="4352480"/>
            <a:ext cx="3180127" cy="99060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8" name="TextBox 17"/>
          <p:cNvSpPr txBox="1"/>
          <p:nvPr/>
        </p:nvSpPr>
        <p:spPr>
          <a:xfrm>
            <a:off x="5649090" y="4572000"/>
            <a:ext cx="2649794" cy="461665"/>
          </a:xfrm>
          <a:prstGeom prst="rect">
            <a:avLst/>
          </a:prstGeom>
          <a:noFill/>
        </p:spPr>
        <p:txBody>
          <a:bodyPr wrap="square" rtlCol="0">
            <a:spAutoFit/>
          </a:bodyPr>
          <a:lstStyle/>
          <a:p>
            <a:pPr algn="ctr"/>
            <a:r>
              <a:rPr lang="en-US" sz="2400" b="1" dirty="0" smtClean="0">
                <a:solidFill>
                  <a:schemeClr val="bg2">
                    <a:lumMod val="75000"/>
                  </a:schemeClr>
                </a:solidFill>
                <a:latin typeface="Calibri" pitchFamily="34" charset="0"/>
              </a:rPr>
              <a:t>Peace With God</a:t>
            </a:r>
            <a:endParaRPr lang="en-US" sz="2400" b="1" dirty="0">
              <a:solidFill>
                <a:schemeClr val="bg2">
                  <a:lumMod val="75000"/>
                </a:schemeClr>
              </a:solidFill>
              <a:latin typeface="Calibri" pitchFamily="34" charset="0"/>
            </a:endParaRPr>
          </a:p>
        </p:txBody>
      </p:sp>
      <p:pic>
        <p:nvPicPr>
          <p:cNvPr id="19" name="Picture 18" descr="2691877826_6169015c13_b.jpg"/>
          <p:cNvPicPr>
            <a:picLocks noChangeAspect="1"/>
          </p:cNvPicPr>
          <p:nvPr/>
        </p:nvPicPr>
        <p:blipFill>
          <a:blip r:embed="rId3" cstate="screen">
            <a:grayscl/>
            <a:lum bright="55000" contrast="-70000"/>
          </a:blip>
          <a:srcRect/>
          <a:stretch>
            <a:fillRect/>
          </a:stretch>
        </p:blipFill>
        <p:spPr>
          <a:xfrm>
            <a:off x="5405196" y="5715000"/>
            <a:ext cx="2996658" cy="792480"/>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3" cstate="screen"/>
          <a:srcRect/>
          <a:stretch>
            <a:fillRect/>
          </a:stretch>
        </p:blipFill>
        <p:spPr>
          <a:xfrm>
            <a:off x="5343108" y="5562600"/>
            <a:ext cx="3180127" cy="99060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21" name="TextBox 20"/>
          <p:cNvSpPr txBox="1"/>
          <p:nvPr/>
        </p:nvSpPr>
        <p:spPr>
          <a:xfrm>
            <a:off x="5657398" y="5791200"/>
            <a:ext cx="2641486" cy="461665"/>
          </a:xfrm>
          <a:prstGeom prst="rect">
            <a:avLst/>
          </a:prstGeom>
          <a:noFill/>
        </p:spPr>
        <p:txBody>
          <a:bodyPr wrap="square" rtlCol="0">
            <a:spAutoFit/>
          </a:bodyPr>
          <a:lstStyle/>
          <a:p>
            <a:pPr algn="ctr"/>
            <a:r>
              <a:rPr lang="en-US" sz="2400" b="1" dirty="0" smtClean="0">
                <a:solidFill>
                  <a:schemeClr val="bg2">
                    <a:lumMod val="75000"/>
                  </a:schemeClr>
                </a:solidFill>
                <a:latin typeface="Calibri" pitchFamily="34" charset="0"/>
              </a:rPr>
              <a:t>Peace Of God</a:t>
            </a:r>
            <a:endParaRPr lang="en-US" sz="2400" b="1"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528750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0.70"/>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55"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459163"/>
            <a:ext cx="8382000" cy="4713037"/>
          </a:xfrm>
          <a:prstGeom prst="rect">
            <a:avLst/>
          </a:prstGeom>
        </p:spPr>
      </p:pic>
      <p:sp>
        <p:nvSpPr>
          <p:cNvPr id="5" name="Title 1"/>
          <p:cNvSpPr txBox="1">
            <a:spLocks/>
          </p:cNvSpPr>
          <p:nvPr/>
        </p:nvSpPr>
        <p:spPr>
          <a:xfrm>
            <a:off x="0" y="228600"/>
            <a:ext cx="9144000" cy="10668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b="1" dirty="0" smtClean="0">
                <a:solidFill>
                  <a:srgbClr val="FCEACD"/>
                </a:solidFill>
                <a:latin typeface="Calibri"/>
                <a:cs typeface="Calibri"/>
              </a:rPr>
              <a:t>This Baby Changed Everything</a:t>
            </a:r>
          </a:p>
        </p:txBody>
      </p:sp>
    </p:spTree>
    <p:extLst>
      <p:ext uri="{BB962C8B-B14F-4D97-AF65-F5344CB8AC3E}">
        <p14:creationId xmlns:p14="http://schemas.microsoft.com/office/powerpoint/2010/main" val="2896271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ger.jpg"/>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65"/>
          <a:stretch/>
        </p:blipFill>
        <p:spPr>
          <a:xfrm>
            <a:off x="0" y="20199"/>
            <a:ext cx="9144000" cy="686568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28600" y="3442480"/>
            <a:ext cx="8763000" cy="1446550"/>
          </a:xfrm>
          <a:prstGeom prst="rect">
            <a:avLst/>
          </a:prstGeom>
          <a:noFill/>
        </p:spPr>
        <p:txBody>
          <a:bodyPr wrap="square" rtlCol="0">
            <a:spAutoFit/>
          </a:bodyPr>
          <a:lstStyle/>
          <a:p>
            <a:pPr algn="ctr"/>
            <a:r>
              <a:rPr lang="en-US" sz="4400" b="1" dirty="0" smtClean="0">
                <a:latin typeface="Calibri"/>
                <a:cs typeface="Calibri"/>
              </a:rPr>
              <a:t>Thanks Be To God For His Indescribable Gift</a:t>
            </a:r>
            <a:endParaRPr lang="en-US" sz="4400" b="1" dirty="0">
              <a:solidFill>
                <a:srgbClr val="FFFFFF"/>
              </a:solidFill>
              <a:latin typeface="Calibri"/>
              <a:cs typeface="Calibri"/>
            </a:endParaRPr>
          </a:p>
        </p:txBody>
      </p:sp>
    </p:spTree>
    <p:extLst>
      <p:ext uri="{BB962C8B-B14F-4D97-AF65-F5344CB8AC3E}">
        <p14:creationId xmlns:p14="http://schemas.microsoft.com/office/powerpoint/2010/main" val="30840817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381000"/>
            <a:ext cx="8572500" cy="5715000"/>
          </a:xfrm>
          <a:prstGeom prst="rect">
            <a:avLst/>
          </a:prstGeom>
        </p:spPr>
      </p:pic>
    </p:spTree>
    <p:extLst>
      <p:ext uri="{BB962C8B-B14F-4D97-AF65-F5344CB8AC3E}">
        <p14:creationId xmlns:p14="http://schemas.microsoft.com/office/powerpoint/2010/main" val="26127485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t="19379"/>
          <a:stretch/>
        </p:blipFill>
        <p:spPr>
          <a:xfrm>
            <a:off x="685800" y="228600"/>
            <a:ext cx="4419600" cy="6334442"/>
          </a:xfrm>
          <a:prstGeom prst="rect">
            <a:avLst/>
          </a:prstGeom>
        </p:spPr>
      </p:pic>
      <p:sp>
        <p:nvSpPr>
          <p:cNvPr id="3" name="Title 1"/>
          <p:cNvSpPr txBox="1">
            <a:spLocks/>
          </p:cNvSpPr>
          <p:nvPr/>
        </p:nvSpPr>
        <p:spPr>
          <a:xfrm>
            <a:off x="5334000" y="990600"/>
            <a:ext cx="3124200" cy="19812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b="1" dirty="0" smtClean="0">
                <a:solidFill>
                  <a:srgbClr val="FCEACD"/>
                </a:solidFill>
                <a:latin typeface="Calibri"/>
                <a:cs typeface="Calibri"/>
              </a:rPr>
              <a:t>Hope For </a:t>
            </a:r>
            <a:r>
              <a:rPr lang="en-US" b="1" dirty="0" err="1" smtClean="0">
                <a:solidFill>
                  <a:srgbClr val="FCEACD"/>
                </a:solidFill>
                <a:latin typeface="Calibri"/>
                <a:cs typeface="Calibri"/>
              </a:rPr>
              <a:t>Jigme</a:t>
            </a:r>
            <a:endParaRPr lang="en-US" b="1" dirty="0" smtClean="0">
              <a:solidFill>
                <a:srgbClr val="FCEACD"/>
              </a:solidFill>
              <a:latin typeface="Calibri"/>
              <a:cs typeface="Calibri"/>
            </a:endParaRPr>
          </a:p>
        </p:txBody>
      </p:sp>
    </p:spTree>
    <p:extLst>
      <p:ext uri="{BB962C8B-B14F-4D97-AF65-F5344CB8AC3E}">
        <p14:creationId xmlns:p14="http://schemas.microsoft.com/office/powerpoint/2010/main" val="2044314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ger.jpg"/>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65"/>
          <a:stretch/>
        </p:blipFill>
        <p:spPr>
          <a:xfrm>
            <a:off x="0" y="22389"/>
            <a:ext cx="9144000" cy="686568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0" y="457200"/>
            <a:ext cx="9144000" cy="1066800"/>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b="1" dirty="0" smtClean="0">
                <a:solidFill>
                  <a:srgbClr val="FCEACD"/>
                </a:solidFill>
                <a:latin typeface="Calibri"/>
                <a:cs typeface="Calibri"/>
              </a:rPr>
              <a:t>What We Find In Jesus</a:t>
            </a:r>
          </a:p>
        </p:txBody>
      </p:sp>
      <p:sp>
        <p:nvSpPr>
          <p:cNvPr id="6" name="Rectangle 5"/>
          <p:cNvSpPr/>
          <p:nvPr/>
        </p:nvSpPr>
        <p:spPr>
          <a:xfrm>
            <a:off x="914400" y="1752600"/>
            <a:ext cx="7239000" cy="3046988"/>
          </a:xfrm>
          <a:prstGeom prst="rect">
            <a:avLst/>
          </a:prstGeom>
        </p:spPr>
        <p:txBody>
          <a:bodyPr wrap="square">
            <a:spAutoFit/>
          </a:bodyPr>
          <a:lstStyle/>
          <a:p>
            <a:pPr algn="ctr"/>
            <a:r>
              <a:rPr lang="en-US" sz="2400" b="1" dirty="0">
                <a:latin typeface="Calibri"/>
                <a:cs typeface="Calibri"/>
              </a:rPr>
              <a:t>We find peace, and the Prince of Peace</a:t>
            </a:r>
          </a:p>
          <a:p>
            <a:pPr algn="ctr"/>
            <a:r>
              <a:rPr lang="en-US" sz="2400" b="1" dirty="0">
                <a:latin typeface="Calibri"/>
                <a:cs typeface="Calibri"/>
              </a:rPr>
              <a:t>We find righteousness, and the Righteous One</a:t>
            </a:r>
          </a:p>
          <a:p>
            <a:pPr algn="ctr"/>
            <a:r>
              <a:rPr lang="en-US" sz="2400" b="1" dirty="0">
                <a:latin typeface="Calibri"/>
                <a:cs typeface="Calibri"/>
              </a:rPr>
              <a:t>We find counsel, and the Counselor</a:t>
            </a:r>
          </a:p>
          <a:p>
            <a:pPr algn="ctr"/>
            <a:r>
              <a:rPr lang="en-US" sz="2400" b="1" dirty="0">
                <a:latin typeface="Calibri"/>
                <a:cs typeface="Calibri"/>
              </a:rPr>
              <a:t>We find wonders, and the Wonderful One</a:t>
            </a:r>
          </a:p>
          <a:p>
            <a:pPr algn="ctr"/>
            <a:r>
              <a:rPr lang="en-US" sz="2400" b="1" dirty="0">
                <a:latin typeface="Calibri"/>
                <a:cs typeface="Calibri"/>
              </a:rPr>
              <a:t>We find salvation, and the </a:t>
            </a:r>
            <a:r>
              <a:rPr lang="en-US" sz="2400" b="1" dirty="0" err="1">
                <a:latin typeface="Calibri"/>
                <a:cs typeface="Calibri"/>
              </a:rPr>
              <a:t>Saviour</a:t>
            </a:r>
            <a:endParaRPr lang="en-US" sz="2400" b="1" dirty="0">
              <a:latin typeface="Calibri"/>
              <a:cs typeface="Calibri"/>
            </a:endParaRPr>
          </a:p>
          <a:p>
            <a:pPr algn="ctr"/>
            <a:r>
              <a:rPr lang="en-US" sz="2400" b="1" dirty="0">
                <a:latin typeface="Calibri"/>
                <a:cs typeface="Calibri"/>
              </a:rPr>
              <a:t>We find the Kingdom, and the King.</a:t>
            </a:r>
          </a:p>
          <a:p>
            <a:pPr algn="ctr"/>
            <a:r>
              <a:rPr lang="en-US" sz="2400" b="1" dirty="0">
                <a:latin typeface="Calibri"/>
                <a:cs typeface="Calibri"/>
              </a:rPr>
              <a:t>In Jesus, we find more gifts </a:t>
            </a:r>
            <a:endParaRPr lang="en-US" sz="2400" b="1" dirty="0" smtClean="0">
              <a:latin typeface="Calibri"/>
              <a:cs typeface="Calibri"/>
            </a:endParaRPr>
          </a:p>
          <a:p>
            <a:pPr algn="ctr"/>
            <a:r>
              <a:rPr lang="en-US" sz="2400" b="1" dirty="0">
                <a:latin typeface="Calibri"/>
                <a:cs typeface="Calibri"/>
              </a:rPr>
              <a:t>T</a:t>
            </a:r>
            <a:r>
              <a:rPr lang="en-US" sz="2400" b="1" dirty="0" smtClean="0">
                <a:latin typeface="Calibri"/>
                <a:cs typeface="Calibri"/>
              </a:rPr>
              <a:t>han </a:t>
            </a:r>
            <a:r>
              <a:rPr lang="en-US" sz="2400" b="1" dirty="0">
                <a:latin typeface="Calibri"/>
                <a:cs typeface="Calibri"/>
              </a:rPr>
              <a:t>our hearts can imagine </a:t>
            </a:r>
          </a:p>
        </p:txBody>
      </p:sp>
    </p:spTree>
    <p:extLst>
      <p:ext uri="{BB962C8B-B14F-4D97-AF65-F5344CB8AC3E}">
        <p14:creationId xmlns:p14="http://schemas.microsoft.com/office/powerpoint/2010/main" val="4156286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1" b="9004"/>
          <a:stretch/>
        </p:blipFill>
        <p:spPr>
          <a:xfrm>
            <a:off x="145611" y="381000"/>
            <a:ext cx="8845989" cy="5029200"/>
          </a:xfrm>
          <a:prstGeom prst="rect">
            <a:avLst/>
          </a:prstGeom>
        </p:spPr>
      </p:pic>
    </p:spTree>
    <p:extLst>
      <p:ext uri="{BB962C8B-B14F-4D97-AF65-F5344CB8AC3E}">
        <p14:creationId xmlns:p14="http://schemas.microsoft.com/office/powerpoint/2010/main" val="3818537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lson-Mandela-revisits-prison-cell-on-Robben-Island-977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2706"/>
            <a:ext cx="8686800" cy="337869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5840" y="3668625"/>
            <a:ext cx="8915400" cy="3170099"/>
          </a:xfrm>
          <a:prstGeom prst="rect">
            <a:avLst/>
          </a:prstGeom>
        </p:spPr>
        <p:txBody>
          <a:bodyPr wrap="square">
            <a:spAutoFit/>
          </a:bodyPr>
          <a:lstStyle/>
          <a:p>
            <a:pPr algn="just"/>
            <a:r>
              <a:rPr lang="en-US" sz="2000" b="1" dirty="0">
                <a:latin typeface="Calibri"/>
                <a:cs typeface="Calibri"/>
              </a:rPr>
              <a:t>Nelson Mandela recalls the scene when he first laid eyes on his granddaughter. At the time he was working at hard labor on </a:t>
            </a:r>
            <a:r>
              <a:rPr lang="en-US" sz="2000" b="1" dirty="0" err="1">
                <a:latin typeface="Calibri"/>
                <a:cs typeface="Calibri"/>
              </a:rPr>
              <a:t>Robben</a:t>
            </a:r>
            <a:r>
              <a:rPr lang="en-US" sz="2000" b="1" dirty="0">
                <a:latin typeface="Calibri"/>
                <a:cs typeface="Calibri"/>
              </a:rPr>
              <a:t> Island in almost unbearable conditions, cutting lime in a quarry under a sun so bright it nearly blinded him. Only one thing kept the prisoners from despair, he writes: they sang together as they worked. The songs reminded them of family and home and tribe and the world outside they might otherwise forget.</a:t>
            </a:r>
            <a:endParaRPr lang="en-US" sz="2000" dirty="0">
              <a:latin typeface="Calibri"/>
              <a:cs typeface="Calibri"/>
            </a:endParaRPr>
          </a:p>
          <a:p>
            <a:pPr algn="just"/>
            <a:r>
              <a:rPr lang="en-US" sz="2000" b="1" dirty="0">
                <a:latin typeface="Calibri"/>
                <a:cs typeface="Calibri"/>
              </a:rPr>
              <a:t> </a:t>
            </a:r>
            <a:endParaRPr lang="en-US" sz="2000" dirty="0">
              <a:latin typeface="Calibri"/>
              <a:cs typeface="Calibri"/>
            </a:endParaRPr>
          </a:p>
          <a:p>
            <a:pPr algn="just"/>
            <a:r>
              <a:rPr lang="en-US" sz="2000" b="1" dirty="0">
                <a:latin typeface="Calibri"/>
                <a:cs typeface="Calibri"/>
              </a:rPr>
              <a:t>During the fourteenth year of his imprisonment, Mandela gained permission for a visit from his daughter (he was generally forbidden visitors). </a:t>
            </a:r>
            <a:endParaRPr lang="en-US" sz="2000" dirty="0">
              <a:latin typeface="Calibri"/>
              <a:cs typeface="Calibri"/>
            </a:endParaRPr>
          </a:p>
          <a:p>
            <a:pPr algn="just"/>
            <a:r>
              <a:rPr lang="en-US" sz="2000" b="1" dirty="0">
                <a:latin typeface="Calibri"/>
                <a:cs typeface="Calibri"/>
              </a:rPr>
              <a:t> </a:t>
            </a:r>
            <a:endParaRPr lang="en-US" sz="2000" dirty="0">
              <a:latin typeface="Calibri"/>
              <a:cs typeface="Calibri"/>
            </a:endParaRPr>
          </a:p>
        </p:txBody>
      </p:sp>
    </p:spTree>
    <p:extLst>
      <p:ext uri="{BB962C8B-B14F-4D97-AF65-F5344CB8AC3E}">
        <p14:creationId xmlns:p14="http://schemas.microsoft.com/office/powerpoint/2010/main" val="34004859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998655"/>
            <a:ext cx="8839200" cy="2554545"/>
          </a:xfrm>
          <a:prstGeom prst="rect">
            <a:avLst/>
          </a:prstGeom>
        </p:spPr>
        <p:txBody>
          <a:bodyPr wrap="square">
            <a:spAutoFit/>
          </a:bodyPr>
          <a:lstStyle/>
          <a:p>
            <a:pPr algn="just"/>
            <a:r>
              <a:rPr lang="en-US" sz="2000" b="1" dirty="0">
                <a:latin typeface="Calibri"/>
                <a:cs typeface="Calibri"/>
              </a:rPr>
              <a:t> </a:t>
            </a:r>
            <a:r>
              <a:rPr lang="en-US" sz="2000" b="1" dirty="0" smtClean="0">
                <a:latin typeface="Calibri"/>
                <a:cs typeface="Calibri"/>
              </a:rPr>
              <a:t>She </a:t>
            </a:r>
            <a:r>
              <a:rPr lang="en-US" sz="2000" b="1" dirty="0">
                <a:latin typeface="Calibri"/>
                <a:cs typeface="Calibri"/>
              </a:rPr>
              <a:t>ran across the room and embraced him. Mandela had not held his daughter since she was a young girl, and it was both poignant and dizzying to hug this fully-grown woman, his child. Then she handed over her own newborn baby, Nelson’s granddaughter, into his callused, leathery hands. “To hold a newborn baby, so vulnerable and soft in my rough hands, hands that for too long had held only picks and shovels, was a profound joy. I don’t think a man was ever happier to hold a baby than I was that day.”</a:t>
            </a:r>
            <a:endParaRPr lang="en-US" sz="2000" dirty="0">
              <a:latin typeface="Calibri"/>
              <a:cs typeface="Calibri"/>
            </a:endParaRPr>
          </a:p>
          <a:p>
            <a:pPr algn="just"/>
            <a:r>
              <a:rPr lang="en-US" sz="2000" b="1" dirty="0">
                <a:latin typeface="Calibri"/>
                <a:cs typeface="Calibri"/>
              </a:rPr>
              <a:t> </a:t>
            </a:r>
            <a:endParaRPr lang="en-US" sz="2000" dirty="0">
              <a:latin typeface="Calibri"/>
              <a:cs typeface="Calibri"/>
            </a:endParaRPr>
          </a:p>
        </p:txBody>
      </p:sp>
      <p:pic>
        <p:nvPicPr>
          <p:cNvPr id="4" name="Picture 3" descr="Nelson-Mandela-revisits-prison-cell-on-Robben-Island-977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5106"/>
            <a:ext cx="8686800" cy="3378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8537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86200"/>
            <a:ext cx="8686800" cy="2246769"/>
          </a:xfrm>
          <a:prstGeom prst="rect">
            <a:avLst/>
          </a:prstGeom>
        </p:spPr>
        <p:txBody>
          <a:bodyPr wrap="square">
            <a:spAutoFit/>
          </a:bodyPr>
          <a:lstStyle/>
          <a:p>
            <a:pPr algn="just"/>
            <a:r>
              <a:rPr lang="en-US" sz="2000" b="1" dirty="0" smtClean="0">
                <a:latin typeface="Calibri"/>
                <a:cs typeface="Calibri"/>
              </a:rPr>
              <a:t>Mandela’s </a:t>
            </a:r>
            <a:r>
              <a:rPr lang="en-US" sz="2000" b="1" dirty="0">
                <a:latin typeface="Calibri"/>
                <a:cs typeface="Calibri"/>
              </a:rPr>
              <a:t>tribal culture had a tradition of letting the grandfather choose a new baby’s name, and Nelson toyed with various names as he held that tiny, helpless baby. He settled on </a:t>
            </a:r>
            <a:r>
              <a:rPr lang="en-US" sz="2000" b="1" dirty="0" err="1">
                <a:latin typeface="Calibri"/>
                <a:cs typeface="Calibri"/>
              </a:rPr>
              <a:t>Zaziwe</a:t>
            </a:r>
            <a:r>
              <a:rPr lang="en-US" sz="2000" b="1" dirty="0">
                <a:latin typeface="Calibri"/>
                <a:cs typeface="Calibri"/>
              </a:rPr>
              <a:t>, which means Hope. “That name had special meaning for me, for during all my years in prison hope never left me – and now it never would. I was convinced that this child would be a part of a new generation of South Africans for whom apartheid would be a distant memory – that was my dream.</a:t>
            </a:r>
            <a:r>
              <a:rPr lang="en-US" sz="2000" b="1" dirty="0" smtClean="0">
                <a:latin typeface="Calibri"/>
                <a:cs typeface="Calibri"/>
              </a:rPr>
              <a:t>”</a:t>
            </a:r>
            <a:endParaRPr lang="en-US" sz="2000" dirty="0">
              <a:latin typeface="Calibri"/>
              <a:cs typeface="Calibri"/>
            </a:endParaRPr>
          </a:p>
        </p:txBody>
      </p:sp>
      <p:pic>
        <p:nvPicPr>
          <p:cNvPr id="4" name="Picture 3" descr="Nelson-Mandela-revisits-prison-cell-on-Robben-Island-977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8686800" cy="3378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8537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962400"/>
            <a:ext cx="8686800" cy="2246769"/>
          </a:xfrm>
          <a:prstGeom prst="rect">
            <a:avLst/>
          </a:prstGeom>
        </p:spPr>
        <p:txBody>
          <a:bodyPr wrap="square">
            <a:spAutoFit/>
          </a:bodyPr>
          <a:lstStyle/>
          <a:p>
            <a:pPr algn="just"/>
            <a:r>
              <a:rPr lang="en-US" sz="2000" b="1" dirty="0" smtClean="0">
                <a:latin typeface="Calibri"/>
                <a:cs typeface="Calibri"/>
              </a:rPr>
              <a:t>As </a:t>
            </a:r>
            <a:r>
              <a:rPr lang="en-US" sz="2000" b="1" dirty="0">
                <a:latin typeface="Calibri"/>
                <a:cs typeface="Calibri"/>
              </a:rPr>
              <a:t>it turned out, Mandela had served barely half his sentence and would not gain freedom for thirteen more years. The vision of hope, however, of </a:t>
            </a:r>
            <a:r>
              <a:rPr lang="en-US" sz="2000" b="1" dirty="0" err="1">
                <a:latin typeface="Calibri"/>
                <a:cs typeface="Calibri"/>
              </a:rPr>
              <a:t>Zaziwe</a:t>
            </a:r>
            <a:r>
              <a:rPr lang="en-US" sz="2000" b="1" dirty="0">
                <a:latin typeface="Calibri"/>
                <a:cs typeface="Calibri"/>
              </a:rPr>
              <a:t>, sustained him. Despite little present evidence at the time, he believed that the reality of apartheid in South Africa would someday crumble. The time would come, whether in his lifetime or his granddaughter’s, when a new kind of justice would descend. Future faith determined his present. </a:t>
            </a:r>
            <a:endParaRPr lang="en-US" sz="2000" dirty="0">
              <a:latin typeface="Calibri"/>
              <a:cs typeface="Calibri"/>
            </a:endParaRPr>
          </a:p>
          <a:p>
            <a:pPr algn="r"/>
            <a:r>
              <a:rPr lang="en-US" sz="2000" b="1" i="1" dirty="0" smtClean="0">
                <a:solidFill>
                  <a:srgbClr val="F9D59B"/>
                </a:solidFill>
                <a:latin typeface="Calibri"/>
                <a:cs typeface="Calibri"/>
              </a:rPr>
              <a:t>(</a:t>
            </a:r>
            <a:r>
              <a:rPr lang="en-US" sz="2000" b="1" i="1" dirty="0">
                <a:solidFill>
                  <a:srgbClr val="F9D59B"/>
                </a:solidFill>
                <a:latin typeface="Calibri"/>
                <a:cs typeface="Calibri"/>
              </a:rPr>
              <a:t>Philip Yancey, “Reaching For The Invisible God”)</a:t>
            </a:r>
            <a:r>
              <a:rPr lang="en-US" sz="2000" dirty="0">
                <a:solidFill>
                  <a:srgbClr val="F9D59B"/>
                </a:solidFill>
                <a:latin typeface="Calibri"/>
                <a:cs typeface="Calibri"/>
              </a:rPr>
              <a:t> </a:t>
            </a:r>
          </a:p>
        </p:txBody>
      </p:sp>
      <p:pic>
        <p:nvPicPr>
          <p:cNvPr id="4" name="Picture 3" descr="Nelson-Mandela-revisits-prison-cell-on-Robben-Island-977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8906"/>
            <a:ext cx="8686800" cy="3378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879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914400" y="1219200"/>
            <a:ext cx="7315200" cy="4876800"/>
          </a:xfrm>
          <a:prstGeom prst="rect">
            <a:avLst/>
          </a:prstGeom>
        </p:spPr>
      </p:pic>
      <p:sp>
        <p:nvSpPr>
          <p:cNvPr id="3" name="Title 1"/>
          <p:cNvSpPr txBox="1">
            <a:spLocks/>
          </p:cNvSpPr>
          <p:nvPr/>
        </p:nvSpPr>
        <p:spPr>
          <a:xfrm>
            <a:off x="0" y="76200"/>
            <a:ext cx="9144000" cy="1050528"/>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b="1" dirty="0" smtClean="0">
                <a:solidFill>
                  <a:srgbClr val="FCEACD"/>
                </a:solidFill>
                <a:latin typeface="Calibri"/>
                <a:cs typeface="Calibri"/>
              </a:rPr>
              <a:t>The Promise of Hope</a:t>
            </a:r>
            <a:endParaRPr lang="en-US" b="1" dirty="0">
              <a:solidFill>
                <a:srgbClr val="FCEACD"/>
              </a:solidFill>
              <a:latin typeface="Calibri"/>
              <a:cs typeface="Calibri"/>
            </a:endParaRPr>
          </a:p>
        </p:txBody>
      </p:sp>
    </p:spTree>
    <p:extLst>
      <p:ext uri="{BB962C8B-B14F-4D97-AF65-F5344CB8AC3E}">
        <p14:creationId xmlns:p14="http://schemas.microsoft.com/office/powerpoint/2010/main" val="418223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9889"/>
            <a:ext cx="8229600" cy="5632311"/>
          </a:xfrm>
          <a:prstGeom prst="rect">
            <a:avLst/>
          </a:prstGeom>
        </p:spPr>
        <p:txBody>
          <a:bodyPr wrap="square">
            <a:spAutoFit/>
          </a:bodyPr>
          <a:lstStyle/>
          <a:p>
            <a:pPr algn="just"/>
            <a:r>
              <a:rPr lang="en-US" sz="2000" b="1" baseline="30000" dirty="0">
                <a:latin typeface="Calibri"/>
                <a:cs typeface="Calibri"/>
              </a:rPr>
              <a:t>1</a:t>
            </a:r>
            <a:r>
              <a:rPr lang="en-US" sz="2000" b="1" dirty="0">
                <a:latin typeface="Calibri"/>
                <a:cs typeface="Calibri"/>
              </a:rPr>
              <a:t>Nevertheless, there will be no more gloom for those who were in distress. In the past he humbled the land of </a:t>
            </a:r>
            <a:r>
              <a:rPr lang="en-US" sz="2000" b="1" dirty="0" err="1">
                <a:latin typeface="Calibri"/>
                <a:cs typeface="Calibri"/>
              </a:rPr>
              <a:t>Zebulun</a:t>
            </a:r>
            <a:r>
              <a:rPr lang="en-US" sz="2000" b="1" dirty="0">
                <a:latin typeface="Calibri"/>
                <a:cs typeface="Calibri"/>
              </a:rPr>
              <a:t> and the land of Naphtali, but in the future he will honor Galilee of the nations, by the Way of the Sea, beyond the Jordan — </a:t>
            </a:r>
            <a:r>
              <a:rPr lang="en-US" sz="2000" b="1" baseline="30000" dirty="0">
                <a:latin typeface="Calibri"/>
                <a:cs typeface="Calibri"/>
              </a:rPr>
              <a:t>2 </a:t>
            </a:r>
            <a:r>
              <a:rPr lang="en-US" sz="2000" b="1" dirty="0">
                <a:latin typeface="Calibri"/>
                <a:cs typeface="Calibri"/>
              </a:rPr>
              <a:t>The people walking in darkness have seen a great light; on those living in the land of deep darkness a light has dawned. </a:t>
            </a:r>
            <a:r>
              <a:rPr lang="en-US" sz="2000" b="1" baseline="30000" dirty="0">
                <a:latin typeface="Calibri"/>
                <a:cs typeface="Calibri"/>
              </a:rPr>
              <a:t>3 </a:t>
            </a:r>
            <a:r>
              <a:rPr lang="en-US" sz="2000" b="1" dirty="0">
                <a:latin typeface="Calibri"/>
                <a:cs typeface="Calibri"/>
              </a:rPr>
              <a:t>You have enlarged the nation and increased their joy; they rejoice before you as people rejoice at the harvest, as warriors rejoice when dividing the plunder. </a:t>
            </a:r>
            <a:r>
              <a:rPr lang="en-US" sz="2000" b="1" baseline="30000" dirty="0">
                <a:latin typeface="Calibri"/>
                <a:cs typeface="Calibri"/>
              </a:rPr>
              <a:t>4 </a:t>
            </a:r>
            <a:r>
              <a:rPr lang="en-US" sz="2000" b="1" dirty="0">
                <a:latin typeface="Calibri"/>
                <a:cs typeface="Calibri"/>
              </a:rPr>
              <a:t>For as in the day of </a:t>
            </a:r>
            <a:r>
              <a:rPr lang="en-US" sz="2000" b="1" dirty="0" err="1">
                <a:latin typeface="Calibri"/>
                <a:cs typeface="Calibri"/>
              </a:rPr>
              <a:t>Midian’s</a:t>
            </a:r>
            <a:r>
              <a:rPr lang="en-US" sz="2000" b="1" dirty="0">
                <a:latin typeface="Calibri"/>
                <a:cs typeface="Calibri"/>
              </a:rPr>
              <a:t> defeat, you have shattered the yoke that burdens them, the bar across their shoulders, the rod of their oppressor. </a:t>
            </a:r>
            <a:r>
              <a:rPr lang="en-US" sz="2000" b="1" baseline="30000" dirty="0">
                <a:latin typeface="Calibri"/>
                <a:cs typeface="Calibri"/>
              </a:rPr>
              <a:t>5 </a:t>
            </a:r>
            <a:r>
              <a:rPr lang="en-US" sz="2000" b="1" dirty="0">
                <a:latin typeface="Calibri"/>
                <a:cs typeface="Calibri"/>
              </a:rPr>
              <a:t>Every warrior’s boot used in battle and every garment rolled in blood will be destined for burning, will be fuel for the fire. </a:t>
            </a:r>
            <a:r>
              <a:rPr lang="en-US" sz="2000" b="1" baseline="30000" dirty="0">
                <a:latin typeface="Calibri"/>
                <a:cs typeface="Calibri"/>
              </a:rPr>
              <a:t>6 </a:t>
            </a:r>
            <a:r>
              <a:rPr lang="en-US" sz="2000" b="1" dirty="0">
                <a:latin typeface="Calibri"/>
                <a:cs typeface="Calibri"/>
              </a:rPr>
              <a:t>For to us a child is born, to us a son is given, and the government will be on his shoulders. And he will be called Wonderful Counselor, Mighty God, Everlasting Father, Prince of Peace. </a:t>
            </a:r>
            <a:r>
              <a:rPr lang="en-US" sz="2000" b="1" baseline="30000" dirty="0">
                <a:latin typeface="Calibri"/>
                <a:cs typeface="Calibri"/>
              </a:rPr>
              <a:t>7 </a:t>
            </a:r>
            <a:r>
              <a:rPr lang="en-US" sz="2000" b="1" dirty="0">
                <a:latin typeface="Calibri"/>
                <a:cs typeface="Calibri"/>
              </a:rPr>
              <a:t>Of the greatness of his government and peace there will be no end. He will reign on David’s throne and over his kingdom, establishing and upholding it with justice and righteousness from that time on and forever. The zeal of the </a:t>
            </a:r>
            <a:r>
              <a:rPr lang="en-US" sz="2000" b="1" cap="small" dirty="0">
                <a:latin typeface="Calibri"/>
                <a:cs typeface="Calibri"/>
              </a:rPr>
              <a:t>Lord</a:t>
            </a:r>
            <a:r>
              <a:rPr lang="en-US" sz="2000" b="1" dirty="0">
                <a:latin typeface="Calibri"/>
                <a:cs typeface="Calibri"/>
              </a:rPr>
              <a:t> Almighty will accomplish this</a:t>
            </a:r>
            <a:r>
              <a:rPr lang="en-US" sz="2000" b="1" dirty="0" smtClean="0">
                <a:latin typeface="Calibri"/>
                <a:cs typeface="Calibri"/>
              </a:rPr>
              <a:t>.</a:t>
            </a:r>
          </a:p>
          <a:p>
            <a:pPr algn="r"/>
            <a:r>
              <a:rPr lang="en-US" sz="2000" b="1" dirty="0" smtClean="0">
                <a:latin typeface="Calibri"/>
                <a:cs typeface="Calibri"/>
              </a:rPr>
              <a:t>	 		             </a:t>
            </a:r>
            <a:r>
              <a:rPr lang="en-US" sz="2000" b="1" i="1" dirty="0" smtClean="0">
                <a:solidFill>
                  <a:schemeClr val="tx2"/>
                </a:solidFill>
                <a:latin typeface="Calibri"/>
                <a:cs typeface="Calibri"/>
              </a:rPr>
              <a:t> </a:t>
            </a:r>
            <a:r>
              <a:rPr lang="en-US" sz="2000" b="1" i="1" dirty="0">
                <a:solidFill>
                  <a:srgbClr val="F9D59B"/>
                </a:solidFill>
                <a:latin typeface="Calibri"/>
                <a:cs typeface="Calibri"/>
              </a:rPr>
              <a:t>(Isaiah 9) </a:t>
            </a:r>
          </a:p>
        </p:txBody>
      </p:sp>
    </p:spTree>
    <p:extLst>
      <p:ext uri="{BB962C8B-B14F-4D97-AF65-F5344CB8AC3E}">
        <p14:creationId xmlns:p14="http://schemas.microsoft.com/office/powerpoint/2010/main" val="900017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yrian_Horse_Arc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842" y="1219200"/>
            <a:ext cx="4727358" cy="3429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85800" y="4876800"/>
            <a:ext cx="7696200" cy="1631216"/>
          </a:xfrm>
          <a:prstGeom prst="rect">
            <a:avLst/>
          </a:prstGeom>
        </p:spPr>
        <p:txBody>
          <a:bodyPr wrap="square">
            <a:spAutoFit/>
          </a:bodyPr>
          <a:lstStyle/>
          <a:p>
            <a:pPr algn="just"/>
            <a:r>
              <a:rPr lang="en-US" sz="2000" b="1" baseline="30000" dirty="0">
                <a:latin typeface="Calibri"/>
                <a:cs typeface="Calibri"/>
              </a:rPr>
              <a:t>21</a:t>
            </a:r>
            <a:r>
              <a:rPr lang="en-US" sz="2000" b="1" dirty="0">
                <a:latin typeface="Calibri"/>
                <a:cs typeface="Calibri"/>
              </a:rPr>
              <a:t> Distressed and hungry, they will roam through the land; when they are famished, they will become enraged and, looking upward, will curse their king and their God. </a:t>
            </a:r>
            <a:r>
              <a:rPr lang="en-US" sz="2000" b="1" baseline="30000" dirty="0">
                <a:latin typeface="Calibri"/>
                <a:cs typeface="Calibri"/>
              </a:rPr>
              <a:t>22</a:t>
            </a:r>
            <a:r>
              <a:rPr lang="en-US" sz="2000" b="1" dirty="0">
                <a:latin typeface="Calibri"/>
                <a:cs typeface="Calibri"/>
              </a:rPr>
              <a:t> Then they will look toward the earth and see only distress and darkness and fearful gloom, and they will be thrust into utter darkness</a:t>
            </a:r>
            <a:r>
              <a:rPr lang="en-US" sz="2000" b="1" dirty="0" smtClean="0">
                <a:latin typeface="Calibri"/>
                <a:cs typeface="Calibri"/>
              </a:rPr>
              <a:t>.	         			 </a:t>
            </a:r>
            <a:r>
              <a:rPr lang="en-US" sz="2000" b="1" dirty="0" smtClean="0">
                <a:solidFill>
                  <a:srgbClr val="F9D59B"/>
                </a:solidFill>
                <a:latin typeface="Calibri"/>
                <a:cs typeface="Calibri"/>
              </a:rPr>
              <a:t> </a:t>
            </a:r>
            <a:r>
              <a:rPr lang="en-US" sz="2000" b="1" i="1" dirty="0" smtClean="0">
                <a:solidFill>
                  <a:srgbClr val="F9D59B"/>
                </a:solidFill>
                <a:latin typeface="Calibri"/>
                <a:cs typeface="Calibri"/>
              </a:rPr>
              <a:t>(</a:t>
            </a:r>
            <a:r>
              <a:rPr lang="en-US" sz="2000" b="1" i="1" dirty="0">
                <a:solidFill>
                  <a:srgbClr val="F9D59B"/>
                </a:solidFill>
                <a:latin typeface="Calibri"/>
                <a:cs typeface="Calibri"/>
              </a:rPr>
              <a:t>Isaiah 8)</a:t>
            </a:r>
            <a:r>
              <a:rPr lang="en-US" sz="2000" b="1" dirty="0">
                <a:solidFill>
                  <a:srgbClr val="F9D59B"/>
                </a:solidFill>
                <a:latin typeface="Calibri"/>
                <a:cs typeface="Calibri"/>
              </a:rPr>
              <a:t> </a:t>
            </a:r>
          </a:p>
        </p:txBody>
      </p:sp>
      <p:sp>
        <p:nvSpPr>
          <p:cNvPr id="8" name="Title 1"/>
          <p:cNvSpPr txBox="1">
            <a:spLocks/>
          </p:cNvSpPr>
          <p:nvPr/>
        </p:nvSpPr>
        <p:spPr>
          <a:xfrm>
            <a:off x="0" y="168672"/>
            <a:ext cx="9144000" cy="1050528"/>
          </a:xfrm>
          <a:prstGeom prst="rect">
            <a:avLst/>
          </a:prstGeom>
        </p:spPr>
        <p:txBody>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400" b="1" dirty="0" smtClean="0">
                <a:solidFill>
                  <a:srgbClr val="FCEACD"/>
                </a:solidFill>
                <a:latin typeface="Calibri"/>
                <a:cs typeface="Calibri"/>
              </a:rPr>
              <a:t>Distress And Hopelessness</a:t>
            </a:r>
            <a:endParaRPr lang="en-US" sz="4400" b="1" dirty="0">
              <a:solidFill>
                <a:srgbClr val="FCEACD"/>
              </a:solidFill>
              <a:latin typeface="Calibri"/>
              <a:cs typeface="Calibri"/>
            </a:endParaRPr>
          </a:p>
        </p:txBody>
      </p:sp>
    </p:spTree>
    <p:extLst>
      <p:ext uri="{BB962C8B-B14F-4D97-AF65-F5344CB8AC3E}">
        <p14:creationId xmlns:p14="http://schemas.microsoft.com/office/powerpoint/2010/main" val="2015602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9149</TotalTime>
  <Words>483</Words>
  <Application>Microsoft Macintosh PowerPoint</Application>
  <PresentationFormat>On-screen Show (4:3)</PresentationFormat>
  <Paragraphs>67</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Siew Ghee Chew</cp:lastModifiedBy>
  <cp:revision>96</cp:revision>
  <cp:lastPrinted>2018-12-24T16:42:52Z</cp:lastPrinted>
  <dcterms:created xsi:type="dcterms:W3CDTF">2011-05-13T06:26:16Z</dcterms:created>
  <dcterms:modified xsi:type="dcterms:W3CDTF">2018-12-25T00:31:27Z</dcterms:modified>
</cp:coreProperties>
</file>