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2"/>
  </p:handoutMasterIdLst>
  <p:sldIdLst>
    <p:sldId id="256" r:id="rId2"/>
    <p:sldId id="258" r:id="rId3"/>
    <p:sldId id="257" r:id="rId4"/>
    <p:sldId id="281" r:id="rId5"/>
    <p:sldId id="276" r:id="rId6"/>
    <p:sldId id="259" r:id="rId7"/>
    <p:sldId id="274" r:id="rId8"/>
    <p:sldId id="275" r:id="rId9"/>
    <p:sldId id="277" r:id="rId10"/>
    <p:sldId id="261" r:id="rId11"/>
    <p:sldId id="260" r:id="rId12"/>
    <p:sldId id="262" r:id="rId13"/>
    <p:sldId id="265" r:id="rId14"/>
    <p:sldId id="271" r:id="rId15"/>
    <p:sldId id="267" r:id="rId16"/>
    <p:sldId id="272" r:id="rId17"/>
    <p:sldId id="279" r:id="rId18"/>
    <p:sldId id="282" r:id="rId19"/>
    <p:sldId id="283" r:id="rId20"/>
    <p:sldId id="280" r:id="rId21"/>
  </p:sldIdLst>
  <p:sldSz cx="12192000" cy="6858000"/>
  <p:notesSz cx="6858000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90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84C1A-44F3-4701-8F16-348566D173AF}" type="datetimeFigureOut">
              <a:rPr lang="en-MY" smtClean="0"/>
              <a:t>30/12/2018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C8588-679A-4DC6-A681-5D08DDB92903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97898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F2BD-A261-4CB4-85F2-D9B2D836719F}" type="datetimeFigureOut">
              <a:rPr lang="en-MY" smtClean="0"/>
              <a:t>30/12/2018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88C72-47A8-4F47-B78B-AA2DFEDD3A4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53075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F2BD-A261-4CB4-85F2-D9B2D836719F}" type="datetimeFigureOut">
              <a:rPr lang="en-MY" smtClean="0"/>
              <a:t>30/12/2018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88C72-47A8-4F47-B78B-AA2DFEDD3A4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34742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F2BD-A261-4CB4-85F2-D9B2D836719F}" type="datetimeFigureOut">
              <a:rPr lang="en-MY" smtClean="0"/>
              <a:t>30/12/2018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88C72-47A8-4F47-B78B-AA2DFEDD3A4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07720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F2BD-A261-4CB4-85F2-D9B2D836719F}" type="datetimeFigureOut">
              <a:rPr lang="en-MY" smtClean="0"/>
              <a:t>30/12/2018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88C72-47A8-4F47-B78B-AA2DFEDD3A4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33895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F2BD-A261-4CB4-85F2-D9B2D836719F}" type="datetimeFigureOut">
              <a:rPr lang="en-MY" smtClean="0"/>
              <a:t>30/12/2018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88C72-47A8-4F47-B78B-AA2DFEDD3A4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40233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F2BD-A261-4CB4-85F2-D9B2D836719F}" type="datetimeFigureOut">
              <a:rPr lang="en-MY" smtClean="0"/>
              <a:t>30/12/2018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88C72-47A8-4F47-B78B-AA2DFEDD3A4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96910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F2BD-A261-4CB4-85F2-D9B2D836719F}" type="datetimeFigureOut">
              <a:rPr lang="en-MY" smtClean="0"/>
              <a:t>30/12/2018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88C72-47A8-4F47-B78B-AA2DFEDD3A4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68869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F2BD-A261-4CB4-85F2-D9B2D836719F}" type="datetimeFigureOut">
              <a:rPr lang="en-MY" smtClean="0"/>
              <a:t>30/12/2018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88C72-47A8-4F47-B78B-AA2DFEDD3A4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28964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F2BD-A261-4CB4-85F2-D9B2D836719F}" type="datetimeFigureOut">
              <a:rPr lang="en-MY" smtClean="0"/>
              <a:t>30/12/2018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88C72-47A8-4F47-B78B-AA2DFEDD3A4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152895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F2BD-A261-4CB4-85F2-D9B2D836719F}" type="datetimeFigureOut">
              <a:rPr lang="en-MY" smtClean="0"/>
              <a:t>30/12/2018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88C72-47A8-4F47-B78B-AA2DFEDD3A4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86477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F2BD-A261-4CB4-85F2-D9B2D836719F}" type="datetimeFigureOut">
              <a:rPr lang="en-MY" smtClean="0"/>
              <a:t>30/12/2018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88C72-47A8-4F47-B78B-AA2DFEDD3A4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66276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6F2BD-A261-4CB4-85F2-D9B2D836719F}" type="datetimeFigureOut">
              <a:rPr lang="en-MY" smtClean="0"/>
              <a:t>30/12/2018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88C72-47A8-4F47-B78B-AA2DFEDD3A4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93434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146" y="643466"/>
            <a:ext cx="891370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02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0" y="-91856"/>
            <a:ext cx="12192000" cy="6857990"/>
          </a:xfrm>
          <a:prstGeom prst="rect">
            <a:avLst/>
          </a:prstGeom>
        </p:spPr>
      </p:pic>
      <p:sp>
        <p:nvSpPr>
          <p:cNvPr id="2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25" name="Straight Connector 1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458248" y="4688781"/>
            <a:ext cx="4593021" cy="590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000" b="1" dirty="0">
                <a:latin typeface="+mn-lt"/>
                <a:ea typeface="+mn-ea"/>
                <a:cs typeface="+mn-cs"/>
              </a:rPr>
              <a:t>Matthew 13:1-9,18-24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0064" y="4165561"/>
            <a:ext cx="3909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2800" b="1" dirty="0"/>
              <a:t>Parable of the Sower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6775" y="2338153"/>
            <a:ext cx="2835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3200" b="1" dirty="0"/>
              <a:t>Today’s Text</a:t>
            </a:r>
          </a:p>
        </p:txBody>
      </p:sp>
    </p:spTree>
    <p:extLst>
      <p:ext uri="{BB962C8B-B14F-4D97-AF65-F5344CB8AC3E}">
        <p14:creationId xmlns:p14="http://schemas.microsoft.com/office/powerpoint/2010/main" val="3947618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831"/>
            <a:ext cx="12192000" cy="612567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MY" dirty="0"/>
              <a:t>13 That same day Jesus went out of the house and sat by the lake. </a:t>
            </a:r>
            <a:r>
              <a:rPr lang="en-MY" baseline="30000" dirty="0"/>
              <a:t>2 </a:t>
            </a:r>
            <a:r>
              <a:rPr lang="en-MY" dirty="0"/>
              <a:t>Such large crowds gathered around him that he got into a boat and sat in it, while all the people stood on the shore. </a:t>
            </a:r>
            <a:r>
              <a:rPr lang="en-MY" baseline="30000" dirty="0"/>
              <a:t>3 </a:t>
            </a:r>
            <a:r>
              <a:rPr lang="en-MY" dirty="0"/>
              <a:t>Then he told them many things in parables, saying: “A farmer went out to sow his seed. </a:t>
            </a:r>
            <a:r>
              <a:rPr lang="en-MY" baseline="30000" dirty="0"/>
              <a:t>4 </a:t>
            </a:r>
            <a:r>
              <a:rPr lang="en-MY" dirty="0"/>
              <a:t>As he was scattering the seed, some fell along the path, and the birds came and ate it up. </a:t>
            </a:r>
            <a:r>
              <a:rPr lang="en-MY" baseline="30000" dirty="0"/>
              <a:t>5 </a:t>
            </a:r>
            <a:r>
              <a:rPr lang="en-MY" dirty="0"/>
              <a:t>Some fell on rocky places, where it did not have much soil. It sprang up quickly, because the soil was shallow. </a:t>
            </a:r>
            <a:r>
              <a:rPr lang="en-MY" baseline="30000" dirty="0"/>
              <a:t>6 </a:t>
            </a:r>
            <a:r>
              <a:rPr lang="en-MY" dirty="0"/>
              <a:t>But when the sun came up, the plants were scorched, and they withered because they had no root. </a:t>
            </a:r>
            <a:r>
              <a:rPr lang="en-MY" baseline="30000" dirty="0"/>
              <a:t>7 </a:t>
            </a:r>
            <a:r>
              <a:rPr lang="en-MY" dirty="0"/>
              <a:t>Other seed fell among thorns, which grew up and choked the plants. </a:t>
            </a:r>
            <a:r>
              <a:rPr lang="en-MY" baseline="30000" dirty="0"/>
              <a:t>8 </a:t>
            </a:r>
            <a:r>
              <a:rPr lang="en-MY" dirty="0"/>
              <a:t>Still other seed fell on good soil, where it produced a crop—a hundred, sixty or thirty times what was sown. </a:t>
            </a:r>
            <a:r>
              <a:rPr lang="en-MY" baseline="30000" dirty="0"/>
              <a:t>9 </a:t>
            </a:r>
            <a:r>
              <a:rPr lang="en-MY" dirty="0"/>
              <a:t>Whoever has ears, let them hear.”</a:t>
            </a:r>
          </a:p>
          <a:p>
            <a:pPr marL="0" indent="0">
              <a:lnSpc>
                <a:spcPct val="150000"/>
              </a:lnSpc>
              <a:buNone/>
            </a:pP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19174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145772"/>
            <a:ext cx="12192000" cy="68580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MY" baseline="30000" dirty="0"/>
              <a:t>18 </a:t>
            </a:r>
            <a:r>
              <a:rPr lang="en-MY" dirty="0"/>
              <a:t>“Listen then to what the parable of the sower means: </a:t>
            </a:r>
            <a:r>
              <a:rPr lang="en-MY" baseline="30000" dirty="0"/>
              <a:t>19 </a:t>
            </a:r>
            <a:r>
              <a:rPr lang="en-MY" dirty="0"/>
              <a:t>When anyone hears the </a:t>
            </a:r>
            <a:r>
              <a:rPr lang="en-MY" u="sng" dirty="0"/>
              <a:t>message about the kingdom </a:t>
            </a:r>
            <a:r>
              <a:rPr lang="en-MY" dirty="0"/>
              <a:t>and does not understand it, the evil one comes and snatches away what was sown in their heart. This is the seed sown along the path. </a:t>
            </a:r>
            <a:r>
              <a:rPr lang="en-MY" baseline="30000" dirty="0"/>
              <a:t>20 </a:t>
            </a:r>
            <a:r>
              <a:rPr lang="en-MY" dirty="0"/>
              <a:t>The seed falling on rocky ground refers to someone who hears the word and at once receives it with joy. </a:t>
            </a:r>
            <a:r>
              <a:rPr lang="en-MY" baseline="30000" dirty="0"/>
              <a:t>21 </a:t>
            </a:r>
            <a:r>
              <a:rPr lang="en-MY" dirty="0"/>
              <a:t>But since they have no root, they last only a short time. When trouble or persecution comes because of the word, they quickly fall away. </a:t>
            </a:r>
            <a:r>
              <a:rPr lang="en-MY" baseline="30000" dirty="0"/>
              <a:t>22 </a:t>
            </a:r>
            <a:r>
              <a:rPr lang="en-MY" dirty="0"/>
              <a:t>The seed falling among the thorns refers to someone who hears the word, but the worries of this life and the deceitfulness of wealth choke the word, making it unfruitful. </a:t>
            </a:r>
            <a:r>
              <a:rPr lang="en-MY" baseline="30000" dirty="0"/>
              <a:t>23 </a:t>
            </a:r>
            <a:r>
              <a:rPr lang="en-MY" dirty="0"/>
              <a:t>But the seed falling on good soil refers to someone who hears the word and understands it. This is the one who produces a crop, yielding a hundred, sixty or thirty times what was sown.”</a:t>
            </a:r>
          </a:p>
        </p:txBody>
      </p:sp>
    </p:spTree>
    <p:extLst>
      <p:ext uri="{BB962C8B-B14F-4D97-AF65-F5344CB8AC3E}">
        <p14:creationId xmlns:p14="http://schemas.microsoft.com/office/powerpoint/2010/main" val="3430851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9738" y="513612"/>
            <a:ext cx="9894133" cy="10312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/>
              <a:t>Two Kinds of Hearers in the Parable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8736" y="2589086"/>
            <a:ext cx="4920496" cy="2755478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80154" y="1884045"/>
            <a:ext cx="3275668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55822" y="3222529"/>
            <a:ext cx="3242952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99694" y="2273252"/>
            <a:ext cx="4132332" cy="3387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People who get the message</a:t>
            </a:r>
            <a:br>
              <a:rPr lang="en-US" sz="3200" dirty="0"/>
            </a:br>
            <a:endParaRPr lang="en-US" sz="3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People who </a:t>
            </a:r>
            <a:r>
              <a:rPr lang="en-US" sz="3200" u="sng" dirty="0"/>
              <a:t>do not </a:t>
            </a:r>
            <a:r>
              <a:rPr lang="en-US" sz="3200" dirty="0"/>
              <a:t>get the message</a:t>
            </a:r>
            <a:r>
              <a:rPr lang="en-US" sz="3200" u="sng" dirty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64126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963" r="10826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3102" y="1834101"/>
            <a:ext cx="6274591" cy="21296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The </a:t>
            </a:r>
            <a:r>
              <a:rPr lang="en-US" sz="4000" u="sng" dirty="0">
                <a:solidFill>
                  <a:schemeClr val="bg1"/>
                </a:solidFill>
              </a:rPr>
              <a:t>evil one</a:t>
            </a:r>
            <a:r>
              <a:rPr lang="en-US" sz="4000" dirty="0">
                <a:solidFill>
                  <a:schemeClr val="bg1"/>
                </a:solidFill>
              </a:rPr>
              <a:t> comes and snatches away what was sown in their heart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027003"/>
            <a:ext cx="4611757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MY" sz="2400" b="1" dirty="0">
                <a:solidFill>
                  <a:schemeClr val="bg1"/>
                </a:solidFill>
              </a:rPr>
              <a:t>Some fell along the path, and the birds came and ate it</a:t>
            </a:r>
          </a:p>
        </p:txBody>
      </p:sp>
    </p:spTree>
    <p:extLst>
      <p:ext uri="{BB962C8B-B14F-4D97-AF65-F5344CB8AC3E}">
        <p14:creationId xmlns:p14="http://schemas.microsoft.com/office/powerpoint/2010/main" val="1676999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5264" y="5005742"/>
            <a:ext cx="10901471" cy="135071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+mj-ea"/>
                <a:cs typeface="+mj-cs"/>
              </a:rPr>
              <a:t>People who hear the word and receive it with joy. But they have </a:t>
            </a:r>
            <a:r>
              <a:rPr lang="en-US" sz="3600" u="sng" dirty="0">
                <a:latin typeface="+mj-lt"/>
                <a:ea typeface="+mj-ea"/>
                <a:cs typeface="+mj-cs"/>
              </a:rPr>
              <a:t>no root</a:t>
            </a:r>
            <a:r>
              <a:rPr lang="en-US" sz="3600" dirty="0">
                <a:latin typeface="+mj-lt"/>
                <a:ea typeface="+mj-ea"/>
                <a:cs typeface="+mj-cs"/>
              </a:rPr>
              <a:t>, they only last for a short while</a:t>
            </a:r>
          </a:p>
        </p:txBody>
      </p:sp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283A93BD-A469-4D4C-8A1F-5668AE9758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28565" y="503573"/>
            <a:ext cx="7134870" cy="359940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556" r="1" b="5902"/>
          <a:stretch/>
        </p:blipFill>
        <p:spPr>
          <a:xfrm>
            <a:off x="2694432" y="666497"/>
            <a:ext cx="6803136" cy="3273552"/>
          </a:xfrm>
          <a:prstGeom prst="rect">
            <a:avLst/>
          </a:prstGeom>
          <a:effectLst/>
        </p:spPr>
      </p:pic>
      <p:sp>
        <p:nvSpPr>
          <p:cNvPr id="10" name="TextBox 9"/>
          <p:cNvSpPr txBox="1"/>
          <p:nvPr/>
        </p:nvSpPr>
        <p:spPr>
          <a:xfrm>
            <a:off x="1563757" y="4350865"/>
            <a:ext cx="9342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2800" b="1" dirty="0"/>
              <a:t>Some fell on rocky places where it did not have much soil</a:t>
            </a:r>
          </a:p>
        </p:txBody>
      </p:sp>
    </p:spTree>
    <p:extLst>
      <p:ext uri="{BB962C8B-B14F-4D97-AF65-F5344CB8AC3E}">
        <p14:creationId xmlns:p14="http://schemas.microsoft.com/office/powerpoint/2010/main" val="2094385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264" y="4999548"/>
            <a:ext cx="10901471" cy="1350712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/>
              <a:t>Worries of life and deceitfulness of wealth choke the word, making it unfruitful</a:t>
            </a:r>
          </a:p>
        </p:txBody>
      </p:sp>
      <p:sp>
        <p:nvSpPr>
          <p:cNvPr id="10" name="Rounded Rectangle 18">
            <a:extLst>
              <a:ext uri="{FF2B5EF4-FFF2-40B4-BE49-F238E27FC236}">
                <a16:creationId xmlns:a16="http://schemas.microsoft.com/office/drawing/2014/main" id="{283A93BD-A469-4D4C-8A1F-5668AE9758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28565" y="503573"/>
            <a:ext cx="7134870" cy="359940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644" r="1" b="8432"/>
          <a:stretch/>
        </p:blipFill>
        <p:spPr>
          <a:xfrm>
            <a:off x="2694432" y="666497"/>
            <a:ext cx="6803136" cy="3273552"/>
          </a:xfrm>
          <a:prstGeom prst="rect">
            <a:avLst/>
          </a:prstGeom>
          <a:effectLst/>
        </p:spPr>
      </p:pic>
      <p:sp>
        <p:nvSpPr>
          <p:cNvPr id="8" name="TextBox 7"/>
          <p:cNvSpPr txBox="1"/>
          <p:nvPr/>
        </p:nvSpPr>
        <p:spPr>
          <a:xfrm>
            <a:off x="1497496" y="4476328"/>
            <a:ext cx="9713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2800" b="1" dirty="0"/>
              <a:t>Other seed fell amongst thorns, grew up and choked the plants</a:t>
            </a:r>
          </a:p>
        </p:txBody>
      </p:sp>
    </p:spTree>
    <p:extLst>
      <p:ext uri="{BB962C8B-B14F-4D97-AF65-F5344CB8AC3E}">
        <p14:creationId xmlns:p14="http://schemas.microsoft.com/office/powerpoint/2010/main" val="347619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But the seed falling on good soil refers to someone who hears and understands it. This is the one who produces a crop, yielding a hundred, sixty or thirty times what was sown.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09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MY" dirty="0">
                <a:solidFill>
                  <a:srgbClr val="FFFFFF"/>
                </a:solidFill>
              </a:rPr>
              <a:t>Those who hear the message and understand it, they will bear fruit, some as much as one hundred times, others sixty, and  others thirty. </a:t>
            </a:r>
          </a:p>
          <a:p>
            <a:pPr marL="0" indent="0">
              <a:buNone/>
            </a:pPr>
            <a:endParaRPr lang="en-MY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MY" dirty="0">
                <a:solidFill>
                  <a:srgbClr val="FFFFFF"/>
                </a:solidFill>
              </a:rPr>
              <a:t>							 Matthew 13:23 (GNT)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30805"/>
          </a:xfrm>
        </p:spPr>
        <p:txBody>
          <a:bodyPr anchor="ctr">
            <a:normAutofit fontScale="90000"/>
          </a:bodyPr>
          <a:lstStyle/>
          <a:p>
            <a:pPr marL="0" indent="0">
              <a:buNone/>
            </a:pPr>
            <a:r>
              <a:rPr lang="en-MY" dirty="0">
                <a:solidFill>
                  <a:srgbClr val="FFFFFF"/>
                </a:solidFill>
              </a:rPr>
              <a:t>Those who hear the message and understand it, they will bear fruit, some as much as one hundred times, others sixty, and  others thirty. </a:t>
            </a:r>
          </a:p>
          <a:p>
            <a:r>
              <a:rPr lang="en-MY" dirty="0">
                <a:solidFill>
                  <a:srgbClr val="FFFFFF"/>
                </a:solidFill>
              </a:rPr>
              <a:t>The kingdom of heaven is a merchant looking for fine pearls. When he found one of great value, he </a:t>
            </a:r>
            <a:r>
              <a:rPr lang="en-MY" dirty="0"/>
              <a:t>went away and sold everything he had and bought it.</a:t>
            </a:r>
            <a:br>
              <a:rPr lang="en-MY" dirty="0"/>
            </a:br>
            <a:br>
              <a:rPr lang="en-MY" dirty="0"/>
            </a:br>
            <a:r>
              <a:rPr lang="en-MY" dirty="0"/>
              <a:t>							   Matthew 13:43</a:t>
            </a:r>
            <a:br>
              <a:rPr lang="en-MY" dirty="0"/>
            </a:br>
            <a:endParaRPr lang="en-MY" dirty="0"/>
          </a:p>
          <a:p>
            <a:pPr marL="0" indent="0">
              <a:buNone/>
            </a:pPr>
            <a:r>
              <a:rPr lang="en-MY" dirty="0"/>
              <a:t>			</a:t>
            </a:r>
            <a:r>
              <a:rPr lang="en-MY" dirty="0">
                <a:solidFill>
                  <a:srgbClr val="FFFFFF"/>
                </a:solidFill>
              </a:rPr>
              <a:t>				 Matthew 13:23 (GNT)</a:t>
            </a:r>
          </a:p>
        </p:txBody>
      </p:sp>
    </p:spTree>
    <p:extLst>
      <p:ext uri="{BB962C8B-B14F-4D97-AF65-F5344CB8AC3E}">
        <p14:creationId xmlns:p14="http://schemas.microsoft.com/office/powerpoint/2010/main" val="4159813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FFFA32-D9F4-4AF9-A025-CD128AC85E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23A416-999C-4FA3-A853-0AE48404B5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808676"/>
            <a:ext cx="12192000" cy="3049325"/>
            <a:chOff x="0" y="3808676"/>
            <a:chExt cx="12192000" cy="30493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362F656-1A8D-4BA3-BA72-92332E75DB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716" b="9820"/>
            <a:stretch>
              <a:fillRect/>
            </a:stretch>
          </p:blipFill>
          <p:spPr>
            <a:xfrm>
              <a:off x="0" y="3808676"/>
              <a:ext cx="12192000" cy="3049325"/>
            </a:xfrm>
            <a:custGeom>
              <a:avLst/>
              <a:gdLst>
                <a:gd name="connsiteX0" fmla="*/ 0 w 12192000"/>
                <a:gd name="connsiteY0" fmla="*/ 0 h 3049325"/>
                <a:gd name="connsiteX1" fmla="*/ 12192000 w 12192000"/>
                <a:gd name="connsiteY1" fmla="*/ 0 h 3049325"/>
                <a:gd name="connsiteX2" fmla="*/ 12192000 w 12192000"/>
                <a:gd name="connsiteY2" fmla="*/ 3049325 h 3049325"/>
                <a:gd name="connsiteX3" fmla="*/ 0 w 12192000"/>
                <a:gd name="connsiteY3" fmla="*/ 3049325 h 3049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3049325">
                  <a:moveTo>
                    <a:pt x="0" y="0"/>
                  </a:moveTo>
                  <a:lnTo>
                    <a:pt x="12192000" y="0"/>
                  </a:lnTo>
                  <a:lnTo>
                    <a:pt x="12192000" y="3049325"/>
                  </a:lnTo>
                  <a:lnTo>
                    <a:pt x="0" y="3049325"/>
                  </a:lnTo>
                  <a:close/>
                </a:path>
              </a:pathLst>
            </a:cu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38807D-FB66-4E3A-9CF0-786662C4AB4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7339" y="5375082"/>
              <a:ext cx="373711" cy="4055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226" y="5105400"/>
            <a:ext cx="9833548" cy="1066802"/>
          </a:xfrm>
        </p:spPr>
        <p:txBody>
          <a:bodyPr>
            <a:normAutofit/>
          </a:bodyPr>
          <a:lstStyle/>
          <a:p>
            <a:pPr algn="ctr"/>
            <a:r>
              <a:rPr lang="en-MY" sz="4000" b="1" dirty="0">
                <a:solidFill>
                  <a:srgbClr val="3F3F3F"/>
                </a:solidFill>
              </a:rPr>
              <a:t>The man who gets the 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9225" y="872046"/>
            <a:ext cx="10191139" cy="294557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MY" dirty="0">
                <a:solidFill>
                  <a:srgbClr val="FFFFFF"/>
                </a:solidFill>
              </a:rPr>
              <a:t>The kingdom of heaven is a merchant looking for fine pearls. When he found one of great value, he went away and sold everything he had and bought it.</a:t>
            </a:r>
          </a:p>
          <a:p>
            <a:pPr marL="0" indent="0">
              <a:buNone/>
            </a:pPr>
            <a:endParaRPr lang="en-MY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MY" dirty="0">
                <a:solidFill>
                  <a:srgbClr val="FFFFFF"/>
                </a:solidFill>
              </a:rPr>
              <a:t>							   Matthew 13:43</a:t>
            </a:r>
          </a:p>
        </p:txBody>
      </p:sp>
    </p:spTree>
    <p:extLst>
      <p:ext uri="{BB962C8B-B14F-4D97-AF65-F5344CB8AC3E}">
        <p14:creationId xmlns:p14="http://schemas.microsoft.com/office/powerpoint/2010/main" val="3420935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546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37167" y="1825314"/>
            <a:ext cx="4548146" cy="454814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05542" y="9770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MY" b="1" dirty="0">
                <a:solidFill>
                  <a:srgbClr val="FF0000"/>
                </a:solidFill>
              </a:rPr>
              <a:t>A very</a:t>
            </a:r>
            <a:br>
              <a:rPr lang="en-MY" b="1" dirty="0">
                <a:solidFill>
                  <a:srgbClr val="FF0000"/>
                </a:solidFill>
              </a:rPr>
            </a:br>
            <a:r>
              <a:rPr lang="en-MY" b="1" dirty="0">
                <a:solidFill>
                  <a:srgbClr val="FF0000"/>
                </a:solidFill>
              </a:rPr>
              <a:t>important message</a:t>
            </a:r>
          </a:p>
        </p:txBody>
      </p:sp>
    </p:spTree>
    <p:extLst>
      <p:ext uri="{BB962C8B-B14F-4D97-AF65-F5344CB8AC3E}">
        <p14:creationId xmlns:p14="http://schemas.microsoft.com/office/powerpoint/2010/main" val="1830012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840" y="2604218"/>
            <a:ext cx="5277333" cy="1325563"/>
          </a:xfrm>
        </p:spPr>
        <p:txBody>
          <a:bodyPr>
            <a:normAutofit/>
          </a:bodyPr>
          <a:lstStyle/>
          <a:p>
            <a:r>
              <a:rPr lang="en-MY" dirty="0"/>
              <a:t>He who has an ear let him hear…</a:t>
            </a:r>
          </a:p>
        </p:txBody>
      </p:sp>
      <p:sp>
        <p:nvSpPr>
          <p:cNvPr id="10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30B6AC-E6AB-45E4-A303-C8DE90EB2A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93318" y="760562"/>
            <a:ext cx="5298683" cy="6097438"/>
          </a:xfrm>
          <a:custGeom>
            <a:avLst/>
            <a:gdLst>
              <a:gd name="connsiteX0" fmla="*/ 3120528 w 5298683"/>
              <a:gd name="connsiteY0" fmla="*/ 0 h 6097438"/>
              <a:gd name="connsiteX1" fmla="*/ 5105473 w 5298683"/>
              <a:gd name="connsiteY1" fmla="*/ 712577 h 6097438"/>
              <a:gd name="connsiteX2" fmla="*/ 5298683 w 5298683"/>
              <a:gd name="connsiteY2" fmla="*/ 888178 h 6097438"/>
              <a:gd name="connsiteX3" fmla="*/ 5298683 w 5298683"/>
              <a:gd name="connsiteY3" fmla="*/ 5352876 h 6097438"/>
              <a:gd name="connsiteX4" fmla="*/ 5105473 w 5298683"/>
              <a:gd name="connsiteY4" fmla="*/ 5528477 h 6097438"/>
              <a:gd name="connsiteX5" fmla="*/ 4335177 w 5298683"/>
              <a:gd name="connsiteY5" fmla="*/ 5995828 h 6097438"/>
              <a:gd name="connsiteX6" fmla="*/ 4057556 w 5298683"/>
              <a:gd name="connsiteY6" fmla="*/ 6097438 h 6097438"/>
              <a:gd name="connsiteX7" fmla="*/ 2183499 w 5298683"/>
              <a:gd name="connsiteY7" fmla="*/ 6097438 h 6097438"/>
              <a:gd name="connsiteX8" fmla="*/ 1905878 w 5298683"/>
              <a:gd name="connsiteY8" fmla="*/ 5995828 h 6097438"/>
              <a:gd name="connsiteX9" fmla="*/ 0 w 5298683"/>
              <a:gd name="connsiteY9" fmla="*/ 3120527 h 6097438"/>
              <a:gd name="connsiteX10" fmla="*/ 3120528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Chat">
            <a:extLst>
              <a:ext uri="{FF2B5EF4-FFF2-40B4-BE49-F238E27FC236}">
                <a16:creationId xmlns:a16="http://schemas.microsoft.com/office/drawing/2014/main" id="{D3C15929-8996-4D89-BB12-DA57B37BC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24800" y="1957050"/>
            <a:ext cx="3945463" cy="394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025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</a:t>
            </a:r>
            <a:r>
              <a:rPr lang="en-US" sz="6000" dirty="0">
                <a:solidFill>
                  <a:srgbClr val="FFFFFF"/>
                </a:solidFill>
              </a:rPr>
              <a:t>m</a:t>
            </a: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essage of the kingdom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5368" y="4074718"/>
            <a:ext cx="6105194" cy="109363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</a:rPr>
              <a:t>Have you heard it before ?</a:t>
            </a:r>
            <a:br>
              <a:rPr lang="en-US" sz="2400" dirty="0">
                <a:solidFill>
                  <a:srgbClr val="FFFFFF"/>
                </a:solidFill>
              </a:rPr>
            </a:b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Matthew 13</a:t>
            </a:r>
            <a:endParaRPr lang="en-US" sz="2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976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416" y="1071489"/>
            <a:ext cx="5447367" cy="1325563"/>
          </a:xfrm>
        </p:spPr>
        <p:txBody>
          <a:bodyPr>
            <a:normAutofit/>
          </a:bodyPr>
          <a:lstStyle/>
          <a:p>
            <a:r>
              <a:rPr lang="en-MY" sz="3600" b="1" dirty="0"/>
              <a:t>About the Kingdom of God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416" y="2397052"/>
            <a:ext cx="5724166" cy="3632150"/>
          </a:xfrm>
        </p:spPr>
        <p:txBody>
          <a:bodyPr anchor="t">
            <a:normAutofit/>
          </a:bodyPr>
          <a:lstStyle/>
          <a:p>
            <a:r>
              <a:rPr lang="en-MY" dirty="0"/>
              <a:t>Refers to the rule of God.</a:t>
            </a:r>
          </a:p>
          <a:p>
            <a:r>
              <a:rPr lang="en-MY" dirty="0"/>
              <a:t>The arrival of Jesus unveiled the kingdom.</a:t>
            </a:r>
          </a:p>
          <a:p>
            <a:r>
              <a:rPr lang="en-MY" dirty="0"/>
              <a:t>The kingdom is now here but it is not fully consummated until Jesus’ second coming.</a:t>
            </a:r>
          </a:p>
          <a:p>
            <a:r>
              <a:rPr lang="en-MY" dirty="0"/>
              <a:t>We are now living in the “latter days” aka “end times”.</a:t>
            </a:r>
          </a:p>
        </p:txBody>
      </p:sp>
      <p:sp>
        <p:nvSpPr>
          <p:cNvPr id="9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30B6AC-E6AB-45E4-A303-C8DE90EB2A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93318" y="760562"/>
            <a:ext cx="5298683" cy="6097438"/>
          </a:xfrm>
          <a:custGeom>
            <a:avLst/>
            <a:gdLst>
              <a:gd name="connsiteX0" fmla="*/ 3120528 w 5298683"/>
              <a:gd name="connsiteY0" fmla="*/ 0 h 6097438"/>
              <a:gd name="connsiteX1" fmla="*/ 5105473 w 5298683"/>
              <a:gd name="connsiteY1" fmla="*/ 712577 h 6097438"/>
              <a:gd name="connsiteX2" fmla="*/ 5298683 w 5298683"/>
              <a:gd name="connsiteY2" fmla="*/ 888178 h 6097438"/>
              <a:gd name="connsiteX3" fmla="*/ 5298683 w 5298683"/>
              <a:gd name="connsiteY3" fmla="*/ 5352876 h 6097438"/>
              <a:gd name="connsiteX4" fmla="*/ 5105473 w 5298683"/>
              <a:gd name="connsiteY4" fmla="*/ 5528477 h 6097438"/>
              <a:gd name="connsiteX5" fmla="*/ 4335177 w 5298683"/>
              <a:gd name="connsiteY5" fmla="*/ 5995828 h 6097438"/>
              <a:gd name="connsiteX6" fmla="*/ 4057556 w 5298683"/>
              <a:gd name="connsiteY6" fmla="*/ 6097438 h 6097438"/>
              <a:gd name="connsiteX7" fmla="*/ 2183499 w 5298683"/>
              <a:gd name="connsiteY7" fmla="*/ 6097438 h 6097438"/>
              <a:gd name="connsiteX8" fmla="*/ 1905878 w 5298683"/>
              <a:gd name="connsiteY8" fmla="*/ 5995828 h 6097438"/>
              <a:gd name="connsiteX9" fmla="*/ 0 w 5298683"/>
              <a:gd name="connsiteY9" fmla="*/ 3120527 h 6097438"/>
              <a:gd name="connsiteX10" fmla="*/ 3120528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1830361"/>
            <a:ext cx="3945463" cy="41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28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FFFA32-D9F4-4AF9-A025-CD128AC85E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9">
            <a:extLst>
              <a:ext uri="{FF2B5EF4-FFF2-40B4-BE49-F238E27FC236}">
                <a16:creationId xmlns:a16="http://schemas.microsoft.com/office/drawing/2014/main" id="{2823A416-999C-4FA3-A853-0AE48404B5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808676"/>
            <a:ext cx="12192000" cy="3049325"/>
            <a:chOff x="0" y="3808676"/>
            <a:chExt cx="12192000" cy="30493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362F656-1A8D-4BA3-BA72-92332E75DB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716" b="9820"/>
            <a:stretch>
              <a:fillRect/>
            </a:stretch>
          </p:blipFill>
          <p:spPr>
            <a:xfrm>
              <a:off x="0" y="3808676"/>
              <a:ext cx="12192000" cy="3049325"/>
            </a:xfrm>
            <a:custGeom>
              <a:avLst/>
              <a:gdLst>
                <a:gd name="connsiteX0" fmla="*/ 0 w 12192000"/>
                <a:gd name="connsiteY0" fmla="*/ 0 h 3049325"/>
                <a:gd name="connsiteX1" fmla="*/ 12192000 w 12192000"/>
                <a:gd name="connsiteY1" fmla="*/ 0 h 3049325"/>
                <a:gd name="connsiteX2" fmla="*/ 12192000 w 12192000"/>
                <a:gd name="connsiteY2" fmla="*/ 3049325 h 3049325"/>
                <a:gd name="connsiteX3" fmla="*/ 0 w 12192000"/>
                <a:gd name="connsiteY3" fmla="*/ 3049325 h 3049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3049325">
                  <a:moveTo>
                    <a:pt x="0" y="0"/>
                  </a:moveTo>
                  <a:lnTo>
                    <a:pt x="12192000" y="0"/>
                  </a:lnTo>
                  <a:lnTo>
                    <a:pt x="12192000" y="3049325"/>
                  </a:lnTo>
                  <a:lnTo>
                    <a:pt x="0" y="3049325"/>
                  </a:lnTo>
                  <a:close/>
                </a:path>
              </a:pathLst>
            </a:cu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38807D-FB66-4E3A-9CF0-786662C4AB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7339" y="5375082"/>
              <a:ext cx="373711" cy="4055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9226" y="872046"/>
            <a:ext cx="9833548" cy="294557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MY" dirty="0">
                <a:solidFill>
                  <a:srgbClr val="FFFFFF"/>
                </a:solidFill>
              </a:rPr>
              <a:t>Many prophets and righteous people longed to hear what you hear but did not hear it.</a:t>
            </a:r>
          </a:p>
          <a:p>
            <a:pPr marL="0" indent="0">
              <a:buNone/>
            </a:pPr>
            <a:endParaRPr lang="en-MY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MY" dirty="0">
                <a:solidFill>
                  <a:srgbClr val="FFFFFF"/>
                </a:solidFill>
              </a:rPr>
              <a:t>							   Matthew 13:17</a:t>
            </a:r>
          </a:p>
          <a:p>
            <a:pPr marL="0" indent="0">
              <a:buNone/>
            </a:pPr>
            <a:endParaRPr lang="en-MY" sz="24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2069" y="5383113"/>
            <a:ext cx="5062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4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Privileged</a:t>
            </a:r>
          </a:p>
        </p:txBody>
      </p:sp>
    </p:spTree>
    <p:extLst>
      <p:ext uri="{BB962C8B-B14F-4D97-AF65-F5344CB8AC3E}">
        <p14:creationId xmlns:p14="http://schemas.microsoft.com/office/powerpoint/2010/main" val="3101609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EC54116-936B-4DD4-B494-B459D5DBBD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5468471"/>
          </a:xfrm>
          <a:prstGeom prst="rect">
            <a:avLst/>
          </a:prstGeom>
          <a:gradFill>
            <a:gsLst>
              <a:gs pos="0">
                <a:schemeClr val="accent6">
                  <a:lumMod val="90000"/>
                </a:schemeClr>
              </a:gs>
              <a:gs pos="25000">
                <a:schemeClr val="accent6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823A416-999C-4FA3-A853-0AE48404B5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808676"/>
            <a:ext cx="12192000" cy="3049325"/>
            <a:chOff x="0" y="3808676"/>
            <a:chExt cx="12192000" cy="3049325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362F656-1A8D-4BA3-BA72-92332E75DB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716" b="9820"/>
            <a:stretch>
              <a:fillRect/>
            </a:stretch>
          </p:blipFill>
          <p:spPr>
            <a:xfrm>
              <a:off x="0" y="3808676"/>
              <a:ext cx="12192000" cy="3049325"/>
            </a:xfrm>
            <a:custGeom>
              <a:avLst/>
              <a:gdLst>
                <a:gd name="connsiteX0" fmla="*/ 0 w 12192000"/>
                <a:gd name="connsiteY0" fmla="*/ 0 h 3049325"/>
                <a:gd name="connsiteX1" fmla="*/ 12192000 w 12192000"/>
                <a:gd name="connsiteY1" fmla="*/ 0 h 3049325"/>
                <a:gd name="connsiteX2" fmla="*/ 12192000 w 12192000"/>
                <a:gd name="connsiteY2" fmla="*/ 3049325 h 3049325"/>
                <a:gd name="connsiteX3" fmla="*/ 0 w 12192000"/>
                <a:gd name="connsiteY3" fmla="*/ 3049325 h 3049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3049325">
                  <a:moveTo>
                    <a:pt x="0" y="0"/>
                  </a:moveTo>
                  <a:lnTo>
                    <a:pt x="12192000" y="0"/>
                  </a:lnTo>
                  <a:lnTo>
                    <a:pt x="12192000" y="3049325"/>
                  </a:lnTo>
                  <a:lnTo>
                    <a:pt x="0" y="3049325"/>
                  </a:lnTo>
                  <a:close/>
                </a:path>
              </a:pathLst>
            </a:cu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338807D-FB66-4E3A-9CF0-786662C4AB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7339" y="5375082"/>
              <a:ext cx="373711" cy="4055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9226" y="872046"/>
            <a:ext cx="9833548" cy="294557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MY" dirty="0">
                <a:solidFill>
                  <a:srgbClr val="FFFFFF"/>
                </a:solidFill>
              </a:rPr>
              <a:t>Those who hear the message and understand it, they will bear fruit, some as much as one hundred times, others sixty, and  others thirty. </a:t>
            </a:r>
          </a:p>
          <a:p>
            <a:pPr marL="0" indent="0">
              <a:buNone/>
            </a:pPr>
            <a:endParaRPr lang="en-MY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MY" dirty="0">
                <a:solidFill>
                  <a:srgbClr val="FFFFFF"/>
                </a:solidFill>
              </a:rPr>
              <a:t>							 Matthew 13:23 (GNT)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72069" y="5383113"/>
            <a:ext cx="5062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4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Productive</a:t>
            </a:r>
          </a:p>
        </p:txBody>
      </p:sp>
    </p:spTree>
    <p:extLst>
      <p:ext uri="{BB962C8B-B14F-4D97-AF65-F5344CB8AC3E}">
        <p14:creationId xmlns:p14="http://schemas.microsoft.com/office/powerpoint/2010/main" val="2476800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8">
            <a:extLst>
              <a:ext uri="{FF2B5EF4-FFF2-40B4-BE49-F238E27FC236}">
                <a16:creationId xmlns:a16="http://schemas.microsoft.com/office/drawing/2014/main" id="{0EC54116-936B-4DD4-B494-B459D5DBBD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5468471"/>
          </a:xfrm>
          <a:prstGeom prst="rect">
            <a:avLst/>
          </a:prstGeom>
          <a:gradFill>
            <a:gsLst>
              <a:gs pos="0">
                <a:srgbClr val="00B0F0">
                  <a:lumMod val="90000"/>
                </a:srgbClr>
              </a:gs>
              <a:gs pos="25000">
                <a:srgbClr val="00B0F0">
                  <a:lumMod val="90000"/>
                </a:srgb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0">
            <a:extLst>
              <a:ext uri="{FF2B5EF4-FFF2-40B4-BE49-F238E27FC236}">
                <a16:creationId xmlns:a16="http://schemas.microsoft.com/office/drawing/2014/main" id="{2823A416-999C-4FA3-A853-0AE48404B5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808676"/>
            <a:ext cx="12192000" cy="3049325"/>
            <a:chOff x="0" y="3808676"/>
            <a:chExt cx="12192000" cy="304932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362F656-1A8D-4BA3-BA72-92332E75DB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716" b="9820"/>
            <a:stretch>
              <a:fillRect/>
            </a:stretch>
          </p:blipFill>
          <p:spPr>
            <a:xfrm>
              <a:off x="0" y="3808676"/>
              <a:ext cx="12192000" cy="3049325"/>
            </a:xfrm>
            <a:custGeom>
              <a:avLst/>
              <a:gdLst>
                <a:gd name="connsiteX0" fmla="*/ 0 w 12192000"/>
                <a:gd name="connsiteY0" fmla="*/ 0 h 3049325"/>
                <a:gd name="connsiteX1" fmla="*/ 12192000 w 12192000"/>
                <a:gd name="connsiteY1" fmla="*/ 0 h 3049325"/>
                <a:gd name="connsiteX2" fmla="*/ 12192000 w 12192000"/>
                <a:gd name="connsiteY2" fmla="*/ 3049325 h 3049325"/>
                <a:gd name="connsiteX3" fmla="*/ 0 w 12192000"/>
                <a:gd name="connsiteY3" fmla="*/ 3049325 h 3049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3049325">
                  <a:moveTo>
                    <a:pt x="0" y="0"/>
                  </a:moveTo>
                  <a:lnTo>
                    <a:pt x="12192000" y="0"/>
                  </a:lnTo>
                  <a:lnTo>
                    <a:pt x="12192000" y="3049325"/>
                  </a:lnTo>
                  <a:lnTo>
                    <a:pt x="0" y="3049325"/>
                  </a:lnTo>
                  <a:close/>
                </a:path>
              </a:pathLst>
            </a:cu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338807D-FB66-4E3A-9CF0-786662C4AB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7339" y="5375082"/>
              <a:ext cx="373711" cy="4055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9226" y="872046"/>
            <a:ext cx="9833548" cy="294557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MY" dirty="0">
                <a:solidFill>
                  <a:srgbClr val="FFFFFF"/>
                </a:solidFill>
              </a:rPr>
              <a:t>The kingdom of heaven is like yeast that a woman took and mixed into about 60 pounds of flour until it worked all through the dough.</a:t>
            </a:r>
          </a:p>
          <a:p>
            <a:pPr marL="0" indent="0">
              <a:buNone/>
            </a:pPr>
            <a:endParaRPr lang="en-MY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MY" dirty="0">
                <a:solidFill>
                  <a:srgbClr val="FFFFFF"/>
                </a:solidFill>
              </a:rPr>
              <a:t>							   Matthew 13:33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74575" y="5383113"/>
            <a:ext cx="8415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4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Life-Changing</a:t>
            </a:r>
          </a:p>
        </p:txBody>
      </p:sp>
    </p:spTree>
    <p:extLst>
      <p:ext uri="{BB962C8B-B14F-4D97-AF65-F5344CB8AC3E}">
        <p14:creationId xmlns:p14="http://schemas.microsoft.com/office/powerpoint/2010/main" val="1488999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0EC54116-936B-4DD4-B494-B459D5DBBD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5468471"/>
          </a:xfrm>
          <a:prstGeom prst="rect">
            <a:avLst/>
          </a:prstGeom>
          <a:gradFill>
            <a:gsLst>
              <a:gs pos="0">
                <a:srgbClr val="E3411B">
                  <a:lumMod val="90000"/>
                </a:srgbClr>
              </a:gs>
              <a:gs pos="25000">
                <a:srgbClr val="E3411B">
                  <a:lumMod val="90000"/>
                </a:srgb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823A416-999C-4FA3-A853-0AE48404B5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808676"/>
            <a:ext cx="12192000" cy="3049325"/>
            <a:chOff x="0" y="3808676"/>
            <a:chExt cx="12192000" cy="304932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362F656-1A8D-4BA3-BA72-92332E75DB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716" b="9820"/>
            <a:stretch>
              <a:fillRect/>
            </a:stretch>
          </p:blipFill>
          <p:spPr>
            <a:xfrm>
              <a:off x="0" y="3808676"/>
              <a:ext cx="12192000" cy="3049325"/>
            </a:xfrm>
            <a:custGeom>
              <a:avLst/>
              <a:gdLst>
                <a:gd name="connsiteX0" fmla="*/ 0 w 12192000"/>
                <a:gd name="connsiteY0" fmla="*/ 0 h 3049325"/>
                <a:gd name="connsiteX1" fmla="*/ 12192000 w 12192000"/>
                <a:gd name="connsiteY1" fmla="*/ 0 h 3049325"/>
                <a:gd name="connsiteX2" fmla="*/ 12192000 w 12192000"/>
                <a:gd name="connsiteY2" fmla="*/ 3049325 h 3049325"/>
                <a:gd name="connsiteX3" fmla="*/ 0 w 12192000"/>
                <a:gd name="connsiteY3" fmla="*/ 3049325 h 3049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3049325">
                  <a:moveTo>
                    <a:pt x="0" y="0"/>
                  </a:moveTo>
                  <a:lnTo>
                    <a:pt x="12192000" y="0"/>
                  </a:lnTo>
                  <a:lnTo>
                    <a:pt x="12192000" y="3049325"/>
                  </a:lnTo>
                  <a:lnTo>
                    <a:pt x="0" y="3049325"/>
                  </a:lnTo>
                  <a:close/>
                </a:path>
              </a:pathLst>
            </a:cu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338807D-FB66-4E3A-9CF0-786662C4AB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7339" y="5375082"/>
              <a:ext cx="373711" cy="4055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xfrm>
            <a:off x="1179225" y="872046"/>
            <a:ext cx="10204391" cy="2945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MY" dirty="0">
                <a:solidFill>
                  <a:srgbClr val="FFFFFF"/>
                </a:solidFill>
              </a:rPr>
              <a:t>The kingdom of heaven is a merchant looking for fine pearls. When he found one of great value, he went away and sold everything he had and bought it.</a:t>
            </a:r>
          </a:p>
          <a:p>
            <a:pPr marL="0" indent="0">
              <a:buNone/>
            </a:pPr>
            <a:endParaRPr lang="en-MY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MY" dirty="0">
                <a:solidFill>
                  <a:srgbClr val="FFFFFF"/>
                </a:solidFill>
              </a:rPr>
              <a:t>							   Matthew 13:43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46782" y="5416204"/>
            <a:ext cx="5698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4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Of Great Value</a:t>
            </a:r>
          </a:p>
        </p:txBody>
      </p:sp>
    </p:spTree>
    <p:extLst>
      <p:ext uri="{BB962C8B-B14F-4D97-AF65-F5344CB8AC3E}">
        <p14:creationId xmlns:p14="http://schemas.microsoft.com/office/powerpoint/2010/main" val="49287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843" y="2258493"/>
            <a:ext cx="5628330" cy="2353264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MY" sz="3600" dirty="0"/>
              <a:t>The message of the kingdom - Important but very few have really comprehended</a:t>
            </a:r>
            <a:endParaRPr lang="en-MY" sz="3200" dirty="0"/>
          </a:p>
        </p:txBody>
      </p:sp>
      <p:sp>
        <p:nvSpPr>
          <p:cNvPr id="26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27">
            <a:extLst>
              <a:ext uri="{FF2B5EF4-FFF2-40B4-BE49-F238E27FC236}">
                <a16:creationId xmlns:a16="http://schemas.microsoft.com/office/drawing/2014/main" id="{4330B6AC-E6AB-45E4-A303-C8DE90EB2A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93318" y="760562"/>
            <a:ext cx="5298683" cy="6097438"/>
          </a:xfrm>
          <a:custGeom>
            <a:avLst/>
            <a:gdLst>
              <a:gd name="connsiteX0" fmla="*/ 3120528 w 5298683"/>
              <a:gd name="connsiteY0" fmla="*/ 0 h 6097438"/>
              <a:gd name="connsiteX1" fmla="*/ 5105473 w 5298683"/>
              <a:gd name="connsiteY1" fmla="*/ 712577 h 6097438"/>
              <a:gd name="connsiteX2" fmla="*/ 5298683 w 5298683"/>
              <a:gd name="connsiteY2" fmla="*/ 888178 h 6097438"/>
              <a:gd name="connsiteX3" fmla="*/ 5298683 w 5298683"/>
              <a:gd name="connsiteY3" fmla="*/ 5352876 h 6097438"/>
              <a:gd name="connsiteX4" fmla="*/ 5105473 w 5298683"/>
              <a:gd name="connsiteY4" fmla="*/ 5528477 h 6097438"/>
              <a:gd name="connsiteX5" fmla="*/ 4335177 w 5298683"/>
              <a:gd name="connsiteY5" fmla="*/ 5995828 h 6097438"/>
              <a:gd name="connsiteX6" fmla="*/ 4057556 w 5298683"/>
              <a:gd name="connsiteY6" fmla="*/ 6097438 h 6097438"/>
              <a:gd name="connsiteX7" fmla="*/ 2183499 w 5298683"/>
              <a:gd name="connsiteY7" fmla="*/ 6097438 h 6097438"/>
              <a:gd name="connsiteX8" fmla="*/ 1905878 w 5298683"/>
              <a:gd name="connsiteY8" fmla="*/ 5995828 h 6097438"/>
              <a:gd name="connsiteX9" fmla="*/ 0 w 5298683"/>
              <a:gd name="connsiteY9" fmla="*/ 3120527 h 6097438"/>
              <a:gd name="connsiteX10" fmla="*/ 3120528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Warning">
            <a:extLst>
              <a:ext uri="{FF2B5EF4-FFF2-40B4-BE49-F238E27FC236}">
                <a16:creationId xmlns:a16="http://schemas.microsoft.com/office/drawing/2014/main" id="{85BDD95B-AD4B-46CB-920A-20711CF76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24800" y="1957050"/>
            <a:ext cx="3945463" cy="394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94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473</Words>
  <Application>Microsoft Office PowerPoint</Application>
  <PresentationFormat>Widescreen</PresentationFormat>
  <Paragraphs>51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The message of the kingdom</vt:lpstr>
      <vt:lpstr>About the Kingdom of God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Kinds of Hearers in the Parable</vt:lpstr>
      <vt:lpstr>The evil one comes and snatches away what was sown in their heart</vt:lpstr>
      <vt:lpstr>PowerPoint Presentation</vt:lpstr>
      <vt:lpstr>Worries of life and deceitfulness of wealth choke the word, making it unfruitful</vt:lpstr>
      <vt:lpstr>But the seed falling on good soil refers to someone who hears and understands it. This is the one who produces a crop, yielding a hundred, sixty or thirty times what was sown.</vt:lpstr>
      <vt:lpstr>Those who hear the message and understand it, they will bear fruit, some as much as one hundred times, others sixty, and  others thirty.  The kingdom of heaven is a merchant looking for fine pearls. When he found one of great value, he went away and sold everything he had and bought it.            Matthew 13:43          Matthew 13:23 (GNT)</vt:lpstr>
      <vt:lpstr>The man who gets the message</vt:lpstr>
      <vt:lpstr>He who has an ear let him hear…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Chew, Alvin</dc:creator>
  <cp:lastModifiedBy>Chew, Alvin</cp:lastModifiedBy>
  <cp:revision>44</cp:revision>
  <cp:lastPrinted>2018-12-29T23:06:42Z</cp:lastPrinted>
  <dcterms:created xsi:type="dcterms:W3CDTF">2018-12-26T00:37:11Z</dcterms:created>
  <dcterms:modified xsi:type="dcterms:W3CDTF">2018-12-30T00:33:06Z</dcterms:modified>
</cp:coreProperties>
</file>