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0"/>
  </p:notesMasterIdLst>
  <p:handoutMasterIdLst>
    <p:handoutMasterId r:id="rId31"/>
  </p:handoutMasterIdLst>
  <p:sldIdLst>
    <p:sldId id="557" r:id="rId2"/>
    <p:sldId id="568" r:id="rId3"/>
    <p:sldId id="542" r:id="rId4"/>
    <p:sldId id="569" r:id="rId5"/>
    <p:sldId id="541" r:id="rId6"/>
    <p:sldId id="545" r:id="rId7"/>
    <p:sldId id="572" r:id="rId8"/>
    <p:sldId id="571" r:id="rId9"/>
    <p:sldId id="576" r:id="rId10"/>
    <p:sldId id="577" r:id="rId11"/>
    <p:sldId id="590" r:id="rId12"/>
    <p:sldId id="591" r:id="rId13"/>
    <p:sldId id="592" r:id="rId14"/>
    <p:sldId id="574" r:id="rId15"/>
    <p:sldId id="595" r:id="rId16"/>
    <p:sldId id="594" r:id="rId17"/>
    <p:sldId id="593" r:id="rId18"/>
    <p:sldId id="575" r:id="rId19"/>
    <p:sldId id="598" r:id="rId20"/>
    <p:sldId id="597" r:id="rId21"/>
    <p:sldId id="599" r:id="rId22"/>
    <p:sldId id="578" r:id="rId23"/>
    <p:sldId id="600" r:id="rId24"/>
    <p:sldId id="579" r:id="rId25"/>
    <p:sldId id="580" r:id="rId26"/>
    <p:sldId id="581" r:id="rId27"/>
    <p:sldId id="582" r:id="rId28"/>
    <p:sldId id="5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7B7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97" d="100"/>
          <a:sy n="97" d="100"/>
        </p:scale>
        <p:origin x="-30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60EED-467A-9D4A-AB75-4B0304AF743B}" type="datetimeFigureOut">
              <a:rPr lang="en-US" smtClean="0"/>
              <a:pPr/>
              <a:t>1/5/2019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D92C1-44AD-E643-8954-D2EE9B527AE9}" type="slidenum">
              <a:rPr lang="en-US" smtClean="0"/>
              <a:pPr/>
              <a:t>‹#›</a:t>
            </a:fld>
            <a:endParaRPr lang="en-US"/>
          </a:p>
        </p:txBody>
      </p:sp>
    </p:spTree>
    <p:extLst>
      <p:ext uri="{BB962C8B-B14F-4D97-AF65-F5344CB8AC3E}">
        <p14:creationId xmlns:p14="http://schemas.microsoft.com/office/powerpoint/2010/main" xmlns="" val="65072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51D3D-E00E-0944-8582-B77B81B9BABF}" type="datetimeFigureOut">
              <a:rPr lang="en-US" smtClean="0"/>
              <a:pPr/>
              <a:t>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DDE7-59ED-E746-8C13-85EDB042B97A}" type="slidenum">
              <a:rPr lang="en-US" smtClean="0"/>
              <a:pPr/>
              <a:t>‹#›</a:t>
            </a:fld>
            <a:endParaRPr lang="en-US"/>
          </a:p>
        </p:txBody>
      </p:sp>
    </p:spTree>
    <p:extLst>
      <p:ext uri="{BB962C8B-B14F-4D97-AF65-F5344CB8AC3E}">
        <p14:creationId xmlns:p14="http://schemas.microsoft.com/office/powerpoint/2010/main" xmlns="" val="2701474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1217E-3183-9D49-B019-F38BA7E96D1D}" type="datetimeFigureOut">
              <a:rPr lang="en-US" smtClean="0"/>
              <a:pPr/>
              <a:t>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7C1217E-3183-9D49-B019-F38BA7E96D1D}" type="datetimeFigureOut">
              <a:rPr lang="en-US" smtClean="0"/>
              <a:pPr/>
              <a:t>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1217E-3183-9D49-B019-F38BA7E96D1D}" type="datetimeFigureOut">
              <a:rPr lang="en-US" smtClean="0"/>
              <a:pPr/>
              <a:t>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7E61-3C61-914A-A1C9-F62CBC35023F}"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C1217E-3183-9D49-B019-F38BA7E96D1D}" type="datetimeFigureOut">
              <a:rPr lang="en-US" smtClean="0"/>
              <a:pPr/>
              <a:t>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1217E-3183-9D49-B019-F38BA7E96D1D}" type="datetimeFigureOut">
              <a:rPr lang="en-US" smtClean="0"/>
              <a:pPr/>
              <a:t>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7C1217E-3183-9D49-B019-F38BA7E96D1D}" type="datetimeFigureOut">
              <a:rPr lang="en-US" smtClean="0"/>
              <a:pPr/>
              <a:t>1/5/2019</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FDE7E61-3C61-914A-A1C9-F62CBC35023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4423" y="2787738"/>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2"/>
          <a:stretch>
            <a:fillRect/>
          </a:stretch>
        </p:blipFill>
        <p:spPr>
          <a:xfrm>
            <a:off x="772370" y="497672"/>
            <a:ext cx="7603551" cy="5702663"/>
          </a:xfrm>
          <a:prstGeom prst="rect">
            <a:avLst/>
          </a:prstGeom>
        </p:spPr>
      </p:pic>
    </p:spTree>
    <p:extLst>
      <p:ext uri="{BB962C8B-B14F-4D97-AF65-F5344CB8AC3E}">
        <p14:creationId xmlns:p14="http://schemas.microsoft.com/office/powerpoint/2010/main" xmlns="" val="33955407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500" y="947690"/>
            <a:ext cx="7747000" cy="4356100"/>
          </a:xfrm>
          <a:prstGeom prst="rect">
            <a:avLst/>
          </a:prstGeom>
        </p:spPr>
      </p:pic>
    </p:spTree>
    <p:extLst>
      <p:ext uri="{BB962C8B-B14F-4D97-AF65-F5344CB8AC3E}">
        <p14:creationId xmlns:p14="http://schemas.microsoft.com/office/powerpoint/2010/main" xmlns="" val="255623619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91243"/>
            <a:ext cx="9143999"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Everything That Hinders</a:t>
            </a:r>
            <a:endParaRPr lang="en-US" b="1" dirty="0">
              <a:solidFill>
                <a:srgbClr val="FCEACD"/>
              </a:solidFill>
              <a:latin typeface="Calibri"/>
              <a:cs typeface="Calibri"/>
            </a:endParaRPr>
          </a:p>
        </p:txBody>
      </p:sp>
      <p:pic>
        <p:nvPicPr>
          <p:cNvPr id="6" name="Picture 5"/>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2055511" y="1274761"/>
            <a:ext cx="5020523" cy="3834355"/>
          </a:xfrm>
          <a:prstGeom prst="rect">
            <a:avLst/>
          </a:prstGeom>
        </p:spPr>
      </p:pic>
      <p:sp>
        <p:nvSpPr>
          <p:cNvPr id="7" name="Rectangle 6"/>
          <p:cNvSpPr/>
          <p:nvPr/>
        </p:nvSpPr>
        <p:spPr>
          <a:xfrm>
            <a:off x="3341027" y="5438242"/>
            <a:ext cx="2498000" cy="584776"/>
          </a:xfrm>
          <a:prstGeom prst="rect">
            <a:avLst/>
          </a:prstGeom>
        </p:spPr>
        <p:txBody>
          <a:bodyPr wrap="none">
            <a:spAutoFit/>
          </a:bodyPr>
          <a:lstStyle/>
          <a:p>
            <a:pPr algn="ctr"/>
            <a:r>
              <a:rPr lang="en-US" sz="3200" b="1" dirty="0">
                <a:latin typeface="Calibri"/>
                <a:cs typeface="Calibri"/>
              </a:rPr>
              <a:t>E</a:t>
            </a:r>
            <a:r>
              <a:rPr lang="en-US" sz="3200" b="1" dirty="0" smtClean="0">
                <a:latin typeface="Calibri"/>
                <a:cs typeface="Calibri"/>
              </a:rPr>
              <a:t>ncumbrance</a:t>
            </a:r>
            <a:r>
              <a:rPr lang="en-MY" sz="3200" dirty="0" smtClean="0"/>
              <a:t> </a:t>
            </a:r>
            <a:endParaRPr lang="en-US" sz="3200" dirty="0"/>
          </a:p>
        </p:txBody>
      </p:sp>
    </p:spTree>
    <p:extLst>
      <p:ext uri="{BB962C8B-B14F-4D97-AF65-F5344CB8AC3E}">
        <p14:creationId xmlns:p14="http://schemas.microsoft.com/office/powerpoint/2010/main" xmlns="" val="382024171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851" y="580441"/>
            <a:ext cx="8296608" cy="5570756"/>
          </a:xfrm>
          <a:prstGeom prst="rect">
            <a:avLst/>
          </a:prstGeom>
        </p:spPr>
        <p:txBody>
          <a:bodyPr wrap="square">
            <a:spAutoFit/>
          </a:bodyPr>
          <a:lstStyle/>
          <a:p>
            <a:pPr algn="just" fontAlgn="base"/>
            <a:r>
              <a:rPr lang="en-US" sz="2000" b="1" dirty="0">
                <a:latin typeface="Calibri"/>
                <a:cs typeface="Calibri"/>
              </a:rPr>
              <a:t>I remember the effect this verse had on me as a boy when I heard someone explain that we must lay aside not only entangling sins, but “every </a:t>
            </a:r>
            <a:r>
              <a:rPr lang="en-US" sz="2000" b="1" i="1" dirty="0">
                <a:latin typeface="Calibri"/>
                <a:cs typeface="Calibri"/>
              </a:rPr>
              <a:t>encumbrance</a:t>
            </a:r>
            <a:r>
              <a:rPr lang="en-US" sz="2000" b="1" dirty="0">
                <a:latin typeface="Calibri"/>
                <a:cs typeface="Calibri"/>
              </a:rPr>
              <a:t>,” that is, every weight or obstacle — things that in themselves may not be sins.</a:t>
            </a:r>
            <a:endParaRPr lang="en-MY" sz="2000" b="1" dirty="0">
              <a:latin typeface="Calibri"/>
              <a:cs typeface="Calibri"/>
            </a:endParaRPr>
          </a:p>
          <a:p>
            <a:pPr algn="just" fontAlgn="base"/>
            <a:endParaRPr lang="en-MY" sz="800" b="1" dirty="0">
              <a:latin typeface="Calibri"/>
              <a:cs typeface="Calibri"/>
            </a:endParaRPr>
          </a:p>
          <a:p>
            <a:pPr algn="just" fontAlgn="base"/>
            <a:r>
              <a:rPr lang="en-US" sz="2000" b="1" dirty="0" smtClean="0">
                <a:latin typeface="Calibri"/>
                <a:cs typeface="Calibri"/>
              </a:rPr>
              <a:t>This was </a:t>
            </a:r>
            <a:r>
              <a:rPr lang="en-US" sz="2000" b="1" dirty="0">
                <a:latin typeface="Calibri"/>
                <a:cs typeface="Calibri"/>
              </a:rPr>
              <a:t>revolutionary. What it did (and I hope it does the same for you) was show me that the fight of faith — the race of the Christian life — is not fought well or run well by asking, “what’s wrong with this or that?” but by asking, “Is it in the way of greater faith and greater love and greater purity and greater courage and greater humility and greater patience and greater self-control?” Not, “Is it a sin?” but, “Does it help me run? Is it in the way?”</a:t>
            </a:r>
            <a:endParaRPr lang="en-MY" sz="2000" b="1" dirty="0">
              <a:latin typeface="Calibri"/>
              <a:cs typeface="Calibri"/>
            </a:endParaRPr>
          </a:p>
          <a:p>
            <a:pPr algn="just" fontAlgn="base"/>
            <a:r>
              <a:rPr lang="en-US" sz="800" b="1" dirty="0">
                <a:latin typeface="Calibri"/>
                <a:cs typeface="Calibri"/>
              </a:rPr>
              <a:t> </a:t>
            </a:r>
            <a:endParaRPr lang="en-MY" sz="800" b="1" dirty="0">
              <a:latin typeface="Calibri"/>
              <a:cs typeface="Calibri"/>
            </a:endParaRPr>
          </a:p>
          <a:p>
            <a:pPr algn="just" fontAlgn="base"/>
            <a:r>
              <a:rPr lang="en-US" sz="2000" b="1" dirty="0">
                <a:latin typeface="Calibri"/>
                <a:cs typeface="Calibri"/>
              </a:rPr>
              <a:t>I commend it to you young people especially. Don’t ask about your music, your movies, your parties, your habits: What’s wrong with it? Ask: Does it help me run the race? Does it help me run for Jesus?</a:t>
            </a:r>
            <a:endParaRPr lang="en-MY" sz="2000" b="1" dirty="0">
              <a:latin typeface="Calibri"/>
              <a:cs typeface="Calibri"/>
            </a:endParaRPr>
          </a:p>
          <a:p>
            <a:pPr algn="just" fontAlgn="base"/>
            <a:endParaRPr lang="en-MY" sz="800" b="1" dirty="0">
              <a:latin typeface="Calibri"/>
              <a:cs typeface="Calibri"/>
            </a:endParaRPr>
          </a:p>
          <a:p>
            <a:pPr algn="just" fontAlgn="base"/>
            <a:r>
              <a:rPr lang="en-US" sz="2000" b="1" dirty="0">
                <a:latin typeface="Calibri"/>
                <a:cs typeface="Calibri"/>
              </a:rPr>
              <a:t>Hebrews 12:1 is a command to look at your life, think hard about what you are doing, and get ruthless about what stays and what goes</a:t>
            </a:r>
            <a:r>
              <a:rPr lang="en-US" sz="2000" b="1" dirty="0" smtClean="0">
                <a:latin typeface="Calibri"/>
                <a:cs typeface="Calibri"/>
              </a:rPr>
              <a:t>.</a:t>
            </a:r>
          </a:p>
          <a:p>
            <a:pPr algn="r"/>
            <a:r>
              <a:rPr lang="en-US" sz="2000" b="1" dirty="0">
                <a:latin typeface="Calibri"/>
                <a:cs typeface="Calibri"/>
              </a:rPr>
              <a:t>			         </a:t>
            </a:r>
            <a:r>
              <a:rPr lang="en-MY" sz="2000" b="1" i="1" dirty="0" smtClean="0">
                <a:solidFill>
                  <a:schemeClr val="accent4">
                    <a:lumMod val="40000"/>
                    <a:lumOff val="60000"/>
                  </a:schemeClr>
                </a:solidFill>
                <a:latin typeface="Calibri"/>
                <a:cs typeface="Calibri"/>
              </a:rPr>
              <a:t>(John Piper, </a:t>
            </a:r>
            <a:r>
              <a:rPr lang="en-MY" sz="2000" b="1" dirty="0" smtClean="0">
                <a:solidFill>
                  <a:schemeClr val="accent4">
                    <a:lumMod val="40000"/>
                    <a:lumOff val="60000"/>
                  </a:schemeClr>
                </a:solidFill>
                <a:latin typeface="Calibri"/>
                <a:cs typeface="Calibri"/>
              </a:rPr>
              <a:t>“Running With The Witnesses”</a:t>
            </a:r>
            <a:r>
              <a:rPr lang="en-MY" sz="2000" b="1" i="1" dirty="0" smtClean="0">
                <a:solidFill>
                  <a:schemeClr val="accent4">
                    <a:lumMod val="40000"/>
                    <a:lumOff val="60000"/>
                  </a:schemeClr>
                </a:solidFill>
                <a:latin typeface="Calibri"/>
                <a:cs typeface="Calibri"/>
              </a:rPr>
              <a:t>)</a:t>
            </a:r>
            <a:endParaRPr lang="en-MY" sz="2000" dirty="0">
              <a:latin typeface="Calibri"/>
              <a:cs typeface="Calibri"/>
            </a:endParaRPr>
          </a:p>
        </p:txBody>
      </p:sp>
    </p:spTree>
    <p:extLst>
      <p:ext uri="{BB962C8B-B14F-4D97-AF65-F5344CB8AC3E}">
        <p14:creationId xmlns:p14="http://schemas.microsoft.com/office/powerpoint/2010/main" xmlns="" val="58132286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91243"/>
            <a:ext cx="9143999"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4400" b="1" dirty="0" smtClean="0">
                <a:solidFill>
                  <a:srgbClr val="FCEACD"/>
                </a:solidFill>
                <a:latin typeface="Calibri"/>
                <a:cs typeface="Calibri"/>
              </a:rPr>
              <a:t>The Sin That So Easily Entangles</a:t>
            </a:r>
            <a:endParaRPr lang="en-US" sz="4400" b="1" dirty="0">
              <a:solidFill>
                <a:srgbClr val="FCEACD"/>
              </a:solidFill>
              <a:latin typeface="Calibri"/>
              <a:cs typeface="Calibri"/>
            </a:endParaRPr>
          </a:p>
        </p:txBody>
      </p:sp>
      <p:pic>
        <p:nvPicPr>
          <p:cNvPr id="4" name="Picture 3"/>
          <p:cNvPicPr>
            <a:picLocks noChangeAspect="1"/>
          </p:cNvPicPr>
          <p:nvPr/>
        </p:nvPicPr>
        <p:blipFill rotWithShape="1">
          <a:blip r:embed="rId2"/>
          <a:srcRect b="20724"/>
          <a:stretch/>
        </p:blipFill>
        <p:spPr>
          <a:xfrm>
            <a:off x="2123056" y="1113955"/>
            <a:ext cx="4870500" cy="2893716"/>
          </a:xfrm>
          <a:prstGeom prst="rect">
            <a:avLst/>
          </a:prstGeom>
        </p:spPr>
      </p:pic>
      <p:sp>
        <p:nvSpPr>
          <p:cNvPr id="5" name="Rectangle 4"/>
          <p:cNvSpPr/>
          <p:nvPr/>
        </p:nvSpPr>
        <p:spPr>
          <a:xfrm>
            <a:off x="428851" y="4155643"/>
            <a:ext cx="8346090" cy="2554545"/>
          </a:xfrm>
          <a:prstGeom prst="rect">
            <a:avLst/>
          </a:prstGeom>
        </p:spPr>
        <p:txBody>
          <a:bodyPr wrap="square">
            <a:spAutoFit/>
          </a:bodyPr>
          <a:lstStyle/>
          <a:p>
            <a:pPr algn="just"/>
            <a:r>
              <a:rPr lang="en-US" sz="2000" b="1" dirty="0">
                <a:latin typeface="Calibri"/>
                <a:cs typeface="Calibri"/>
              </a:rPr>
              <a:t>This doesn’t refer only to certain besetting sins, but to all sins. Sin always begins in the mind, and so we must judge all sin at the thought level. Pride, lust, envy, greed, anger, grumbling, selfishness—all of these things originate in our thought life. If you cut it off there, it goes no farther. If you entertain these things, they incubate and develop into sinful words and actions (James 1:14-15). But the author’s point is, you can’t run the Christian race if you keep tripping over your sins.			             </a:t>
            </a:r>
            <a:endParaRPr lang="en-US" sz="2000" b="1" dirty="0" smtClean="0">
              <a:latin typeface="Calibri"/>
              <a:cs typeface="Calibri"/>
            </a:endParaRPr>
          </a:p>
          <a:p>
            <a:pPr algn="r"/>
            <a:r>
              <a:rPr lang="en-US" sz="2000" b="1" i="1" dirty="0" smtClean="0">
                <a:solidFill>
                  <a:schemeClr val="accent4">
                    <a:lumMod val="40000"/>
                    <a:lumOff val="60000"/>
                  </a:schemeClr>
                </a:solidFill>
                <a:latin typeface="Calibri"/>
                <a:cs typeface="Calibri"/>
              </a:rPr>
              <a:t>(</a:t>
            </a:r>
            <a:r>
              <a:rPr lang="en-US" sz="2000" b="1" i="1" dirty="0">
                <a:solidFill>
                  <a:schemeClr val="accent4">
                    <a:lumMod val="40000"/>
                    <a:lumOff val="60000"/>
                  </a:schemeClr>
                </a:solidFill>
                <a:latin typeface="Calibri"/>
                <a:cs typeface="Calibri"/>
              </a:rPr>
              <a:t>Steven J Cole, </a:t>
            </a:r>
            <a:r>
              <a:rPr lang="en-US" sz="2000" b="1" dirty="0">
                <a:solidFill>
                  <a:schemeClr val="accent4">
                    <a:lumMod val="40000"/>
                    <a:lumOff val="60000"/>
                  </a:schemeClr>
                </a:solidFill>
                <a:latin typeface="Calibri"/>
                <a:cs typeface="Calibri"/>
              </a:rPr>
              <a:t>"Faith To Run The Christian Marathon”</a:t>
            </a:r>
            <a:r>
              <a:rPr lang="en-US" sz="2000" b="1" i="1" dirty="0">
                <a:solidFill>
                  <a:schemeClr val="accent4">
                    <a:lumMod val="40000"/>
                    <a:lumOff val="60000"/>
                  </a:schemeClr>
                </a:solidFill>
                <a:latin typeface="Calibri"/>
                <a:cs typeface="Calibri"/>
              </a:rPr>
              <a:t>)</a:t>
            </a:r>
            <a:endParaRPr lang="en-MY" sz="2000" b="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100039502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873" y="550407"/>
            <a:ext cx="8395573" cy="5034064"/>
          </a:xfrm>
          <a:prstGeom prst="rect">
            <a:avLst/>
          </a:prstGeom>
        </p:spPr>
      </p:pic>
    </p:spTree>
    <p:extLst>
      <p:ext uri="{BB962C8B-B14F-4D97-AF65-F5344CB8AC3E}">
        <p14:creationId xmlns:p14="http://schemas.microsoft.com/office/powerpoint/2010/main" xmlns="" val="224642738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435544" y="970671"/>
            <a:ext cx="8283655" cy="4672831"/>
          </a:xfrm>
          <a:prstGeom prst="rect">
            <a:avLst/>
          </a:prstGeom>
        </p:spPr>
      </p:pic>
    </p:spTree>
    <p:extLst>
      <p:ext uri="{BB962C8B-B14F-4D97-AF65-F5344CB8AC3E}">
        <p14:creationId xmlns:p14="http://schemas.microsoft.com/office/powerpoint/2010/main" xmlns="" val="346279186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7706" y="1577864"/>
            <a:ext cx="8162839" cy="4061012"/>
          </a:xfrm>
          <a:prstGeom prst="rect">
            <a:avLst/>
          </a:prstGeom>
        </p:spPr>
      </p:pic>
      <p:sp>
        <p:nvSpPr>
          <p:cNvPr id="4" name="Title 1"/>
          <p:cNvSpPr txBox="1">
            <a:spLocks/>
          </p:cNvSpPr>
          <p:nvPr/>
        </p:nvSpPr>
        <p:spPr>
          <a:xfrm>
            <a:off x="0" y="315050"/>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Run With Perseverance</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xmlns="" val="276909362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7608" y="816576"/>
            <a:ext cx="8393085" cy="4721111"/>
          </a:xfrm>
          <a:prstGeom prst="rect">
            <a:avLst/>
          </a:prstGeom>
        </p:spPr>
      </p:pic>
    </p:spTree>
    <p:extLst>
      <p:ext uri="{BB962C8B-B14F-4D97-AF65-F5344CB8AC3E}">
        <p14:creationId xmlns:p14="http://schemas.microsoft.com/office/powerpoint/2010/main" xmlns="" val="148971851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331895" y="282696"/>
            <a:ext cx="8473121" cy="5648747"/>
          </a:xfrm>
          <a:prstGeom prst="rect">
            <a:avLst/>
          </a:prstGeom>
        </p:spPr>
      </p:pic>
      <p:sp>
        <p:nvSpPr>
          <p:cNvPr id="5" name="Rectangle 4"/>
          <p:cNvSpPr/>
          <p:nvPr/>
        </p:nvSpPr>
        <p:spPr>
          <a:xfrm>
            <a:off x="692759" y="5002473"/>
            <a:ext cx="7768792" cy="1631216"/>
          </a:xfrm>
          <a:prstGeom prst="rect">
            <a:avLst/>
          </a:prstGeom>
        </p:spPr>
        <p:txBody>
          <a:bodyPr wrap="square">
            <a:spAutoFit/>
          </a:bodyPr>
          <a:lstStyle/>
          <a:p>
            <a:pPr algn="just"/>
            <a:r>
              <a:rPr lang="en-US" sz="2000" b="1" baseline="30000" dirty="0">
                <a:latin typeface="Calibri"/>
                <a:cs typeface="Calibri"/>
              </a:rPr>
              <a:t>2 </a:t>
            </a:r>
            <a:r>
              <a:rPr lang="en-US" sz="2000" b="1" dirty="0">
                <a:latin typeface="Calibri"/>
                <a:cs typeface="Calibri"/>
              </a:rPr>
              <a:t>fixing our eyes on Jesus, the pioneer and </a:t>
            </a:r>
            <a:r>
              <a:rPr lang="en-US" sz="2000" b="1" dirty="0" err="1">
                <a:latin typeface="Calibri"/>
                <a:cs typeface="Calibri"/>
              </a:rPr>
              <a:t>perfecter</a:t>
            </a:r>
            <a:r>
              <a:rPr lang="en-US" sz="2000" b="1" dirty="0">
                <a:latin typeface="Calibri"/>
                <a:cs typeface="Calibri"/>
              </a:rPr>
              <a:t> of faith. For the joy that was set before him he endured the cross, scorning its shame, and sat down at the right hand of the throne of God. </a:t>
            </a:r>
            <a:r>
              <a:rPr lang="en-US" sz="2000" b="1" baseline="30000" dirty="0">
                <a:latin typeface="Calibri"/>
                <a:cs typeface="Calibri"/>
              </a:rPr>
              <a:t>3 </a:t>
            </a:r>
            <a:r>
              <a:rPr lang="en-US" sz="2000" b="1" dirty="0">
                <a:latin typeface="Calibri"/>
                <a:cs typeface="Calibri"/>
              </a:rPr>
              <a:t>Consider him who endured such opposition from sinners, so that you will not grow weary and lose heart</a:t>
            </a:r>
            <a:r>
              <a:rPr lang="en-US" sz="2000" b="1" dirty="0" smtClean="0">
                <a:latin typeface="Calibri"/>
                <a:cs typeface="Calibri"/>
              </a:rPr>
              <a:t>.</a:t>
            </a:r>
            <a:r>
              <a:rPr lang="en-MY" sz="2000" b="1" dirty="0">
                <a:latin typeface="Calibri"/>
                <a:cs typeface="Calibri"/>
              </a:rPr>
              <a:t>	</a:t>
            </a:r>
            <a:r>
              <a:rPr lang="en-MY"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Hebrews 12)</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411824508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tretch>
            <a:fillRect/>
          </a:stretch>
        </p:blipFill>
        <p:spPr>
          <a:xfrm>
            <a:off x="2106110" y="379393"/>
            <a:ext cx="4832815" cy="4832815"/>
          </a:xfrm>
          <a:prstGeom prst="rect">
            <a:avLst/>
          </a:prstGeom>
        </p:spPr>
      </p:pic>
      <p:sp>
        <p:nvSpPr>
          <p:cNvPr id="3" name="Rectangle 2"/>
          <p:cNvSpPr/>
          <p:nvPr/>
        </p:nvSpPr>
        <p:spPr>
          <a:xfrm>
            <a:off x="973161" y="5426732"/>
            <a:ext cx="7142010" cy="1015663"/>
          </a:xfrm>
          <a:prstGeom prst="rect">
            <a:avLst/>
          </a:prstGeom>
        </p:spPr>
        <p:txBody>
          <a:bodyPr wrap="square">
            <a:spAutoFit/>
          </a:bodyPr>
          <a:lstStyle/>
          <a:p>
            <a:pPr algn="just"/>
            <a:r>
              <a:rPr lang="en-US" sz="2000" b="1" baseline="30000" dirty="0">
                <a:latin typeface="Calibri"/>
                <a:cs typeface="Calibri"/>
              </a:rPr>
              <a:t>6 </a:t>
            </a:r>
            <a:r>
              <a:rPr lang="en-US" sz="2000" b="1" dirty="0">
                <a:latin typeface="Calibri"/>
                <a:cs typeface="Calibri"/>
              </a:rPr>
              <a:t>being confident of this, that he who began a good work in you will carry it on to completion until the day of Christ </a:t>
            </a:r>
            <a:r>
              <a:rPr lang="en-US" sz="2000" b="1" dirty="0" smtClean="0">
                <a:latin typeface="Calibri"/>
                <a:cs typeface="Calibri"/>
              </a:rPr>
              <a:t>Jesus. </a:t>
            </a:r>
          </a:p>
          <a:p>
            <a:pPr algn="r"/>
            <a:r>
              <a:rPr lang="en-US" sz="2000" b="1" i="1" dirty="0" smtClean="0">
                <a:solidFill>
                  <a:srgbClr val="F9D59B"/>
                </a:solidFill>
                <a:latin typeface="Calibri"/>
                <a:cs typeface="Calibri"/>
              </a:rPr>
              <a:t>(</a:t>
            </a:r>
            <a:r>
              <a:rPr lang="en-US" sz="2000" b="1" i="1" dirty="0">
                <a:solidFill>
                  <a:srgbClr val="F9D59B"/>
                </a:solidFill>
                <a:latin typeface="Calibri"/>
                <a:cs typeface="Calibri"/>
              </a:rPr>
              <a:t>Philippians 1)</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130777987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2205"/>
            <a:ext cx="9144000" cy="830997"/>
          </a:xfrm>
          <a:prstGeom prst="rect">
            <a:avLst/>
          </a:prstGeom>
        </p:spPr>
        <p:txBody>
          <a:bodyPr wrap="square">
            <a:spAutoFit/>
          </a:bodyPr>
          <a:lstStyle/>
          <a:p>
            <a:pPr algn="ctr"/>
            <a:r>
              <a:rPr lang="en-US" sz="4800" b="1" dirty="0" smtClean="0">
                <a:solidFill>
                  <a:srgbClr val="FCEACD"/>
                </a:solidFill>
                <a:latin typeface="Calibri"/>
                <a:cs typeface="Calibri"/>
              </a:rPr>
              <a:t>Happy OLD Year!</a:t>
            </a:r>
            <a:endParaRPr lang="en-US" sz="4800" b="1" dirty="0">
              <a:solidFill>
                <a:srgbClr val="FCEACD"/>
              </a:solidFill>
              <a:latin typeface="Calibri"/>
              <a:cs typeface="Calibri"/>
            </a:endParaRPr>
          </a:p>
        </p:txBody>
      </p:sp>
      <p:sp>
        <p:nvSpPr>
          <p:cNvPr id="7" name="TextBox 6"/>
          <p:cNvSpPr txBox="1"/>
          <p:nvPr/>
        </p:nvSpPr>
        <p:spPr>
          <a:xfrm>
            <a:off x="11112500" y="3317875"/>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2066679" y="1284426"/>
            <a:ext cx="4926884" cy="4926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89977980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tretch>
            <a:fillRect/>
          </a:stretch>
        </p:blipFill>
        <p:spPr>
          <a:xfrm>
            <a:off x="494820" y="1354241"/>
            <a:ext cx="8164658" cy="2873959"/>
          </a:xfrm>
          <a:prstGeom prst="rect">
            <a:avLst/>
          </a:prstGeom>
        </p:spPr>
      </p:pic>
      <p:sp>
        <p:nvSpPr>
          <p:cNvPr id="4" name="Title 1"/>
          <p:cNvSpPr txBox="1">
            <a:spLocks/>
          </p:cNvSpPr>
          <p:nvPr/>
        </p:nvSpPr>
        <p:spPr>
          <a:xfrm>
            <a:off x="0" y="26356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The Motivation To Persevere</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
        <p:nvSpPr>
          <p:cNvPr id="5" name="Rectangle 4"/>
          <p:cNvSpPr/>
          <p:nvPr/>
        </p:nvSpPr>
        <p:spPr>
          <a:xfrm>
            <a:off x="676263" y="4433253"/>
            <a:ext cx="7801781" cy="1015663"/>
          </a:xfrm>
          <a:prstGeom prst="rect">
            <a:avLst/>
          </a:prstGeom>
        </p:spPr>
        <p:txBody>
          <a:bodyPr wrap="square">
            <a:spAutoFit/>
          </a:bodyPr>
          <a:lstStyle/>
          <a:p>
            <a:pPr lvl="0" algn="just"/>
            <a:r>
              <a:rPr lang="en-US" sz="2000" b="1" baseline="30000" dirty="0">
                <a:latin typeface="Calibri"/>
                <a:cs typeface="Calibri"/>
              </a:rPr>
              <a:t>11 </a:t>
            </a:r>
            <a:r>
              <a:rPr lang="en-US" sz="2000" b="1" dirty="0">
                <a:latin typeface="Calibri"/>
                <a:cs typeface="Calibri"/>
              </a:rPr>
              <a:t>After the suffering of his soul, he will see the light of life and be satisfied; by his knowledge my righteous one servant will justify many, and he will bear their iniquities. 							 </a:t>
            </a:r>
            <a:r>
              <a:rPr lang="en-US" sz="2000" b="1" dirty="0">
                <a:solidFill>
                  <a:srgbClr val="F9D59B"/>
                </a:solidFill>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Isaiah 53)</a:t>
            </a:r>
            <a:endParaRPr lang="en-MY" sz="2000" dirty="0">
              <a:solidFill>
                <a:srgbClr val="F9D59B"/>
              </a:solidFill>
              <a:latin typeface="Calibri"/>
              <a:cs typeface="Calibri"/>
            </a:endParaRPr>
          </a:p>
        </p:txBody>
      </p:sp>
      <p:sp>
        <p:nvSpPr>
          <p:cNvPr id="7" name="Rectangle 6"/>
          <p:cNvSpPr/>
          <p:nvPr/>
        </p:nvSpPr>
        <p:spPr>
          <a:xfrm>
            <a:off x="659769" y="5577947"/>
            <a:ext cx="7801781" cy="1015663"/>
          </a:xfrm>
          <a:prstGeom prst="rect">
            <a:avLst/>
          </a:prstGeom>
        </p:spPr>
        <p:txBody>
          <a:bodyPr wrap="square">
            <a:spAutoFit/>
          </a:bodyPr>
          <a:lstStyle/>
          <a:p>
            <a:pPr lvl="0" algn="just"/>
            <a:r>
              <a:rPr lang="en-US" sz="2000" b="1" baseline="30000" dirty="0">
                <a:latin typeface="Calibri"/>
                <a:cs typeface="Calibri"/>
              </a:rPr>
              <a:t>10 </a:t>
            </a:r>
            <a:r>
              <a:rPr lang="en-US" sz="2000" b="1" dirty="0">
                <a:latin typeface="Calibri"/>
                <a:cs typeface="Calibri"/>
              </a:rPr>
              <a:t>In bringing many sons to glory, it was fitting that God, for whom and through whom everything exists, should make the author of their salvation perfect through suffering</a:t>
            </a:r>
            <a:r>
              <a:rPr lang="en-US" sz="2000" b="1" dirty="0" smtClean="0">
                <a:latin typeface="Calibri"/>
                <a:cs typeface="Calibri"/>
              </a:rPr>
              <a:t>.</a:t>
            </a:r>
            <a:r>
              <a:rPr lang="en-MY" sz="2000" dirty="0">
                <a:latin typeface="Calibri"/>
                <a:cs typeface="Calibri"/>
              </a:rPr>
              <a:t>	</a:t>
            </a:r>
            <a:r>
              <a:rPr lang="en-MY" sz="2000"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Hebrews 2)</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105038077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tretch>
            <a:fillRect/>
          </a:stretch>
        </p:blipFill>
        <p:spPr>
          <a:xfrm>
            <a:off x="313386" y="1667645"/>
            <a:ext cx="8511036" cy="2995885"/>
          </a:xfrm>
          <a:prstGeom prst="rect">
            <a:avLst/>
          </a:prstGeom>
        </p:spPr>
      </p:pic>
      <p:sp>
        <p:nvSpPr>
          <p:cNvPr id="4" name="Title 1"/>
          <p:cNvSpPr txBox="1">
            <a:spLocks/>
          </p:cNvSpPr>
          <p:nvPr/>
        </p:nvSpPr>
        <p:spPr>
          <a:xfrm>
            <a:off x="0" y="82122"/>
            <a:ext cx="9144000" cy="1338098"/>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200" b="1" dirty="0" smtClean="0">
                <a:solidFill>
                  <a:srgbClr val="FCEACD"/>
                </a:solidFill>
                <a:latin typeface="Calibri"/>
                <a:cs typeface="Calibri"/>
              </a:rPr>
              <a:t>The Greatest Example of </a:t>
            </a:r>
          </a:p>
          <a:p>
            <a:r>
              <a:rPr lang="en-US" sz="4400" b="1" dirty="0" smtClean="0">
                <a:solidFill>
                  <a:srgbClr val="FCEACD"/>
                </a:solidFill>
                <a:latin typeface="Calibri"/>
                <a:cs typeface="Calibri"/>
              </a:rPr>
              <a:t>Perseverance</a:t>
            </a:r>
            <a:endParaRPr lang="en-US" sz="44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
        <p:nvSpPr>
          <p:cNvPr id="2" name="Rectangle 1"/>
          <p:cNvSpPr/>
          <p:nvPr/>
        </p:nvSpPr>
        <p:spPr>
          <a:xfrm>
            <a:off x="494828" y="4956754"/>
            <a:ext cx="8181148" cy="707886"/>
          </a:xfrm>
          <a:prstGeom prst="rect">
            <a:avLst/>
          </a:prstGeom>
        </p:spPr>
        <p:txBody>
          <a:bodyPr wrap="square">
            <a:spAutoFit/>
          </a:bodyPr>
          <a:lstStyle/>
          <a:p>
            <a:pPr algn="just"/>
            <a:r>
              <a:rPr lang="en-US" sz="2000" b="1" baseline="30000" dirty="0">
                <a:latin typeface="Calibri"/>
                <a:cs typeface="Calibri"/>
              </a:rPr>
              <a:t>3 </a:t>
            </a:r>
            <a:r>
              <a:rPr lang="en-US" sz="2000" b="1" dirty="0">
                <a:latin typeface="Calibri"/>
                <a:cs typeface="Calibri"/>
              </a:rPr>
              <a:t>Consider him who endured such opposition from sinners, so that you will not grow weary and lose heart.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Hebrews 12</a:t>
            </a:r>
            <a:r>
              <a:rPr lang="en-US" sz="2000" b="1" i="1" dirty="0" smtClean="0">
                <a:solidFill>
                  <a:srgbClr val="F9D59B"/>
                </a:solidFill>
                <a:latin typeface="Calibri"/>
                <a:cs typeface="Calibri"/>
              </a:rPr>
              <a:t>)</a:t>
            </a:r>
            <a:endParaRPr lang="en-US" sz="2000" b="1" dirty="0">
              <a:solidFill>
                <a:srgbClr val="F9D59B"/>
              </a:solidFill>
              <a:latin typeface="Calibri"/>
              <a:cs typeface="Calibri"/>
            </a:endParaRPr>
          </a:p>
        </p:txBody>
      </p:sp>
      <p:sp>
        <p:nvSpPr>
          <p:cNvPr id="6" name="Rectangle 5"/>
          <p:cNvSpPr/>
          <p:nvPr/>
        </p:nvSpPr>
        <p:spPr>
          <a:xfrm>
            <a:off x="494828" y="5843380"/>
            <a:ext cx="8181148" cy="707886"/>
          </a:xfrm>
          <a:prstGeom prst="rect">
            <a:avLst/>
          </a:prstGeom>
        </p:spPr>
        <p:txBody>
          <a:bodyPr wrap="square">
            <a:spAutoFit/>
          </a:bodyPr>
          <a:lstStyle/>
          <a:p>
            <a:pPr algn="just"/>
            <a:r>
              <a:rPr lang="en-US" sz="2000" b="1" baseline="30000" dirty="0">
                <a:latin typeface="Calibri"/>
                <a:cs typeface="Calibri"/>
              </a:rPr>
              <a:t>4 </a:t>
            </a:r>
            <a:r>
              <a:rPr lang="en-US" sz="2000" b="1" dirty="0">
                <a:latin typeface="Calibri"/>
                <a:cs typeface="Calibri"/>
              </a:rPr>
              <a:t>In your struggle against sin, you have not yet resisted to the point of shedding your blood.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Hebrews 12)</a:t>
            </a:r>
            <a:endParaRPr lang="en-US" sz="2000" b="1" dirty="0">
              <a:latin typeface="Calibri"/>
              <a:cs typeface="Calibri"/>
            </a:endParaRPr>
          </a:p>
        </p:txBody>
      </p:sp>
    </p:spTree>
    <p:extLst>
      <p:ext uri="{BB962C8B-B14F-4D97-AF65-F5344CB8AC3E}">
        <p14:creationId xmlns:p14="http://schemas.microsoft.com/office/powerpoint/2010/main" xmlns="" val="3121489264"/>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97587"/>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The Final Reward of Faith</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xmlns="">
                  <a14:imgLayer r:embed="rId3">
                    <a14:imgEffect>
                      <a14:saturation sat="33000"/>
                    </a14:imgEffect>
                  </a14:imgLayer>
                </a14:imgProps>
              </a:ext>
            </a:extLst>
          </a:blip>
          <a:srcRect b="12207"/>
          <a:stretch/>
        </p:blipFill>
        <p:spPr>
          <a:xfrm>
            <a:off x="1802771" y="1272172"/>
            <a:ext cx="5487685" cy="4817811"/>
          </a:xfrm>
          <a:prstGeom prst="rect">
            <a:avLst/>
          </a:prstGeom>
        </p:spPr>
      </p:pic>
    </p:spTree>
    <p:extLst>
      <p:ext uri="{BB962C8B-B14F-4D97-AF65-F5344CB8AC3E}">
        <p14:creationId xmlns:p14="http://schemas.microsoft.com/office/powerpoint/2010/main" xmlns="" val="64911414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30" b="10523"/>
          <a:stretch/>
        </p:blipFill>
        <p:spPr>
          <a:xfrm>
            <a:off x="1934723" y="527849"/>
            <a:ext cx="5174294" cy="4405772"/>
          </a:xfrm>
          <a:prstGeom prst="rect">
            <a:avLst/>
          </a:prstGeom>
        </p:spPr>
      </p:pic>
      <p:sp>
        <p:nvSpPr>
          <p:cNvPr id="3" name="Rectangle 2"/>
          <p:cNvSpPr/>
          <p:nvPr/>
        </p:nvSpPr>
        <p:spPr>
          <a:xfrm>
            <a:off x="857701" y="5224099"/>
            <a:ext cx="7422413" cy="1323439"/>
          </a:xfrm>
          <a:prstGeom prst="rect">
            <a:avLst/>
          </a:prstGeom>
        </p:spPr>
        <p:txBody>
          <a:bodyPr wrap="square">
            <a:spAutoFit/>
          </a:bodyPr>
          <a:lstStyle/>
          <a:p>
            <a:pPr algn="just"/>
            <a:r>
              <a:rPr lang="en-MY" sz="2000" b="1" baseline="30000" dirty="0">
                <a:latin typeface="Calibri"/>
                <a:cs typeface="Calibri"/>
              </a:rPr>
              <a:t>8 </a:t>
            </a:r>
            <a:r>
              <a:rPr lang="en-MY" sz="2000" b="1" dirty="0">
                <a:latin typeface="Calibri"/>
                <a:cs typeface="Calibri"/>
              </a:rPr>
              <a:t>Now there is in store for me the crown of righteousness, which the Lord, the righteous Judge, will award to me on that day – and not only to me, but also to all who have longed for his appearing</a:t>
            </a:r>
            <a:r>
              <a:rPr lang="en-MY" sz="2000" b="1" dirty="0" smtClean="0">
                <a:latin typeface="Calibri"/>
                <a:cs typeface="Calibri"/>
              </a:rPr>
              <a:t>.</a:t>
            </a:r>
          </a:p>
          <a:p>
            <a:pPr algn="r"/>
            <a:r>
              <a:rPr lang="en-MY" sz="2000" b="1" i="1" dirty="0" smtClean="0">
                <a:solidFill>
                  <a:schemeClr val="accent4">
                    <a:lumMod val="40000"/>
                    <a:lumOff val="60000"/>
                  </a:schemeClr>
                </a:solidFill>
                <a:latin typeface="Calibri"/>
                <a:cs typeface="Calibri"/>
              </a:rPr>
              <a:t>(</a:t>
            </a:r>
            <a:r>
              <a:rPr lang="en-MY" sz="2000" b="1" i="1" dirty="0">
                <a:solidFill>
                  <a:schemeClr val="accent4">
                    <a:lumMod val="40000"/>
                    <a:lumOff val="60000"/>
                  </a:schemeClr>
                </a:solidFill>
                <a:latin typeface="Calibri"/>
                <a:cs typeface="Calibri"/>
              </a:rPr>
              <a:t>2 Timothy 4)</a:t>
            </a:r>
            <a:endParaRPr lang="en-MY" sz="2000" b="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255667789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852" y="571500"/>
            <a:ext cx="8296608" cy="5185380"/>
          </a:xfrm>
          <a:prstGeom prst="rect">
            <a:avLst/>
          </a:prstGeom>
        </p:spPr>
      </p:pic>
    </p:spTree>
    <p:extLst>
      <p:ext uri="{BB962C8B-B14F-4D97-AF65-F5344CB8AC3E}">
        <p14:creationId xmlns:p14="http://schemas.microsoft.com/office/powerpoint/2010/main" xmlns="" val="321542871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8042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Run Beloved Run</a:t>
            </a:r>
            <a:endParaRPr lang="en-US" sz="4800" b="1" dirty="0">
              <a:solidFill>
                <a:srgbClr val="FCEACD"/>
              </a:solidFill>
              <a:latin typeface="Calibri"/>
              <a:cs typeface="Calibri"/>
            </a:endParaRPr>
          </a:p>
          <a:p>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pic>
        <p:nvPicPr>
          <p:cNvPr id="7" name="Picture 6"/>
          <p:cNvPicPr>
            <a:picLocks noChangeAspect="1"/>
          </p:cNvPicPr>
          <p:nvPr/>
        </p:nvPicPr>
        <p:blipFill rotWithShape="1">
          <a:blip r:embed="rId2"/>
          <a:srcRect r="28721"/>
          <a:stretch/>
        </p:blipFill>
        <p:spPr>
          <a:xfrm>
            <a:off x="7243092" y="423175"/>
            <a:ext cx="1613395" cy="1508045"/>
          </a:xfrm>
          <a:prstGeom prst="rect">
            <a:avLst/>
          </a:prstGeom>
        </p:spPr>
      </p:pic>
      <p:sp>
        <p:nvSpPr>
          <p:cNvPr id="8" name="Rectangle 7"/>
          <p:cNvSpPr/>
          <p:nvPr/>
        </p:nvSpPr>
        <p:spPr>
          <a:xfrm>
            <a:off x="1990984" y="1177198"/>
            <a:ext cx="5252108" cy="4955203"/>
          </a:xfrm>
          <a:prstGeom prst="rect">
            <a:avLst/>
          </a:prstGeom>
        </p:spPr>
        <p:txBody>
          <a:bodyPr wrap="square">
            <a:spAutoFit/>
          </a:bodyPr>
          <a:lstStyle/>
          <a:p>
            <a:pPr algn="ctr" fontAlgn="base"/>
            <a:r>
              <a:rPr lang="en-MY" sz="2000" b="1" dirty="0">
                <a:latin typeface="Calibri"/>
                <a:cs typeface="Calibri"/>
              </a:rPr>
              <a:t>You are surrounded</a:t>
            </a:r>
            <a:br>
              <a:rPr lang="en-MY" sz="2000" b="1" dirty="0">
                <a:latin typeface="Calibri"/>
                <a:cs typeface="Calibri"/>
              </a:rPr>
            </a:br>
            <a:r>
              <a:rPr lang="en-MY" sz="2000" b="1" dirty="0">
                <a:latin typeface="Calibri"/>
                <a:cs typeface="Calibri"/>
              </a:rPr>
              <a:t>By great and good companions</a:t>
            </a:r>
          </a:p>
          <a:p>
            <a:pPr algn="ctr" fontAlgn="base"/>
            <a:endParaRPr lang="en-MY" sz="800" b="1" dirty="0">
              <a:latin typeface="Calibri"/>
              <a:cs typeface="Calibri"/>
            </a:endParaRPr>
          </a:p>
          <a:p>
            <a:pPr algn="ctr" fontAlgn="base"/>
            <a:r>
              <a:rPr lang="en-MY" sz="2000" b="1" dirty="0">
                <a:latin typeface="Calibri"/>
                <a:cs typeface="Calibri"/>
              </a:rPr>
              <a:t>With witnesses who ran the race before you</a:t>
            </a:r>
            <a:br>
              <a:rPr lang="en-MY" sz="2000" b="1" dirty="0">
                <a:latin typeface="Calibri"/>
                <a:cs typeface="Calibri"/>
              </a:rPr>
            </a:br>
            <a:r>
              <a:rPr lang="en-MY" sz="2000" b="1" dirty="0">
                <a:latin typeface="Calibri"/>
                <a:cs typeface="Calibri"/>
              </a:rPr>
              <a:t>Now cheering you on</a:t>
            </a:r>
            <a:br>
              <a:rPr lang="en-MY" sz="2000" b="1" dirty="0">
                <a:latin typeface="Calibri"/>
                <a:cs typeface="Calibri"/>
              </a:rPr>
            </a:br>
            <a:r>
              <a:rPr lang="en-MY" sz="2000" b="1" dirty="0">
                <a:latin typeface="Calibri"/>
                <a:cs typeface="Calibri"/>
              </a:rPr>
              <a:t>Inspiring you with their courageous faith</a:t>
            </a:r>
          </a:p>
          <a:p>
            <a:pPr algn="ctr" fontAlgn="base"/>
            <a:endParaRPr lang="en-MY" sz="800" b="1" dirty="0">
              <a:latin typeface="Calibri"/>
              <a:cs typeface="Calibri"/>
            </a:endParaRPr>
          </a:p>
          <a:p>
            <a:pPr algn="ctr" fontAlgn="base"/>
            <a:r>
              <a:rPr lang="en-MY" sz="2000" b="1" dirty="0">
                <a:latin typeface="Calibri"/>
                <a:cs typeface="Calibri"/>
              </a:rPr>
              <a:t>With witnesses running beside you</a:t>
            </a:r>
            <a:br>
              <a:rPr lang="en-MY" sz="2000" b="1" dirty="0">
                <a:latin typeface="Calibri"/>
                <a:cs typeface="Calibri"/>
              </a:rPr>
            </a:br>
            <a:r>
              <a:rPr lang="en-MY" sz="2000" b="1" dirty="0">
                <a:latin typeface="Calibri"/>
                <a:cs typeface="Calibri"/>
              </a:rPr>
              <a:t>Churning up the dust of this well-traveled-path</a:t>
            </a:r>
            <a:br>
              <a:rPr lang="en-MY" sz="2000" b="1" dirty="0">
                <a:latin typeface="Calibri"/>
                <a:cs typeface="Calibri"/>
              </a:rPr>
            </a:br>
            <a:r>
              <a:rPr lang="en-MY" sz="2000" b="1" dirty="0">
                <a:latin typeface="Calibri"/>
                <a:cs typeface="Calibri"/>
              </a:rPr>
              <a:t>Encouraging you with the steady beat of their beautiful feet</a:t>
            </a:r>
          </a:p>
          <a:p>
            <a:pPr algn="ctr" fontAlgn="base"/>
            <a:endParaRPr lang="en-MY" sz="800" b="1" dirty="0">
              <a:latin typeface="Calibri"/>
              <a:cs typeface="Calibri"/>
            </a:endParaRPr>
          </a:p>
          <a:p>
            <a:pPr algn="ctr" fontAlgn="base"/>
            <a:r>
              <a:rPr lang="en-MY" sz="2000" b="1" dirty="0">
                <a:latin typeface="Calibri"/>
                <a:cs typeface="Calibri"/>
              </a:rPr>
              <a:t>Run beloved, run</a:t>
            </a:r>
            <a:br>
              <a:rPr lang="en-MY" sz="2000" b="1" dirty="0">
                <a:latin typeface="Calibri"/>
                <a:cs typeface="Calibri"/>
              </a:rPr>
            </a:br>
            <a:r>
              <a:rPr lang="en-MY" sz="2000" b="1" dirty="0">
                <a:latin typeface="Calibri"/>
                <a:cs typeface="Calibri"/>
              </a:rPr>
              <a:t>Lay aside every weight</a:t>
            </a:r>
            <a:br>
              <a:rPr lang="en-MY" sz="2000" b="1" dirty="0">
                <a:latin typeface="Calibri"/>
                <a:cs typeface="Calibri"/>
              </a:rPr>
            </a:br>
            <a:r>
              <a:rPr lang="en-MY" sz="2000" b="1" dirty="0">
                <a:latin typeface="Calibri"/>
                <a:cs typeface="Calibri"/>
              </a:rPr>
              <a:t>Every worry</a:t>
            </a:r>
            <a:br>
              <a:rPr lang="en-MY" sz="2000" b="1" dirty="0">
                <a:latin typeface="Calibri"/>
                <a:cs typeface="Calibri"/>
              </a:rPr>
            </a:br>
            <a:r>
              <a:rPr lang="en-MY" sz="2000" b="1" dirty="0">
                <a:latin typeface="Calibri"/>
                <a:cs typeface="Calibri"/>
              </a:rPr>
              <a:t>Every excuse</a:t>
            </a:r>
            <a:br>
              <a:rPr lang="en-MY" sz="2000" b="1" dirty="0">
                <a:latin typeface="Calibri"/>
                <a:cs typeface="Calibri"/>
              </a:rPr>
            </a:br>
            <a:r>
              <a:rPr lang="en-MY" sz="2000" b="1" dirty="0">
                <a:latin typeface="Calibri"/>
                <a:cs typeface="Calibri"/>
              </a:rPr>
              <a:t>Every inner critic shouting against inspiration</a:t>
            </a:r>
          </a:p>
        </p:txBody>
      </p:sp>
    </p:spTree>
    <p:extLst>
      <p:ext uri="{BB962C8B-B14F-4D97-AF65-F5344CB8AC3E}">
        <p14:creationId xmlns:p14="http://schemas.microsoft.com/office/powerpoint/2010/main" xmlns="" val="17634127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424073"/>
            <a:ext cx="4572000" cy="5878532"/>
          </a:xfrm>
          <a:prstGeom prst="rect">
            <a:avLst/>
          </a:prstGeom>
        </p:spPr>
        <p:txBody>
          <a:bodyPr>
            <a:spAutoFit/>
          </a:bodyPr>
          <a:lstStyle/>
          <a:p>
            <a:pPr algn="ctr" fontAlgn="base"/>
            <a:r>
              <a:rPr lang="en-MY" sz="2000" b="1" dirty="0">
                <a:latin typeface="Calibri"/>
                <a:cs typeface="Calibri"/>
              </a:rPr>
              <a:t>Lay aside the sin that clings so closely</a:t>
            </a:r>
            <a:br>
              <a:rPr lang="en-MY" sz="2000" b="1" dirty="0">
                <a:latin typeface="Calibri"/>
                <a:cs typeface="Calibri"/>
              </a:rPr>
            </a:br>
            <a:r>
              <a:rPr lang="en-MY" sz="2000" b="1" dirty="0">
                <a:latin typeface="Calibri"/>
                <a:cs typeface="Calibri"/>
              </a:rPr>
              <a:t>Every self-serving motivation</a:t>
            </a:r>
            <a:br>
              <a:rPr lang="en-MY" sz="2000" b="1" dirty="0">
                <a:latin typeface="Calibri"/>
                <a:cs typeface="Calibri"/>
              </a:rPr>
            </a:br>
            <a:r>
              <a:rPr lang="en-MY" sz="2000" b="1" dirty="0">
                <a:latin typeface="Calibri"/>
                <a:cs typeface="Calibri"/>
              </a:rPr>
              <a:t>Every self-medicating choice</a:t>
            </a:r>
            <a:br>
              <a:rPr lang="en-MY" sz="2000" b="1" dirty="0">
                <a:latin typeface="Calibri"/>
                <a:cs typeface="Calibri"/>
              </a:rPr>
            </a:br>
            <a:r>
              <a:rPr lang="en-MY" sz="2000" b="1" dirty="0">
                <a:latin typeface="Calibri"/>
                <a:cs typeface="Calibri"/>
              </a:rPr>
              <a:t>Every weak thing you’ve trusted more than God</a:t>
            </a:r>
          </a:p>
          <a:p>
            <a:pPr algn="ctr" fontAlgn="base"/>
            <a:r>
              <a:rPr lang="en-MY" sz="2000" b="1" dirty="0">
                <a:latin typeface="Calibri"/>
                <a:cs typeface="Calibri"/>
              </a:rPr>
              <a:t>Lay them aside</a:t>
            </a:r>
            <a:br>
              <a:rPr lang="en-MY" sz="2000" b="1" dirty="0">
                <a:latin typeface="Calibri"/>
                <a:cs typeface="Calibri"/>
              </a:rPr>
            </a:br>
            <a:r>
              <a:rPr lang="en-MY" sz="2000" b="1" dirty="0">
                <a:latin typeface="Calibri"/>
                <a:cs typeface="Calibri"/>
              </a:rPr>
              <a:t>and run</a:t>
            </a:r>
          </a:p>
          <a:p>
            <a:pPr algn="ctr" fontAlgn="base"/>
            <a:r>
              <a:rPr lang="en-MY" sz="800" b="1" dirty="0">
                <a:latin typeface="Calibri"/>
                <a:cs typeface="Calibri"/>
              </a:rPr>
              <a:t> </a:t>
            </a:r>
          </a:p>
          <a:p>
            <a:pPr algn="ctr" fontAlgn="base"/>
            <a:r>
              <a:rPr lang="en-MY" sz="2000" b="1" dirty="0">
                <a:latin typeface="Calibri"/>
                <a:cs typeface="Calibri"/>
              </a:rPr>
              <a:t>Run beloved, run</a:t>
            </a:r>
            <a:br>
              <a:rPr lang="en-MY" sz="2000" b="1" dirty="0">
                <a:latin typeface="Calibri"/>
                <a:cs typeface="Calibri"/>
              </a:rPr>
            </a:br>
            <a:r>
              <a:rPr lang="en-MY" sz="2000" b="1" dirty="0">
                <a:latin typeface="Calibri"/>
                <a:cs typeface="Calibri"/>
              </a:rPr>
              <a:t>Run with perseverance the race</a:t>
            </a:r>
            <a:br>
              <a:rPr lang="en-MY" sz="2000" b="1" dirty="0">
                <a:latin typeface="Calibri"/>
                <a:cs typeface="Calibri"/>
              </a:rPr>
            </a:br>
            <a:r>
              <a:rPr lang="en-MY" sz="2000" b="1" dirty="0">
                <a:latin typeface="Calibri"/>
                <a:cs typeface="Calibri"/>
              </a:rPr>
              <a:t>Daring</a:t>
            </a:r>
            <a:br>
              <a:rPr lang="en-MY" sz="2000" b="1" dirty="0">
                <a:latin typeface="Calibri"/>
                <a:cs typeface="Calibri"/>
              </a:rPr>
            </a:br>
            <a:r>
              <a:rPr lang="en-MY" sz="2000" b="1" dirty="0">
                <a:latin typeface="Calibri"/>
                <a:cs typeface="Calibri"/>
              </a:rPr>
              <a:t>Enduring</a:t>
            </a:r>
            <a:br>
              <a:rPr lang="en-MY" sz="2000" b="1" dirty="0">
                <a:latin typeface="Calibri"/>
                <a:cs typeface="Calibri"/>
              </a:rPr>
            </a:br>
            <a:r>
              <a:rPr lang="en-MY" sz="2000" b="1" dirty="0">
                <a:latin typeface="Calibri"/>
                <a:cs typeface="Calibri"/>
              </a:rPr>
              <a:t>Alive</a:t>
            </a:r>
          </a:p>
          <a:p>
            <a:pPr algn="ctr" fontAlgn="base"/>
            <a:endParaRPr lang="en-MY" sz="800" b="1" dirty="0">
              <a:latin typeface="Calibri"/>
              <a:cs typeface="Calibri"/>
            </a:endParaRPr>
          </a:p>
          <a:p>
            <a:pPr algn="ctr" fontAlgn="base"/>
            <a:r>
              <a:rPr lang="en-MY" sz="2000" b="1" dirty="0">
                <a:latin typeface="Calibri"/>
                <a:cs typeface="Calibri"/>
              </a:rPr>
              <a:t>Looking not to the dust, but to Jesus</a:t>
            </a:r>
            <a:br>
              <a:rPr lang="en-MY" sz="2000" b="1" dirty="0">
                <a:latin typeface="Calibri"/>
                <a:cs typeface="Calibri"/>
              </a:rPr>
            </a:br>
            <a:r>
              <a:rPr lang="en-MY" sz="2000" b="1" dirty="0">
                <a:latin typeface="Calibri"/>
                <a:cs typeface="Calibri"/>
              </a:rPr>
              <a:t>The Pioneer and Perfecter of your faith</a:t>
            </a:r>
            <a:br>
              <a:rPr lang="en-MY" sz="2000" b="1" dirty="0">
                <a:latin typeface="Calibri"/>
                <a:cs typeface="Calibri"/>
              </a:rPr>
            </a:br>
            <a:r>
              <a:rPr lang="en-MY" sz="2000" b="1" dirty="0">
                <a:latin typeface="Calibri"/>
                <a:cs typeface="Calibri"/>
              </a:rPr>
              <a:t>Look not to the right or to the left</a:t>
            </a:r>
            <a:br>
              <a:rPr lang="en-MY" sz="2000" b="1" dirty="0">
                <a:latin typeface="Calibri"/>
                <a:cs typeface="Calibri"/>
              </a:rPr>
            </a:br>
            <a:r>
              <a:rPr lang="en-MY" sz="2000" b="1" dirty="0">
                <a:latin typeface="Calibri"/>
                <a:cs typeface="Calibri"/>
              </a:rPr>
              <a:t>Look to Jesus</a:t>
            </a:r>
            <a:br>
              <a:rPr lang="en-MY" sz="2000" b="1" dirty="0">
                <a:latin typeface="Calibri"/>
                <a:cs typeface="Calibri"/>
              </a:rPr>
            </a:br>
            <a:r>
              <a:rPr lang="en-MY" sz="2000" b="1" dirty="0">
                <a:latin typeface="Calibri"/>
                <a:cs typeface="Calibri"/>
              </a:rPr>
              <a:t>Focus</a:t>
            </a:r>
            <a:br>
              <a:rPr lang="en-MY" sz="2000" b="1" dirty="0">
                <a:latin typeface="Calibri"/>
                <a:cs typeface="Calibri"/>
              </a:rPr>
            </a:br>
            <a:r>
              <a:rPr lang="en-MY" sz="2000" b="1" dirty="0">
                <a:latin typeface="Calibri"/>
                <a:cs typeface="Calibri"/>
              </a:rPr>
              <a:t>Follow</a:t>
            </a:r>
          </a:p>
        </p:txBody>
      </p:sp>
      <p:pic>
        <p:nvPicPr>
          <p:cNvPr id="6" name="Picture 5"/>
          <p:cNvPicPr>
            <a:picLocks noChangeAspect="1"/>
          </p:cNvPicPr>
          <p:nvPr/>
        </p:nvPicPr>
        <p:blipFill rotWithShape="1">
          <a:blip r:embed="rId2"/>
          <a:srcRect r="28721"/>
          <a:stretch/>
        </p:blipFill>
        <p:spPr>
          <a:xfrm>
            <a:off x="7140129" y="424073"/>
            <a:ext cx="1613395" cy="1508045"/>
          </a:xfrm>
          <a:prstGeom prst="rect">
            <a:avLst/>
          </a:prstGeom>
        </p:spPr>
      </p:pic>
    </p:spTree>
    <p:extLst>
      <p:ext uri="{BB962C8B-B14F-4D97-AF65-F5344CB8AC3E}">
        <p14:creationId xmlns:p14="http://schemas.microsoft.com/office/powerpoint/2010/main" xmlns="" val="367622209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564996"/>
            <a:ext cx="4572000" cy="4955203"/>
          </a:xfrm>
          <a:prstGeom prst="rect">
            <a:avLst/>
          </a:prstGeom>
        </p:spPr>
        <p:txBody>
          <a:bodyPr>
            <a:spAutoFit/>
          </a:bodyPr>
          <a:lstStyle/>
          <a:p>
            <a:pPr algn="ctr" fontAlgn="base"/>
            <a:r>
              <a:rPr lang="en-MY" sz="2000" b="1" dirty="0">
                <a:latin typeface="Calibri"/>
                <a:cs typeface="Calibri"/>
              </a:rPr>
              <a:t>Jesus is The Way, opening the path</a:t>
            </a:r>
            <a:br>
              <a:rPr lang="en-MY" sz="2000" b="1" dirty="0">
                <a:latin typeface="Calibri"/>
                <a:cs typeface="Calibri"/>
              </a:rPr>
            </a:br>
            <a:r>
              <a:rPr lang="en-MY" sz="2000" b="1" dirty="0">
                <a:latin typeface="Calibri"/>
                <a:cs typeface="Calibri"/>
              </a:rPr>
              <a:t>The Truth, clearing the clutter</a:t>
            </a:r>
            <a:br>
              <a:rPr lang="en-MY" sz="2000" b="1" dirty="0">
                <a:latin typeface="Calibri"/>
                <a:cs typeface="Calibri"/>
              </a:rPr>
            </a:br>
            <a:r>
              <a:rPr lang="en-MY" sz="2000" b="1" dirty="0">
                <a:latin typeface="Calibri"/>
                <a:cs typeface="Calibri"/>
              </a:rPr>
              <a:t>The Light, blazing the trail</a:t>
            </a:r>
          </a:p>
          <a:p>
            <a:pPr algn="ctr" fontAlgn="base"/>
            <a:endParaRPr lang="en-MY" sz="800" b="1" dirty="0">
              <a:latin typeface="Calibri"/>
              <a:cs typeface="Calibri"/>
            </a:endParaRPr>
          </a:p>
          <a:p>
            <a:pPr algn="ctr" fontAlgn="base"/>
            <a:r>
              <a:rPr lang="en-MY" sz="2000" b="1" dirty="0">
                <a:latin typeface="Calibri"/>
                <a:cs typeface="Calibri"/>
              </a:rPr>
              <a:t>He runs</a:t>
            </a:r>
            <a:br>
              <a:rPr lang="en-MY" sz="2000" b="1" dirty="0">
                <a:latin typeface="Calibri"/>
                <a:cs typeface="Calibri"/>
              </a:rPr>
            </a:br>
            <a:r>
              <a:rPr lang="en-MY" sz="2000" b="1" dirty="0">
                <a:latin typeface="Calibri"/>
                <a:cs typeface="Calibri"/>
              </a:rPr>
              <a:t>He endures</a:t>
            </a:r>
            <a:br>
              <a:rPr lang="en-MY" sz="2000" b="1" dirty="0">
                <a:latin typeface="Calibri"/>
                <a:cs typeface="Calibri"/>
              </a:rPr>
            </a:br>
            <a:r>
              <a:rPr lang="en-MY" sz="2000" b="1" dirty="0">
                <a:latin typeface="Calibri"/>
                <a:cs typeface="Calibri"/>
              </a:rPr>
              <a:t>For the sake of the joy</a:t>
            </a:r>
            <a:br>
              <a:rPr lang="en-MY" sz="2000" b="1" dirty="0">
                <a:latin typeface="Calibri"/>
                <a:cs typeface="Calibri"/>
              </a:rPr>
            </a:br>
            <a:r>
              <a:rPr lang="en-MY" sz="2000" b="1" dirty="0">
                <a:latin typeface="Calibri"/>
                <a:cs typeface="Calibri"/>
              </a:rPr>
              <a:t>Of setting the joy before you</a:t>
            </a:r>
            <a:br>
              <a:rPr lang="en-MY" sz="2000" b="1" dirty="0">
                <a:latin typeface="Calibri"/>
                <a:cs typeface="Calibri"/>
              </a:rPr>
            </a:br>
            <a:r>
              <a:rPr lang="en-MY" sz="2000" b="1" dirty="0">
                <a:latin typeface="Calibri"/>
                <a:cs typeface="Calibri"/>
              </a:rPr>
              <a:t>and in you</a:t>
            </a:r>
          </a:p>
          <a:p>
            <a:pPr algn="ctr" fontAlgn="base"/>
            <a:endParaRPr lang="en-MY" sz="800" b="1" dirty="0">
              <a:latin typeface="Calibri"/>
              <a:cs typeface="Calibri"/>
            </a:endParaRPr>
          </a:p>
          <a:p>
            <a:pPr algn="ctr" fontAlgn="base"/>
            <a:r>
              <a:rPr lang="en-MY" sz="2000" b="1" dirty="0">
                <a:latin typeface="Calibri"/>
                <a:cs typeface="Calibri"/>
              </a:rPr>
              <a:t>Run</a:t>
            </a:r>
            <a:br>
              <a:rPr lang="en-MY" sz="2000" b="1" dirty="0">
                <a:latin typeface="Calibri"/>
                <a:cs typeface="Calibri"/>
              </a:rPr>
            </a:br>
            <a:r>
              <a:rPr lang="en-MY" sz="2000" b="1" dirty="0">
                <a:latin typeface="Calibri"/>
                <a:cs typeface="Calibri"/>
              </a:rPr>
              <a:t>Run remembering</a:t>
            </a:r>
            <a:br>
              <a:rPr lang="en-MY" sz="2000" b="1" dirty="0">
                <a:latin typeface="Calibri"/>
                <a:cs typeface="Calibri"/>
              </a:rPr>
            </a:br>
            <a:r>
              <a:rPr lang="en-MY" sz="2000" b="1" dirty="0">
                <a:latin typeface="Calibri"/>
                <a:cs typeface="Calibri"/>
              </a:rPr>
              <a:t>Joy is your strength</a:t>
            </a:r>
            <a:br>
              <a:rPr lang="en-MY" sz="2000" b="1" dirty="0">
                <a:latin typeface="Calibri"/>
                <a:cs typeface="Calibri"/>
              </a:rPr>
            </a:br>
            <a:r>
              <a:rPr lang="en-MY" sz="2000" b="1" dirty="0">
                <a:latin typeface="Calibri"/>
                <a:cs typeface="Calibri"/>
              </a:rPr>
              <a:t>Remember and endure</a:t>
            </a:r>
            <a:br>
              <a:rPr lang="en-MY" sz="2000" b="1" dirty="0">
                <a:latin typeface="Calibri"/>
                <a:cs typeface="Calibri"/>
              </a:rPr>
            </a:br>
            <a:r>
              <a:rPr lang="en-MY" sz="2000" b="1" dirty="0">
                <a:latin typeface="Calibri"/>
                <a:cs typeface="Calibri"/>
              </a:rPr>
              <a:t>For this race comes with a cross</a:t>
            </a:r>
            <a:br>
              <a:rPr lang="en-MY" sz="2000" b="1" dirty="0">
                <a:latin typeface="Calibri"/>
                <a:cs typeface="Calibri"/>
              </a:rPr>
            </a:br>
            <a:r>
              <a:rPr lang="en-MY" sz="2000" b="1" dirty="0">
                <a:latin typeface="Calibri"/>
                <a:cs typeface="Calibri"/>
              </a:rPr>
              <a:t>A course of blood and tears</a:t>
            </a:r>
            <a:br>
              <a:rPr lang="en-MY" sz="2000" b="1" dirty="0">
                <a:latin typeface="Calibri"/>
                <a:cs typeface="Calibri"/>
              </a:rPr>
            </a:br>
            <a:r>
              <a:rPr lang="en-MY" sz="2000" b="1" dirty="0">
                <a:latin typeface="Calibri"/>
                <a:cs typeface="Calibri"/>
              </a:rPr>
              <a:t>Mocking and piercing</a:t>
            </a:r>
          </a:p>
        </p:txBody>
      </p:sp>
      <p:pic>
        <p:nvPicPr>
          <p:cNvPr id="6" name="Picture 5"/>
          <p:cNvPicPr>
            <a:picLocks noChangeAspect="1"/>
          </p:cNvPicPr>
          <p:nvPr/>
        </p:nvPicPr>
        <p:blipFill rotWithShape="1">
          <a:blip r:embed="rId2"/>
          <a:srcRect r="28721"/>
          <a:stretch/>
        </p:blipFill>
        <p:spPr>
          <a:xfrm>
            <a:off x="7208784" y="564996"/>
            <a:ext cx="1613395" cy="1508045"/>
          </a:xfrm>
          <a:prstGeom prst="rect">
            <a:avLst/>
          </a:prstGeom>
        </p:spPr>
      </p:pic>
    </p:spTree>
    <p:extLst>
      <p:ext uri="{BB962C8B-B14F-4D97-AF65-F5344CB8AC3E}">
        <p14:creationId xmlns:p14="http://schemas.microsoft.com/office/powerpoint/2010/main" xmlns="" val="330296936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498775"/>
            <a:ext cx="4572000" cy="4339650"/>
          </a:xfrm>
          <a:prstGeom prst="rect">
            <a:avLst/>
          </a:prstGeom>
        </p:spPr>
        <p:txBody>
          <a:bodyPr>
            <a:spAutoFit/>
          </a:bodyPr>
          <a:lstStyle/>
          <a:p>
            <a:pPr algn="ctr" fontAlgn="base"/>
            <a:r>
              <a:rPr lang="en-MY" sz="2000" b="1" dirty="0">
                <a:latin typeface="Calibri"/>
                <a:cs typeface="Calibri"/>
              </a:rPr>
              <a:t>Take it up</a:t>
            </a:r>
            <a:br>
              <a:rPr lang="en-MY" sz="2000" b="1" dirty="0">
                <a:latin typeface="Calibri"/>
                <a:cs typeface="Calibri"/>
              </a:rPr>
            </a:br>
            <a:r>
              <a:rPr lang="en-MY" sz="2000" b="1" dirty="0">
                <a:latin typeface="Calibri"/>
                <a:cs typeface="Calibri"/>
              </a:rPr>
              <a:t>Disregard its shame (that ancient enemy)</a:t>
            </a:r>
            <a:br>
              <a:rPr lang="en-MY" sz="2000" b="1" dirty="0">
                <a:latin typeface="Calibri"/>
                <a:cs typeface="Calibri"/>
              </a:rPr>
            </a:br>
            <a:r>
              <a:rPr lang="en-MY" sz="2000" b="1" dirty="0">
                <a:latin typeface="Calibri"/>
                <a:cs typeface="Calibri"/>
              </a:rPr>
              <a:t>Let it fall by the wayside</a:t>
            </a:r>
            <a:br>
              <a:rPr lang="en-MY" sz="2000" b="1" dirty="0">
                <a:latin typeface="Calibri"/>
                <a:cs typeface="Calibri"/>
              </a:rPr>
            </a:br>
            <a:r>
              <a:rPr lang="en-MY" sz="2000" b="1" dirty="0">
                <a:latin typeface="Calibri"/>
                <a:cs typeface="Calibri"/>
              </a:rPr>
              <a:t>Tired scraps on the breath of new life</a:t>
            </a:r>
          </a:p>
          <a:p>
            <a:pPr algn="ctr" fontAlgn="base"/>
            <a:endParaRPr lang="en-MY" sz="800" b="1" dirty="0">
              <a:latin typeface="Calibri"/>
              <a:cs typeface="Calibri"/>
            </a:endParaRPr>
          </a:p>
          <a:p>
            <a:pPr algn="ctr" fontAlgn="base"/>
            <a:r>
              <a:rPr lang="en-MY" sz="2000" b="1" dirty="0">
                <a:latin typeface="Calibri"/>
                <a:cs typeface="Calibri"/>
              </a:rPr>
              <a:t>Take it up and run</a:t>
            </a:r>
            <a:br>
              <a:rPr lang="en-MY" sz="2000" b="1" dirty="0">
                <a:latin typeface="Calibri"/>
                <a:cs typeface="Calibri"/>
              </a:rPr>
            </a:br>
            <a:r>
              <a:rPr lang="en-MY" sz="2000" b="1" dirty="0">
                <a:latin typeface="Calibri"/>
                <a:cs typeface="Calibri"/>
              </a:rPr>
              <a:t>Sit down in the next life</a:t>
            </a:r>
            <a:br>
              <a:rPr lang="en-MY" sz="2000" b="1" dirty="0">
                <a:latin typeface="Calibri"/>
                <a:cs typeface="Calibri"/>
              </a:rPr>
            </a:br>
            <a:r>
              <a:rPr lang="en-MY" sz="2000" b="1" dirty="0">
                <a:latin typeface="Calibri"/>
                <a:cs typeface="Calibri"/>
              </a:rPr>
              <a:t>Not this one</a:t>
            </a:r>
          </a:p>
          <a:p>
            <a:pPr algn="ctr" fontAlgn="base"/>
            <a:endParaRPr lang="en-MY" sz="800" b="1" dirty="0">
              <a:latin typeface="Calibri"/>
              <a:cs typeface="Calibri"/>
            </a:endParaRPr>
          </a:p>
          <a:p>
            <a:pPr algn="ctr" fontAlgn="base"/>
            <a:r>
              <a:rPr lang="en-MY" sz="2000" b="1" dirty="0">
                <a:latin typeface="Calibri"/>
                <a:cs typeface="Calibri"/>
              </a:rPr>
              <a:t>Run beloved, run</a:t>
            </a:r>
            <a:br>
              <a:rPr lang="en-MY" sz="2000" b="1" dirty="0">
                <a:latin typeface="Calibri"/>
                <a:cs typeface="Calibri"/>
              </a:rPr>
            </a:br>
            <a:r>
              <a:rPr lang="en-MY" sz="2000" b="1" dirty="0">
                <a:latin typeface="Calibri"/>
                <a:cs typeface="Calibri"/>
              </a:rPr>
              <a:t>Following and looking and remembering him who endured</a:t>
            </a:r>
            <a:br>
              <a:rPr lang="en-MY" sz="2000" b="1" dirty="0">
                <a:latin typeface="Calibri"/>
                <a:cs typeface="Calibri"/>
              </a:rPr>
            </a:br>
            <a:r>
              <a:rPr lang="en-MY" sz="2000" b="1" dirty="0">
                <a:latin typeface="Calibri"/>
                <a:cs typeface="Calibri"/>
              </a:rPr>
              <a:t>So that you may not grow weary</a:t>
            </a:r>
            <a:br>
              <a:rPr lang="en-MY" sz="2000" b="1" dirty="0">
                <a:latin typeface="Calibri"/>
                <a:cs typeface="Calibri"/>
              </a:rPr>
            </a:br>
            <a:r>
              <a:rPr lang="en-MY" sz="2000" b="1" dirty="0">
                <a:latin typeface="Calibri"/>
                <a:cs typeface="Calibri"/>
              </a:rPr>
              <a:t>Or lose heart</a:t>
            </a:r>
            <a:br>
              <a:rPr lang="en-MY" sz="2000" b="1" dirty="0">
                <a:latin typeface="Calibri"/>
                <a:cs typeface="Calibri"/>
              </a:rPr>
            </a:br>
            <a:r>
              <a:rPr lang="en-MY" sz="2000" b="1" dirty="0">
                <a:latin typeface="Calibri"/>
                <a:cs typeface="Calibri"/>
              </a:rPr>
              <a:t>For your strongest step is yet to come</a:t>
            </a:r>
          </a:p>
        </p:txBody>
      </p:sp>
      <p:sp>
        <p:nvSpPr>
          <p:cNvPr id="4" name="Rectangle 3"/>
          <p:cNvSpPr/>
          <p:nvPr/>
        </p:nvSpPr>
        <p:spPr>
          <a:xfrm>
            <a:off x="3108187" y="5138349"/>
            <a:ext cx="2948343" cy="400110"/>
          </a:xfrm>
          <a:prstGeom prst="rect">
            <a:avLst/>
          </a:prstGeom>
        </p:spPr>
        <p:txBody>
          <a:bodyPr wrap="none">
            <a:spAutoFit/>
          </a:bodyPr>
          <a:lstStyle/>
          <a:p>
            <a:r>
              <a:rPr lang="en-US" sz="2000" b="1" i="1" u="sng" dirty="0">
                <a:solidFill>
                  <a:srgbClr val="F9D59B"/>
                </a:solidFill>
                <a:latin typeface="Calibri"/>
                <a:cs typeface="Calibri"/>
              </a:rPr>
              <a:t>(</a:t>
            </a:r>
            <a:r>
              <a:rPr lang="en-MY" sz="2000" b="1" i="1" u="sng" dirty="0">
                <a:solidFill>
                  <a:srgbClr val="F9D59B"/>
                </a:solidFill>
                <a:latin typeface="Calibri"/>
                <a:cs typeface="Calibri"/>
              </a:rPr>
              <a:t>Lisa Ann Moss Degrenia)</a:t>
            </a:r>
            <a:r>
              <a:rPr lang="en-MY" sz="2000" b="1" i="1" dirty="0">
                <a:solidFill>
                  <a:srgbClr val="F9D59B"/>
                </a:solidFill>
                <a:latin typeface="Calibri"/>
                <a:cs typeface="Calibri"/>
              </a:rPr>
              <a:t> </a:t>
            </a:r>
            <a:endParaRPr lang="en-US" sz="2000" b="1" i="1" dirty="0">
              <a:solidFill>
                <a:srgbClr val="F9D59B"/>
              </a:solidFill>
              <a:latin typeface="Calibri"/>
              <a:cs typeface="Calibri"/>
            </a:endParaRPr>
          </a:p>
        </p:txBody>
      </p:sp>
      <p:pic>
        <p:nvPicPr>
          <p:cNvPr id="5" name="Picture 4"/>
          <p:cNvPicPr>
            <a:picLocks noChangeAspect="1"/>
          </p:cNvPicPr>
          <p:nvPr/>
        </p:nvPicPr>
        <p:blipFill rotWithShape="1">
          <a:blip r:embed="rId2"/>
          <a:srcRect r="28721"/>
          <a:stretch/>
        </p:blipFill>
        <p:spPr>
          <a:xfrm>
            <a:off x="7088638" y="498775"/>
            <a:ext cx="1613395" cy="1508045"/>
          </a:xfrm>
          <a:prstGeom prst="rect">
            <a:avLst/>
          </a:prstGeom>
        </p:spPr>
      </p:pic>
    </p:spTree>
    <p:extLst>
      <p:ext uri="{BB962C8B-B14F-4D97-AF65-F5344CB8AC3E}">
        <p14:creationId xmlns:p14="http://schemas.microsoft.com/office/powerpoint/2010/main" xmlns="" val="292739870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701" y="1243070"/>
            <a:ext cx="7389424" cy="5016758"/>
          </a:xfrm>
          <a:prstGeom prst="rect">
            <a:avLst/>
          </a:prstGeom>
        </p:spPr>
        <p:txBody>
          <a:bodyPr wrap="square">
            <a:spAutoFit/>
          </a:bodyPr>
          <a:lstStyle/>
          <a:p>
            <a:pPr algn="just"/>
            <a:r>
              <a:rPr lang="en-US" sz="2000" b="1" dirty="0">
                <a:latin typeface="Calibri"/>
                <a:cs typeface="Calibri"/>
              </a:rPr>
              <a:t>We must learn to live each day, each hour, yes, each minute as a new beginning, as a unique opportunity to make everything new. Imagine that we could live each moment as a moment pregnant with new life. Imagine that we could live each day as a day full of promises. Imagine that we could walk through the new year always listening to the voice saying to us: “I have a gift for you and can’t wait for you to see it!” Imagine.</a:t>
            </a:r>
            <a:endParaRPr lang="en-MY" sz="2000" b="1" dirty="0">
              <a:latin typeface="Calibri"/>
              <a:cs typeface="Calibri"/>
            </a:endParaRPr>
          </a:p>
          <a:p>
            <a:pPr algn="just"/>
            <a:r>
              <a:rPr lang="en-US" sz="2000" b="1" dirty="0">
                <a:latin typeface="Calibri"/>
                <a:cs typeface="Calibri"/>
              </a:rPr>
              <a:t> </a:t>
            </a:r>
            <a:endParaRPr lang="en-MY" sz="2000" b="1" dirty="0">
              <a:latin typeface="Calibri"/>
              <a:cs typeface="Calibri"/>
            </a:endParaRPr>
          </a:p>
          <a:p>
            <a:pPr algn="just"/>
            <a:r>
              <a:rPr lang="en-US" sz="2000" b="1" dirty="0">
                <a:latin typeface="Calibri"/>
                <a:cs typeface="Calibri"/>
              </a:rPr>
              <a:t>Is it possible that our imagination can lead us to the truth of our lives? Yes, it can! The problem is that we allow our past, which becomes longer and longer each year, to say to us: “You know it all; you have seen it all, be realistic; the future will just be a repeat of the past. Try to survive it as best you can.” There are many cunning foxes jumping on our shoulders and whispering in our ears the great lie: “There is nothing new under the sun... don’t let yourself be fooled.”</a:t>
            </a:r>
            <a:endParaRPr lang="en-MY" sz="2000" b="1" dirty="0">
              <a:latin typeface="Calibri"/>
              <a:cs typeface="Calibri"/>
            </a:endParaRPr>
          </a:p>
        </p:txBody>
      </p:sp>
      <p:sp>
        <p:nvSpPr>
          <p:cNvPr id="5" name="Rectangle 4"/>
          <p:cNvSpPr/>
          <p:nvPr/>
        </p:nvSpPr>
        <p:spPr>
          <a:xfrm>
            <a:off x="0" y="212205"/>
            <a:ext cx="9144000" cy="830997"/>
          </a:xfrm>
          <a:prstGeom prst="rect">
            <a:avLst/>
          </a:prstGeom>
        </p:spPr>
        <p:txBody>
          <a:bodyPr wrap="square">
            <a:spAutoFit/>
          </a:bodyPr>
          <a:lstStyle/>
          <a:p>
            <a:pPr algn="ctr"/>
            <a:r>
              <a:rPr lang="en-US" sz="4800" b="1" dirty="0" smtClean="0">
                <a:solidFill>
                  <a:srgbClr val="FCEACD"/>
                </a:solidFill>
                <a:latin typeface="Calibri"/>
                <a:cs typeface="Calibri"/>
              </a:rPr>
              <a:t>A New Beginning</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xmlns="" val="4631633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3490"/>
            <a:ext cx="9144000"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A New Beginning</a:t>
            </a:r>
            <a:endParaRPr lang="en-US" b="1" dirty="0">
              <a:solidFill>
                <a:srgbClr val="FCEACD"/>
              </a:solidFill>
              <a:latin typeface="Calibri"/>
              <a:cs typeface="Calibri"/>
            </a:endParaRPr>
          </a:p>
        </p:txBody>
      </p:sp>
      <p:sp>
        <p:nvSpPr>
          <p:cNvPr id="4" name="Rectangle 3"/>
          <p:cNvSpPr/>
          <p:nvPr/>
        </p:nvSpPr>
        <p:spPr>
          <a:xfrm>
            <a:off x="1121608" y="1463752"/>
            <a:ext cx="6894597" cy="4093428"/>
          </a:xfrm>
          <a:prstGeom prst="rect">
            <a:avLst/>
          </a:prstGeom>
        </p:spPr>
        <p:txBody>
          <a:bodyPr wrap="square">
            <a:spAutoFit/>
          </a:bodyPr>
          <a:lstStyle/>
          <a:p>
            <a:pPr algn="just"/>
            <a:r>
              <a:rPr lang="en-US" sz="2000" b="1" dirty="0">
                <a:latin typeface="Calibri"/>
                <a:cs typeface="Calibri"/>
              </a:rPr>
              <a:t>When we listen to these foxes, they eventually prove themselves right: our new year, our new day, our new hour become flat, boring, dull, and without anything new.</a:t>
            </a:r>
            <a:endParaRPr lang="en-MY" sz="2000" b="1" dirty="0">
              <a:latin typeface="Calibri"/>
              <a:cs typeface="Calibri"/>
            </a:endParaRPr>
          </a:p>
          <a:p>
            <a:pPr algn="just"/>
            <a:r>
              <a:rPr lang="en-US" sz="2000" b="1" dirty="0">
                <a:latin typeface="Calibri"/>
                <a:cs typeface="Calibri"/>
              </a:rPr>
              <a:t> </a:t>
            </a:r>
            <a:endParaRPr lang="en-MY" sz="2000" b="1" dirty="0">
              <a:latin typeface="Calibri"/>
              <a:cs typeface="Calibri"/>
            </a:endParaRPr>
          </a:p>
          <a:p>
            <a:pPr algn="just"/>
            <a:r>
              <a:rPr lang="en-US" sz="2000" b="1" dirty="0">
                <a:latin typeface="Calibri"/>
                <a:cs typeface="Calibri"/>
              </a:rPr>
              <a:t>So what are we to do? First, we must send the foxes back to where they belong: in their foxholes. And then we must open our minds and our hearts to the voice that resounds through the valleys and hills of our life saying: “Let me show you where I live among my people. My name is ‘God-with-you.’ I will wipe all the tears from your eyes; there will be no more death, and no more mourning or sadness. The world of the past has gone” (Revelation 21:2–5).</a:t>
            </a:r>
            <a:r>
              <a:rPr lang="en-MY" sz="2000" b="1" dirty="0">
                <a:latin typeface="Calibri"/>
                <a:cs typeface="Calibri"/>
              </a:rPr>
              <a:t> </a:t>
            </a:r>
            <a:endParaRPr lang="en-MY" sz="2000" b="1" dirty="0" smtClean="0">
              <a:latin typeface="Calibri"/>
              <a:cs typeface="Calibri"/>
            </a:endParaRPr>
          </a:p>
          <a:p>
            <a:pPr algn="r"/>
            <a:r>
              <a:rPr lang="en-MY" sz="2000" b="1" i="1" dirty="0" smtClean="0">
                <a:solidFill>
                  <a:schemeClr val="accent4">
                    <a:lumMod val="40000"/>
                    <a:lumOff val="60000"/>
                  </a:schemeClr>
                </a:solidFill>
                <a:latin typeface="Calibri"/>
                <a:cs typeface="Calibri"/>
              </a:rPr>
              <a:t>(Henri Nouwen)</a:t>
            </a:r>
            <a:endParaRPr lang="en-MY" sz="2000" dirty="0">
              <a:latin typeface="Calibri"/>
              <a:cs typeface="Calibri"/>
            </a:endParaRPr>
          </a:p>
        </p:txBody>
      </p:sp>
    </p:spTree>
    <p:extLst>
      <p:ext uri="{BB962C8B-B14F-4D97-AF65-F5344CB8AC3E}">
        <p14:creationId xmlns:p14="http://schemas.microsoft.com/office/powerpoint/2010/main" xmlns="" val="173360250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0476" y="235955"/>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A Letter To An Old Church</a:t>
            </a:r>
            <a:endParaRPr lang="en-US" b="1" dirty="0">
              <a:solidFill>
                <a:srgbClr val="FCEACD"/>
              </a:solidFill>
              <a:latin typeface="Calibri"/>
              <a:cs typeface="Calibri"/>
            </a:endParaRPr>
          </a:p>
        </p:txBody>
      </p:sp>
      <p:pic>
        <p:nvPicPr>
          <p:cNvPr id="3" name="Picture 2"/>
          <p:cNvPicPr>
            <a:picLocks noChangeAspect="1"/>
          </p:cNvPicPr>
          <p:nvPr/>
        </p:nvPicPr>
        <p:blipFill>
          <a:blip r:embed="rId2"/>
          <a:stretch>
            <a:fillRect/>
          </a:stretch>
        </p:blipFill>
        <p:spPr>
          <a:xfrm>
            <a:off x="879599" y="1472121"/>
            <a:ext cx="7324689" cy="3337756"/>
          </a:xfrm>
          <a:prstGeom prst="rect">
            <a:avLst/>
          </a:prstGeom>
        </p:spPr>
      </p:pic>
      <p:sp>
        <p:nvSpPr>
          <p:cNvPr id="5" name="Rectangle 4"/>
          <p:cNvSpPr/>
          <p:nvPr/>
        </p:nvSpPr>
        <p:spPr>
          <a:xfrm>
            <a:off x="692759" y="5289808"/>
            <a:ext cx="7785286" cy="1015663"/>
          </a:xfrm>
          <a:prstGeom prst="rect">
            <a:avLst/>
          </a:prstGeom>
        </p:spPr>
        <p:txBody>
          <a:bodyPr wrap="square">
            <a:spAutoFit/>
          </a:bodyPr>
          <a:lstStyle/>
          <a:p>
            <a:pPr algn="just"/>
            <a:r>
              <a:rPr lang="en-US" sz="2000" b="1" baseline="30000" dirty="0" smtClean="0">
                <a:latin typeface="Calibri"/>
                <a:cs typeface="Calibri"/>
              </a:rPr>
              <a:t>32 </a:t>
            </a:r>
            <a:r>
              <a:rPr lang="en-US" sz="2000" b="1" dirty="0" smtClean="0">
                <a:latin typeface="Calibri"/>
                <a:cs typeface="Calibri"/>
              </a:rPr>
              <a:t>Remember </a:t>
            </a:r>
            <a:r>
              <a:rPr lang="en-US" sz="2000" b="1" dirty="0">
                <a:latin typeface="Calibri"/>
                <a:cs typeface="Calibri"/>
              </a:rPr>
              <a:t>those earlier days after you had received the light, when you stood your ground in a great contest in the face of suffering</a:t>
            </a:r>
            <a:r>
              <a:rPr lang="en-US" sz="2000" b="1" dirty="0" smtClean="0">
                <a:latin typeface="Calibri"/>
                <a:cs typeface="Calibri"/>
              </a:rPr>
              <a:t>.</a:t>
            </a:r>
          </a:p>
          <a:p>
            <a:pPr algn="r"/>
            <a:r>
              <a:rPr lang="en-MY" sz="2000" b="1" i="1" dirty="0" smtClean="0">
                <a:solidFill>
                  <a:schemeClr val="accent4">
                    <a:lumMod val="40000"/>
                    <a:lumOff val="60000"/>
                  </a:schemeClr>
                </a:solidFill>
                <a:latin typeface="Calibri"/>
                <a:cs typeface="Calibri"/>
              </a:rPr>
              <a:t>(Hebrews 10)</a:t>
            </a:r>
            <a:endParaRPr lang="en-MY" sz="2000" dirty="0">
              <a:latin typeface="Calibri"/>
              <a:cs typeface="Calibri"/>
            </a:endParaRPr>
          </a:p>
        </p:txBody>
      </p:sp>
    </p:spTree>
    <p:extLst>
      <p:ext uri="{BB962C8B-B14F-4D97-AF65-F5344CB8AC3E}">
        <p14:creationId xmlns:p14="http://schemas.microsoft.com/office/powerpoint/2010/main" xmlns="" val="218090884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367" y="247461"/>
            <a:ext cx="8379079" cy="6186309"/>
          </a:xfrm>
          <a:prstGeom prst="rect">
            <a:avLst/>
          </a:prstGeom>
        </p:spPr>
        <p:txBody>
          <a:bodyPr wrap="square">
            <a:spAutoFit/>
          </a:bodyPr>
          <a:lstStyle/>
          <a:p>
            <a:pPr algn="just" fontAlgn="base"/>
            <a:r>
              <a:rPr lang="en-US" sz="2000" b="1" dirty="0">
                <a:latin typeface="Calibri"/>
                <a:cs typeface="Calibri"/>
              </a:rPr>
              <a:t>Bethlehem turned 120 years old last week. We have been around a long time. And O how easy it is in an old church to get tired and begin to coast. Or to get diverted with mere maintenance ministries. Or to get careless in spiritual vigilance. Or to quench the Holy Spirit with passionless, dead, dutiful religious exercises. I don't think that has happened to us. But O how real is the danger! And the book of Hebrews was written to keep it from happening.</a:t>
            </a:r>
            <a:endParaRPr lang="en-MY" sz="2000" b="1" dirty="0">
              <a:latin typeface="Calibri"/>
              <a:cs typeface="Calibri"/>
            </a:endParaRPr>
          </a:p>
          <a:p>
            <a:pPr algn="just" fontAlgn="base"/>
            <a:endParaRPr lang="en-MY" sz="800" b="1" dirty="0">
              <a:latin typeface="Calibri"/>
              <a:cs typeface="Calibri"/>
            </a:endParaRPr>
          </a:p>
          <a:p>
            <a:pPr algn="just" fontAlgn="base"/>
            <a:r>
              <a:rPr lang="en-US" sz="2000" b="1" dirty="0">
                <a:latin typeface="Calibri"/>
                <a:cs typeface="Calibri"/>
              </a:rPr>
              <a:t>And so the writer says (in 3:12), "Take care, brethren, [that is, fight the fight! Run the race!] lest there be in any of you an evil heart of unbelief leading you to fall away from the living God." And in 12:12–14 he says, "Lift your drooping hands and strengthen your weak knees, and make straight paths for your feet, so that what is lame may not be put out of joint but rather be healed. Pursue peace with all men, and the holiness without which no one will see the Lord"—there it is: Run the race! Fight the fight! Pursue peace! Pursue holiness!</a:t>
            </a:r>
            <a:endParaRPr lang="en-MY" sz="2000" b="1" dirty="0">
              <a:latin typeface="Calibri"/>
              <a:cs typeface="Calibri"/>
            </a:endParaRPr>
          </a:p>
          <a:p>
            <a:pPr algn="just" fontAlgn="base"/>
            <a:endParaRPr lang="en-MY" sz="800" b="1" dirty="0">
              <a:latin typeface="Calibri"/>
              <a:cs typeface="Calibri"/>
            </a:endParaRPr>
          </a:p>
          <a:p>
            <a:pPr algn="just" fontAlgn="base"/>
            <a:r>
              <a:rPr lang="en-US" sz="2000" b="1" dirty="0">
                <a:latin typeface="Calibri"/>
                <a:cs typeface="Calibri"/>
              </a:rPr>
              <a:t>Hebrews 12:1 is a trumpet call (or the warning gun that the last laps are starting) to see our life as a race to be run with passion and zeal and energy and discipline. When he says, "lay aside every weight and sin which clings so closely [or so easily distracts]," he meant "get serious about the race</a:t>
            </a:r>
            <a:r>
              <a:rPr lang="en-US" sz="2000" b="1" dirty="0" smtClean="0">
                <a:latin typeface="Calibri"/>
                <a:cs typeface="Calibri"/>
              </a:rPr>
              <a:t>!”</a:t>
            </a:r>
          </a:p>
          <a:p>
            <a:pPr algn="r" fontAlgn="base"/>
            <a:r>
              <a:rPr lang="en-MY" sz="2000" b="1" i="1" dirty="0" smtClean="0">
                <a:solidFill>
                  <a:schemeClr val="accent4">
                    <a:lumMod val="40000"/>
                    <a:lumOff val="60000"/>
                  </a:schemeClr>
                </a:solidFill>
                <a:latin typeface="Calibri"/>
                <a:cs typeface="Calibri"/>
              </a:rPr>
              <a:t>(John Piper)</a:t>
            </a:r>
            <a:endParaRPr lang="en-MY" sz="2000" dirty="0">
              <a:latin typeface="Calibri"/>
              <a:cs typeface="Calibri"/>
            </a:endParaRPr>
          </a:p>
        </p:txBody>
      </p:sp>
    </p:spTree>
    <p:extLst>
      <p:ext uri="{BB962C8B-B14F-4D97-AF65-F5344CB8AC3E}">
        <p14:creationId xmlns:p14="http://schemas.microsoft.com/office/powerpoint/2010/main" xmlns="" val="106245299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4854"/>
          <a:stretch/>
        </p:blipFill>
        <p:spPr>
          <a:xfrm>
            <a:off x="1738392" y="556119"/>
            <a:ext cx="5642033" cy="3580564"/>
          </a:xfrm>
          <a:prstGeom prst="rect">
            <a:avLst/>
          </a:prstGeom>
        </p:spPr>
      </p:pic>
      <p:sp>
        <p:nvSpPr>
          <p:cNvPr id="5" name="Rectangle 4"/>
          <p:cNvSpPr/>
          <p:nvPr/>
        </p:nvSpPr>
        <p:spPr>
          <a:xfrm>
            <a:off x="379369" y="4300768"/>
            <a:ext cx="8395572" cy="2246769"/>
          </a:xfrm>
          <a:prstGeom prst="rect">
            <a:avLst/>
          </a:prstGeom>
        </p:spPr>
        <p:txBody>
          <a:bodyPr wrap="square">
            <a:spAutoFit/>
          </a:bodyPr>
          <a:lstStyle/>
          <a:p>
            <a:pPr algn="just"/>
            <a:r>
              <a:rPr lang="en-US" sz="2000" b="1" baseline="30000" dirty="0">
                <a:latin typeface="Calibri"/>
                <a:cs typeface="Calibri"/>
              </a:rPr>
              <a:t>1 </a:t>
            </a:r>
            <a:r>
              <a:rPr lang="en-US" sz="2000" b="1" dirty="0">
                <a:latin typeface="Calibri"/>
                <a:cs typeface="Calibri"/>
              </a:rPr>
              <a:t>Therefore, since we are surrounded by such a great cloud of witnesses, let us throw off everything that hinders and the sin that so easily entangles. And let us run with perseverance the race marked out for us, </a:t>
            </a:r>
            <a:r>
              <a:rPr lang="en-US" sz="2000" b="1" baseline="30000" dirty="0">
                <a:latin typeface="Calibri"/>
                <a:cs typeface="Calibri"/>
              </a:rPr>
              <a:t>2 </a:t>
            </a:r>
            <a:r>
              <a:rPr lang="en-US" sz="2000" b="1" dirty="0">
                <a:latin typeface="Calibri"/>
                <a:cs typeface="Calibri"/>
              </a:rPr>
              <a:t>fixing our eyes on Jesus, the pioneer and </a:t>
            </a:r>
            <a:r>
              <a:rPr lang="en-US" sz="2000" b="1" dirty="0" err="1">
                <a:latin typeface="Calibri"/>
                <a:cs typeface="Calibri"/>
              </a:rPr>
              <a:t>perfecter</a:t>
            </a:r>
            <a:r>
              <a:rPr lang="en-US" sz="2000" b="1" dirty="0">
                <a:latin typeface="Calibri"/>
                <a:cs typeface="Calibri"/>
              </a:rPr>
              <a:t> of faith. For the joy that was set before him he endured the cross, scorning its shame, and sat down at the right hand of the throne of God. </a:t>
            </a:r>
            <a:r>
              <a:rPr lang="en-US" sz="2000" b="1" baseline="30000" dirty="0">
                <a:latin typeface="Calibri"/>
                <a:cs typeface="Calibri"/>
              </a:rPr>
              <a:t>3 </a:t>
            </a:r>
            <a:r>
              <a:rPr lang="en-US" sz="2000" b="1" dirty="0">
                <a:latin typeface="Calibri"/>
                <a:cs typeface="Calibri"/>
              </a:rPr>
              <a:t>Consider him who endured such opposition from sinners, so that you will not grow weary and lose heart</a:t>
            </a:r>
            <a:r>
              <a:rPr lang="en-US" sz="2000" b="1" dirty="0" smtClean="0">
                <a:latin typeface="Calibri"/>
                <a:cs typeface="Calibri"/>
              </a:rPr>
              <a:t>. 			       </a:t>
            </a:r>
            <a:r>
              <a:rPr lang="en-US" sz="2000" b="1" dirty="0" smtClean="0">
                <a:latin typeface="Calibri"/>
                <a:cs typeface="Calibri"/>
              </a:rPr>
              <a:t>        </a:t>
            </a:r>
            <a:r>
              <a:rPr lang="en-MY" sz="2000" b="1" i="1" dirty="0" smtClean="0">
                <a:solidFill>
                  <a:schemeClr val="accent4">
                    <a:lumMod val="40000"/>
                    <a:lumOff val="60000"/>
                  </a:schemeClr>
                </a:solidFill>
                <a:latin typeface="Calibri"/>
                <a:cs typeface="Calibri"/>
              </a:rPr>
              <a:t>(</a:t>
            </a:r>
            <a:r>
              <a:rPr lang="en-MY" sz="2000" b="1" i="1" dirty="0">
                <a:solidFill>
                  <a:schemeClr val="accent4">
                    <a:lumMod val="40000"/>
                    <a:lumOff val="60000"/>
                  </a:schemeClr>
                </a:solidFill>
                <a:latin typeface="Calibri"/>
                <a:cs typeface="Calibri"/>
              </a:rPr>
              <a:t>Hebrews </a:t>
            </a:r>
            <a:r>
              <a:rPr lang="en-MY" sz="2000" b="1" i="1" dirty="0" smtClean="0">
                <a:solidFill>
                  <a:schemeClr val="accent4">
                    <a:lumMod val="40000"/>
                    <a:lumOff val="60000"/>
                  </a:schemeClr>
                </a:solidFill>
                <a:latin typeface="Calibri"/>
                <a:cs typeface="Calibri"/>
              </a:rPr>
              <a:t>12)</a:t>
            </a:r>
            <a:endParaRPr lang="en-MY" sz="2000" dirty="0">
              <a:latin typeface="Calibri"/>
              <a:cs typeface="Calibri"/>
            </a:endParaRPr>
          </a:p>
        </p:txBody>
      </p:sp>
    </p:spTree>
    <p:extLst>
      <p:ext uri="{BB962C8B-B14F-4D97-AF65-F5344CB8AC3E}">
        <p14:creationId xmlns:p14="http://schemas.microsoft.com/office/powerpoint/2010/main" xmlns="" val="229327054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490" y="1297081"/>
            <a:ext cx="7793417" cy="4113193"/>
          </a:xfrm>
          <a:prstGeom prst="rect">
            <a:avLst/>
          </a:prstGeom>
        </p:spPr>
      </p:pic>
      <p:sp>
        <p:nvSpPr>
          <p:cNvPr id="6" name="Rectangle 5"/>
          <p:cNvSpPr/>
          <p:nvPr/>
        </p:nvSpPr>
        <p:spPr>
          <a:xfrm>
            <a:off x="610287" y="5717411"/>
            <a:ext cx="7966724" cy="707886"/>
          </a:xfrm>
          <a:prstGeom prst="rect">
            <a:avLst/>
          </a:prstGeom>
        </p:spPr>
        <p:txBody>
          <a:bodyPr wrap="square">
            <a:spAutoFit/>
          </a:bodyPr>
          <a:lstStyle/>
          <a:p>
            <a:pPr algn="just"/>
            <a:r>
              <a:rPr lang="en-US" sz="2000" b="1" baseline="30000" dirty="0">
                <a:latin typeface="Calibri"/>
                <a:cs typeface="Calibri"/>
              </a:rPr>
              <a:t>1 </a:t>
            </a:r>
            <a:r>
              <a:rPr lang="en-US" sz="2000" b="1" dirty="0">
                <a:latin typeface="Calibri"/>
                <a:cs typeface="Calibri"/>
              </a:rPr>
              <a:t>Therefore, since we are surrounded by such a great cloud of witnesses </a:t>
            </a:r>
            <a:r>
              <a:rPr lang="en-US" sz="2000" b="1" dirty="0" smtClean="0">
                <a:latin typeface="Calibri"/>
                <a:cs typeface="Calibri"/>
              </a:rPr>
              <a:t>…</a:t>
            </a:r>
            <a:endParaRPr lang="en-US" sz="2000" b="1" dirty="0">
              <a:latin typeface="Calibri"/>
              <a:cs typeface="Calibri"/>
            </a:endParaRPr>
          </a:p>
          <a:p>
            <a:pPr algn="r"/>
            <a:r>
              <a:rPr lang="en-MY" sz="2000" b="1" i="1" dirty="0" smtClean="0">
                <a:solidFill>
                  <a:schemeClr val="accent4">
                    <a:lumMod val="40000"/>
                    <a:lumOff val="60000"/>
                  </a:schemeClr>
                </a:solidFill>
                <a:latin typeface="Calibri"/>
                <a:cs typeface="Calibri"/>
              </a:rPr>
              <a:t>(</a:t>
            </a:r>
            <a:r>
              <a:rPr lang="en-MY" sz="2000" b="1" i="1" dirty="0">
                <a:solidFill>
                  <a:schemeClr val="accent4">
                    <a:lumMod val="40000"/>
                    <a:lumOff val="60000"/>
                  </a:schemeClr>
                </a:solidFill>
                <a:latin typeface="Calibri"/>
                <a:cs typeface="Calibri"/>
              </a:rPr>
              <a:t>Hebrews 12)</a:t>
            </a:r>
            <a:endParaRPr lang="en-MY" sz="2000" dirty="0">
              <a:latin typeface="Calibri"/>
              <a:cs typeface="Calibri"/>
            </a:endParaRPr>
          </a:p>
        </p:txBody>
      </p:sp>
      <p:sp>
        <p:nvSpPr>
          <p:cNvPr id="7" name="Title 1"/>
          <p:cNvSpPr txBox="1">
            <a:spLocks/>
          </p:cNvSpPr>
          <p:nvPr/>
        </p:nvSpPr>
        <p:spPr>
          <a:xfrm>
            <a:off x="439806" y="249120"/>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4400" b="1" dirty="0" smtClean="0">
                <a:solidFill>
                  <a:srgbClr val="FCEACD"/>
                </a:solidFill>
                <a:latin typeface="Calibri"/>
                <a:cs typeface="Calibri"/>
              </a:rPr>
              <a:t>Encouragement To Keep Running</a:t>
            </a:r>
            <a:endParaRPr lang="en-US" sz="4400" b="1" dirty="0">
              <a:solidFill>
                <a:srgbClr val="FCEACD"/>
              </a:solidFill>
              <a:latin typeface="Calibri"/>
              <a:cs typeface="Calibri"/>
            </a:endParaRPr>
          </a:p>
        </p:txBody>
      </p:sp>
    </p:spTree>
    <p:extLst>
      <p:ext uri="{BB962C8B-B14F-4D97-AF65-F5344CB8AC3E}">
        <p14:creationId xmlns:p14="http://schemas.microsoft.com/office/powerpoint/2010/main" xmlns="" val="125503401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687" y="756096"/>
            <a:ext cx="7801060" cy="3410696"/>
          </a:xfrm>
          <a:prstGeom prst="rect">
            <a:avLst/>
          </a:prstGeom>
        </p:spPr>
      </p:pic>
      <p:sp>
        <p:nvSpPr>
          <p:cNvPr id="5" name="Rectangle 4"/>
          <p:cNvSpPr/>
          <p:nvPr/>
        </p:nvSpPr>
        <p:spPr>
          <a:xfrm>
            <a:off x="2562422" y="4580470"/>
            <a:ext cx="4034453" cy="430887"/>
          </a:xfrm>
          <a:prstGeom prst="rect">
            <a:avLst/>
          </a:prstGeom>
        </p:spPr>
        <p:txBody>
          <a:bodyPr wrap="none">
            <a:spAutoFit/>
          </a:bodyPr>
          <a:lstStyle/>
          <a:p>
            <a:r>
              <a:rPr lang="en-US" sz="2200" b="1" i="1" dirty="0" err="1">
                <a:solidFill>
                  <a:schemeClr val="accent4">
                    <a:lumMod val="40000"/>
                    <a:lumOff val="60000"/>
                  </a:schemeClr>
                </a:solidFill>
                <a:latin typeface="Calibri"/>
                <a:cs typeface="Calibri"/>
              </a:rPr>
              <a:t>martureo</a:t>
            </a:r>
            <a:r>
              <a:rPr lang="en-MY" sz="2200" b="1" dirty="0">
                <a:latin typeface="Calibri"/>
                <a:cs typeface="Calibri"/>
              </a:rPr>
              <a:t> </a:t>
            </a:r>
            <a:r>
              <a:rPr lang="en-MY" sz="2200" b="1" dirty="0" smtClean="0">
                <a:latin typeface="Calibri"/>
                <a:cs typeface="Calibri"/>
              </a:rPr>
              <a:t> - </a:t>
            </a:r>
            <a:r>
              <a:rPr lang="en-US" sz="2200" b="1" dirty="0">
                <a:latin typeface="Calibri"/>
                <a:cs typeface="Calibri"/>
              </a:rPr>
              <a:t>giving of a testimony</a:t>
            </a:r>
            <a:r>
              <a:rPr lang="en-MY" sz="2200" b="1" dirty="0">
                <a:latin typeface="Calibri"/>
                <a:cs typeface="Calibri"/>
              </a:rPr>
              <a:t> </a:t>
            </a:r>
            <a:endParaRPr lang="en-US" sz="2200" b="1" dirty="0">
              <a:latin typeface="Calibri"/>
              <a:cs typeface="Calibri"/>
            </a:endParaRPr>
          </a:p>
        </p:txBody>
      </p:sp>
      <p:sp>
        <p:nvSpPr>
          <p:cNvPr id="6" name="Rectangle 5"/>
          <p:cNvSpPr/>
          <p:nvPr/>
        </p:nvSpPr>
        <p:spPr>
          <a:xfrm>
            <a:off x="527815" y="5269441"/>
            <a:ext cx="8098677" cy="1015663"/>
          </a:xfrm>
          <a:prstGeom prst="rect">
            <a:avLst/>
          </a:prstGeom>
        </p:spPr>
        <p:txBody>
          <a:bodyPr wrap="square">
            <a:spAutoFit/>
          </a:bodyPr>
          <a:lstStyle/>
          <a:p>
            <a:pPr algn="just"/>
            <a:r>
              <a:rPr lang="en-US" sz="2000" b="1" baseline="30000" dirty="0">
                <a:latin typeface="Calibri"/>
                <a:cs typeface="Calibri"/>
              </a:rPr>
              <a:t>4 </a:t>
            </a:r>
            <a:r>
              <a:rPr lang="en-US" sz="2000" b="1" dirty="0">
                <a:latin typeface="Calibri"/>
                <a:cs typeface="Calibri"/>
              </a:rPr>
              <a:t>By faith Abel offered God a better sacrifice than Cain did. By faith he was commended as a righteous man, when God spoke well of his offerings. And by faith </a:t>
            </a:r>
            <a:r>
              <a:rPr lang="en-US" sz="2000" b="1" i="1" dirty="0">
                <a:solidFill>
                  <a:schemeClr val="accent1">
                    <a:lumMod val="60000"/>
                    <a:lumOff val="40000"/>
                  </a:schemeClr>
                </a:solidFill>
                <a:latin typeface="Calibri"/>
                <a:cs typeface="Calibri"/>
              </a:rPr>
              <a:t>he still speaks, even though he is dead</a:t>
            </a:r>
            <a:r>
              <a:rPr lang="en-US" sz="2000" dirty="0">
                <a:latin typeface="Calibri"/>
                <a:cs typeface="Calibri"/>
              </a:rPr>
              <a:t>.			</a:t>
            </a:r>
            <a:r>
              <a:rPr lang="en-US" sz="2000" b="1" dirty="0">
                <a:latin typeface="Calibri"/>
                <a:cs typeface="Calibri"/>
              </a:rPr>
              <a:t> </a:t>
            </a:r>
            <a:r>
              <a:rPr lang="en-US" sz="2000" b="1" dirty="0" smtClean="0">
                <a:latin typeface="Calibri"/>
                <a:cs typeface="Calibri"/>
              </a:rPr>
              <a:t> </a:t>
            </a:r>
            <a:r>
              <a:rPr lang="en-MY" sz="2000" b="1" i="1" dirty="0" smtClean="0">
                <a:solidFill>
                  <a:schemeClr val="accent4">
                    <a:lumMod val="40000"/>
                    <a:lumOff val="60000"/>
                  </a:schemeClr>
                </a:solidFill>
                <a:latin typeface="Calibri"/>
                <a:cs typeface="Calibri"/>
              </a:rPr>
              <a:t>(</a:t>
            </a:r>
            <a:r>
              <a:rPr lang="en-MY" sz="2000" b="1" i="1" dirty="0">
                <a:solidFill>
                  <a:schemeClr val="accent4">
                    <a:lumMod val="40000"/>
                    <a:lumOff val="60000"/>
                  </a:schemeClr>
                </a:solidFill>
                <a:latin typeface="Calibri"/>
                <a:cs typeface="Calibri"/>
              </a:rPr>
              <a:t>Hebrews </a:t>
            </a:r>
            <a:r>
              <a:rPr lang="en-MY" sz="2000" b="1" i="1" dirty="0" smtClean="0">
                <a:solidFill>
                  <a:schemeClr val="accent4">
                    <a:lumMod val="40000"/>
                    <a:lumOff val="60000"/>
                  </a:schemeClr>
                </a:solidFill>
                <a:latin typeface="Calibri"/>
                <a:cs typeface="Calibri"/>
              </a:rPr>
              <a:t>11)</a:t>
            </a:r>
            <a:endParaRPr lang="en-MY" sz="2000" dirty="0">
              <a:latin typeface="Calibri"/>
              <a:cs typeface="Calibri"/>
            </a:endParaRPr>
          </a:p>
        </p:txBody>
      </p:sp>
    </p:spTree>
    <p:extLst>
      <p:ext uri="{BB962C8B-B14F-4D97-AF65-F5344CB8AC3E}">
        <p14:creationId xmlns:p14="http://schemas.microsoft.com/office/powerpoint/2010/main" xmlns="" val="308477566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66554</TotalTime>
  <Words>911</Words>
  <Application>Microsoft Macintosh PowerPoint</Application>
  <PresentationFormat>On-screen Show (4:3)</PresentationFormat>
  <Paragraphs>82</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Story</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Praise The Lord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Fpbcpg</cp:lastModifiedBy>
  <cp:revision>536</cp:revision>
  <cp:lastPrinted>2019-01-04T23:47:12Z</cp:lastPrinted>
  <dcterms:created xsi:type="dcterms:W3CDTF">2012-07-28T08:04:56Z</dcterms:created>
  <dcterms:modified xsi:type="dcterms:W3CDTF">2019-01-05T10:18:22Z</dcterms:modified>
</cp:coreProperties>
</file>