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4"/>
  </p:handoutMasterIdLst>
  <p:sldIdLst>
    <p:sldId id="258" r:id="rId2"/>
    <p:sldId id="259" r:id="rId3"/>
    <p:sldId id="261" r:id="rId4"/>
    <p:sldId id="270" r:id="rId5"/>
    <p:sldId id="271" r:id="rId6"/>
    <p:sldId id="272" r:id="rId7"/>
    <p:sldId id="265" r:id="rId8"/>
    <p:sldId id="269" r:id="rId9"/>
    <p:sldId id="268" r:id="rId10"/>
    <p:sldId id="273" r:id="rId11"/>
    <p:sldId id="274" r:id="rId12"/>
    <p:sldId id="277" r:id="rId13"/>
    <p:sldId id="276" r:id="rId14"/>
    <p:sldId id="278" r:id="rId15"/>
    <p:sldId id="279" r:id="rId16"/>
    <p:sldId id="280" r:id="rId17"/>
    <p:sldId id="281" r:id="rId18"/>
    <p:sldId id="282" r:id="rId19"/>
    <p:sldId id="283" r:id="rId20"/>
    <p:sldId id="285" r:id="rId21"/>
    <p:sldId id="288"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01BA6E-046B-4B42-A393-C60F4763CB7C}" type="datetimeFigureOut">
              <a:rPr lang="en-US" smtClean="0"/>
              <a:pPr/>
              <a:t>1/27/2019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C1BF41-1D8F-8A4B-9F46-509946C157D9}" type="slidenum">
              <a:rPr lang="en-US" smtClean="0"/>
              <a:pPr/>
              <a:t>‹#›</a:t>
            </a:fld>
            <a:endParaRPr lang="en-US"/>
          </a:p>
        </p:txBody>
      </p:sp>
    </p:spTree>
    <p:extLst>
      <p:ext uri="{BB962C8B-B14F-4D97-AF65-F5344CB8AC3E}">
        <p14:creationId xmlns:p14="http://schemas.microsoft.com/office/powerpoint/2010/main" xmlns="" val="16292462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pPr/>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FC9F0EB5-B1A0-4384-971E-033F4600FFC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FC9F0EB5-B1A0-4384-971E-033F4600FFC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F0EB5-B1A0-4384-971E-033F4600FFC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pPr/>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FC9F0EB5-B1A0-4384-971E-033F4600FFCF}" type="datetimeFigureOut">
              <a:rPr lang="en-US" smtClean="0"/>
              <a:pPr/>
              <a:t>1/27/2019</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B6314799-F4BC-4283-A9DB-F96B389CB546}"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C9F0EB5-B1A0-4384-971E-033F4600FFCF}" type="datetimeFigureOut">
              <a:rPr lang="en-US" smtClean="0"/>
              <a:pPr/>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14799-F4BC-4283-A9DB-F96B389CB5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F0EB5-B1A0-4384-971E-033F4600FFCF}" type="datetimeFigureOut">
              <a:rPr lang="en-US" smtClean="0"/>
              <a:pPr/>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14799-F4BC-4283-A9DB-F96B389CB5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pPr/>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C9F0EB5-B1A0-4384-971E-033F4600FFCF}" type="datetimeFigureOut">
              <a:rPr lang="en-US" smtClean="0"/>
              <a:pPr/>
              <a:t>1/27/2019</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B6314799-F4BC-4283-A9DB-F96B389CB546}"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8077200" cy="914400"/>
          </a:xfrm>
        </p:spPr>
        <p:txBody>
          <a:bodyPr>
            <a:normAutofit/>
          </a:bodyPr>
          <a:lstStyle/>
          <a:p>
            <a:pPr algn="ctr"/>
            <a:r>
              <a:rPr lang="en-US" sz="4000" b="1" dirty="0">
                <a:latin typeface="Calibri" pitchFamily="34" charset="0"/>
                <a:cs typeface="Calibri" pitchFamily="34" charset="0"/>
              </a:rPr>
              <a:t>THIS IS GOD’S WILL FOR YOU</a:t>
            </a:r>
            <a:endParaRPr lang="en-US" sz="4000" dirty="0"/>
          </a:p>
        </p:txBody>
      </p:sp>
      <p:pic>
        <p:nvPicPr>
          <p:cNvPr id="2050" name="Picture 2" descr="Image result for 1 thessalonians 5 16-18"/>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a:stretch/>
        </p:blipFill>
        <p:spPr bwMode="auto">
          <a:xfrm>
            <a:off x="838200" y="1143000"/>
            <a:ext cx="7391400" cy="30073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1"/>
          <p:cNvSpPr txBox="1">
            <a:spLocks/>
          </p:cNvSpPr>
          <p:nvPr/>
        </p:nvSpPr>
        <p:spPr>
          <a:xfrm>
            <a:off x="533400" y="5181600"/>
            <a:ext cx="8053087"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2400" b="1" dirty="0" smtClean="0">
                <a:solidFill>
                  <a:srgbClr val="919978"/>
                </a:solidFill>
                <a:latin typeface="+mn-lt"/>
                <a:cs typeface="Calibri" pitchFamily="34" charset="0"/>
              </a:rPr>
              <a:t>1 Thessalonians 5:16-18</a:t>
            </a:r>
            <a:endParaRPr lang="en-US" sz="2400" dirty="0">
              <a:solidFill>
                <a:srgbClr val="919978"/>
              </a:solidFill>
              <a:latin typeface="+mn-lt"/>
            </a:endParaRPr>
          </a:p>
        </p:txBody>
      </p:sp>
    </p:spTree>
    <p:extLst>
      <p:ext uri="{BB962C8B-B14F-4D97-AF65-F5344CB8AC3E}">
        <p14:creationId xmlns:p14="http://schemas.microsoft.com/office/powerpoint/2010/main" xmlns="" val="67212160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8915400" cy="914400"/>
          </a:xfrm>
        </p:spPr>
        <p:txBody>
          <a:bodyPr/>
          <a:lstStyle/>
          <a:p>
            <a:r>
              <a:rPr lang="en-US" b="1" dirty="0" smtClean="0"/>
              <a:t>Focus</a:t>
            </a:r>
            <a:endParaRPr lang="en-US" b="1" dirty="0"/>
          </a:p>
        </p:txBody>
      </p:sp>
      <p:sp>
        <p:nvSpPr>
          <p:cNvPr id="3" name="Subtitle 2"/>
          <p:cNvSpPr>
            <a:spLocks noGrp="1"/>
          </p:cNvSpPr>
          <p:nvPr>
            <p:ph type="subTitle" idx="1"/>
          </p:nvPr>
        </p:nvSpPr>
        <p:spPr>
          <a:xfrm>
            <a:off x="914400" y="4343400"/>
            <a:ext cx="8001000" cy="2362200"/>
          </a:xfrm>
        </p:spPr>
        <p:txBody>
          <a:bodyPr>
            <a:normAutofit fontScale="85000" lnSpcReduction="20000"/>
          </a:bodyPr>
          <a:lstStyle/>
          <a:p>
            <a:pPr algn="just"/>
            <a:r>
              <a:rPr lang="en-US" sz="2100" b="1" dirty="0" smtClean="0"/>
              <a:t>For the Thessalonian believers persecution was always threatening and often actual. </a:t>
            </a:r>
            <a:r>
              <a:rPr lang="en-US" sz="2100" b="1" dirty="0"/>
              <a:t>They were usually in straitened circumstances and </a:t>
            </a:r>
            <a:r>
              <a:rPr lang="en-US" sz="2100" b="1" dirty="0" smtClean="0"/>
              <a:t>compelled </a:t>
            </a:r>
            <a:r>
              <a:rPr lang="en-US" sz="2100" b="1" dirty="0"/>
              <a:t>to work hard for a living. But if they had fastened their attention on their circumstances they would have put their emphasis in the </a:t>
            </a:r>
            <a:r>
              <a:rPr lang="en-US" sz="2100" b="1" dirty="0" smtClean="0"/>
              <a:t>wrong </a:t>
            </a:r>
            <a:r>
              <a:rPr lang="en-US" sz="2100" b="1" dirty="0"/>
              <a:t>place. Instead they thought more of their Lord than of their difficulties; more of their spiritual riches in Christ than on their poverty on </a:t>
            </a:r>
            <a:r>
              <a:rPr lang="en-US" sz="2100" b="1" dirty="0" smtClean="0"/>
              <a:t>earth</a:t>
            </a:r>
            <a:r>
              <a:rPr lang="en-US" sz="2100" b="1" dirty="0"/>
              <a:t>; more of the glorious future when their Lord should come again than of their unhappy past. </a:t>
            </a:r>
            <a:endParaRPr lang="en-US" sz="2100" b="1" dirty="0" smtClean="0"/>
          </a:p>
          <a:p>
            <a:pPr algn="just"/>
            <a:endParaRPr lang="en-MY" sz="600" b="1" dirty="0">
              <a:solidFill>
                <a:schemeClr val="tx1">
                  <a:lumMod val="75000"/>
                  <a:lumOff val="25000"/>
                </a:schemeClr>
              </a:solidFill>
            </a:endParaRPr>
          </a:p>
          <a:p>
            <a:pPr algn="r"/>
            <a:r>
              <a:rPr lang="en-US" sz="2100" b="1" i="1" dirty="0">
                <a:solidFill>
                  <a:schemeClr val="accent6">
                    <a:lumMod val="75000"/>
                  </a:schemeClr>
                </a:solidFill>
              </a:rPr>
              <a:t>(Leon Morris, </a:t>
            </a:r>
            <a:r>
              <a:rPr lang="en-US" sz="2100" b="1" dirty="0">
                <a:solidFill>
                  <a:schemeClr val="accent6">
                    <a:lumMod val="75000"/>
                  </a:schemeClr>
                </a:solidFill>
              </a:rPr>
              <a:t>“The First and Second Epistles to the </a:t>
            </a:r>
            <a:r>
              <a:rPr lang="en-US" sz="2100" b="1" dirty="0" smtClean="0">
                <a:solidFill>
                  <a:schemeClr val="accent6">
                    <a:lumMod val="75000"/>
                  </a:schemeClr>
                </a:solidFill>
              </a:rPr>
              <a:t>Thessalonians”</a:t>
            </a:r>
            <a:r>
              <a:rPr lang="en-US" sz="2100" b="1" i="1" dirty="0" smtClean="0">
                <a:solidFill>
                  <a:schemeClr val="accent6">
                    <a:lumMod val="75000"/>
                  </a:schemeClr>
                </a:solidFill>
              </a:rPr>
              <a:t>)</a:t>
            </a:r>
            <a:endParaRPr lang="en-MY" sz="2100" b="1" dirty="0">
              <a:solidFill>
                <a:schemeClr val="accent6">
                  <a:lumMod val="75000"/>
                </a:schemeClr>
              </a:solidFill>
            </a:endParaRPr>
          </a:p>
          <a:p>
            <a:endParaRPr lang="en-US" dirty="0">
              <a:solidFill>
                <a:srgbClr val="A2B170"/>
              </a:solidFill>
            </a:endParaRPr>
          </a:p>
        </p:txBody>
      </p:sp>
      <p:pic>
        <p:nvPicPr>
          <p:cNvPr id="5" name="Picture Placeholder 4"/>
          <p:cNvPicPr>
            <a:picLocks noGrp="1" noChangeAspect="1"/>
          </p:cNvPicPr>
          <p:nvPr>
            <p:ph type="pic" sz="quarter" idx="13"/>
          </p:nvPr>
        </p:nvPicPr>
        <p:blipFill>
          <a:blip r:embed="rId2">
            <a:extLst>
              <a:ext uri="{BEBA8EAE-BF5A-486C-A8C5-ECC9F3942E4B}">
                <a14:imgProps xmlns:a14="http://schemas.microsoft.com/office/drawing/2010/main" xmlns="">
                  <a14:imgLayer r:embed="rId3">
                    <a14:imgEffect>
                      <a14:saturation sat="66000"/>
                    </a14:imgEffect>
                  </a14:imgLayer>
                </a14:imgProps>
              </a:ext>
            </a:extLst>
          </a:blip>
          <a:srcRect l="-18519" r="-18519"/>
          <a:stretch>
            <a:fillRect/>
          </a:stretch>
        </p:blipFill>
        <p:spPr>
          <a:xfrm>
            <a:off x="1676400" y="381000"/>
            <a:ext cx="8376304" cy="3061447"/>
          </a:xfrm>
          <a:prstGeom prst="rect">
            <a:avLst/>
          </a:prstGeom>
        </p:spPr>
      </p:pic>
    </p:spTree>
    <p:extLst>
      <p:ext uri="{BB962C8B-B14F-4D97-AF65-F5344CB8AC3E}">
        <p14:creationId xmlns:p14="http://schemas.microsoft.com/office/powerpoint/2010/main" xmlns="" val="184575940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8662" y="4500570"/>
            <a:ext cx="8001000" cy="1855695"/>
          </a:xfrm>
        </p:spPr>
        <p:txBody>
          <a:bodyPr>
            <a:normAutofit/>
          </a:bodyPr>
          <a:lstStyle/>
          <a:p>
            <a:pPr algn="just"/>
            <a:r>
              <a:rPr lang="en-US" sz="1800" b="1" baseline="30000" dirty="0" smtClean="0"/>
              <a:t>22 </a:t>
            </a:r>
            <a:r>
              <a:rPr lang="en-US" sz="1800" b="1" dirty="0" smtClean="0"/>
              <a:t>But the fruit of the Spirit is love, joy, peace, forbearance, kindness, goodness, faithfulness, </a:t>
            </a:r>
            <a:r>
              <a:rPr lang="en-US" sz="1800" b="1" baseline="30000" dirty="0" smtClean="0"/>
              <a:t>23 </a:t>
            </a:r>
            <a:r>
              <a:rPr lang="en-US" sz="1800" b="1" dirty="0" smtClean="0"/>
              <a:t>gentleness and self-control.</a:t>
            </a:r>
          </a:p>
          <a:p>
            <a:pPr algn="r"/>
            <a:r>
              <a:rPr lang="en-US" sz="1800" b="1" i="1" dirty="0" smtClean="0">
                <a:solidFill>
                  <a:schemeClr val="accent6">
                    <a:lumMod val="75000"/>
                  </a:schemeClr>
                </a:solidFill>
              </a:rPr>
              <a:t>(Galatians 5)</a:t>
            </a:r>
            <a:endParaRPr lang="en-US" sz="1800" b="1" i="1" dirty="0">
              <a:solidFill>
                <a:schemeClr val="accent6">
                  <a:lumMod val="75000"/>
                </a:schemeClr>
              </a:solidFill>
            </a:endParaRPr>
          </a:p>
        </p:txBody>
      </p:sp>
      <p:pic>
        <p:nvPicPr>
          <p:cNvPr id="6" name="Picture Placeholder 5"/>
          <p:cNvPicPr>
            <a:picLocks noGrp="1" noChangeAspect="1"/>
          </p:cNvPicPr>
          <p:nvPr>
            <p:ph type="pic" sz="quarter" idx="13"/>
          </p:nvPr>
        </p:nvPicPr>
        <p:blipFill>
          <a:blip r:embed="rId2"/>
          <a:srcRect t="21196" b="21196"/>
          <a:stretch>
            <a:fillRect/>
          </a:stretch>
        </p:blipFill>
        <p:spPr>
          <a:xfrm>
            <a:off x="927100" y="762000"/>
            <a:ext cx="7988300" cy="3348038"/>
          </a:xfrm>
        </p:spPr>
      </p:pic>
    </p:spTree>
    <p:extLst>
      <p:ext uri="{BB962C8B-B14F-4D97-AF65-F5344CB8AC3E}">
        <p14:creationId xmlns:p14="http://schemas.microsoft.com/office/powerpoint/2010/main" xmlns="" val="278296380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SING</a:t>
            </a:r>
            <a:endParaRPr lang="en-US" b="1" dirty="0"/>
          </a:p>
        </p:txBody>
      </p:sp>
      <p:pic>
        <p:nvPicPr>
          <p:cNvPr id="5" name="Content Placeholder 5"/>
          <p:cNvPicPr>
            <a:picLocks noGrp="1" noChangeAspect="1"/>
          </p:cNvPicPr>
          <p:nvPr>
            <p:ph type="pic" sz="quarter" idx="13"/>
          </p:nvPr>
        </p:nvPicPr>
        <p:blipFill>
          <a:blip r:embed="rId2">
            <a:extLst>
              <a:ext uri="{BEBA8EAE-BF5A-486C-A8C5-ECC9F3942E4B}">
                <a14:imgProps xmlns:a14="http://schemas.microsoft.com/office/drawing/2010/main" xmlns="">
                  <a14:imgLayer r:embed="rId3">
                    <a14:imgEffect>
                      <a14:saturation sat="66000"/>
                    </a14:imgEffect>
                  </a14:imgLayer>
                </a14:imgProps>
              </a:ext>
            </a:extLst>
          </a:blip>
          <a:srcRect t="6757" b="6757"/>
          <a:stretch>
            <a:fillRect/>
          </a:stretch>
        </p:blipFill>
        <p:spPr/>
      </p:pic>
    </p:spTree>
    <p:extLst>
      <p:ext uri="{BB962C8B-B14F-4D97-AF65-F5344CB8AC3E}">
        <p14:creationId xmlns:p14="http://schemas.microsoft.com/office/powerpoint/2010/main" xmlns="" val="10676477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CONTINUALLY</a:t>
            </a:r>
            <a:endParaRPr lang="en-US" sz="3200" b="1" dirty="0"/>
          </a:p>
        </p:txBody>
      </p:sp>
      <p:pic>
        <p:nvPicPr>
          <p:cNvPr id="5" name="Picture Placeholder 4"/>
          <p:cNvPicPr>
            <a:picLocks noGrp="1" noChangeAspect="1"/>
          </p:cNvPicPr>
          <p:nvPr>
            <p:ph type="pic" sz="quarter" idx="13"/>
          </p:nvPr>
        </p:nvPicPr>
        <p:blipFill>
          <a:blip r:embed="rId2"/>
          <a:srcRect t="17568" b="17568"/>
          <a:stretch>
            <a:fillRect/>
          </a:stretch>
        </p:blipFill>
        <p:spPr/>
      </p:pic>
    </p:spTree>
    <p:extLst>
      <p:ext uri="{BB962C8B-B14F-4D97-AF65-F5344CB8AC3E}">
        <p14:creationId xmlns:p14="http://schemas.microsoft.com/office/powerpoint/2010/main" xmlns="" val="2979719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8915400" cy="877824"/>
          </a:xfrm>
        </p:spPr>
        <p:txBody>
          <a:bodyPr>
            <a:normAutofit fontScale="90000"/>
          </a:bodyPr>
          <a:lstStyle/>
          <a:p>
            <a:r>
              <a:rPr lang="en-US" b="1" dirty="0" smtClean="0"/>
              <a:t>PRACTISING THE PRESENCE OF GOD</a:t>
            </a:r>
            <a:endParaRPr lang="en-US" b="1" dirty="0"/>
          </a:p>
        </p:txBody>
      </p:sp>
      <p:sp>
        <p:nvSpPr>
          <p:cNvPr id="3" name="Subtitle 2"/>
          <p:cNvSpPr>
            <a:spLocks noGrp="1"/>
          </p:cNvSpPr>
          <p:nvPr>
            <p:ph type="subTitle" idx="1"/>
          </p:nvPr>
        </p:nvSpPr>
        <p:spPr>
          <a:xfrm>
            <a:off x="914400" y="1600200"/>
            <a:ext cx="8001000" cy="4800599"/>
          </a:xfrm>
        </p:spPr>
        <p:txBody>
          <a:bodyPr>
            <a:normAutofit/>
          </a:bodyPr>
          <a:lstStyle/>
          <a:p>
            <a:pPr algn="just"/>
            <a:r>
              <a:rPr lang="en-MY" b="1" dirty="0" smtClean="0"/>
              <a:t>To walk in the presence of the Lord means to move forward in life in such a </a:t>
            </a:r>
            <a:r>
              <a:rPr lang="en-MY" b="1" dirty="0"/>
              <a:t>way that all our desires, thoughts, and actions are constantly guided by him. When we walk in the Lord’s presence, everything we see, hear, touch, or taste reminds us of him. This is what is meant by a prayerful life. It is not a life in which we say many prayers, but a life in which nothing, absolutely nothing, is done, said, or understood independently of him who is the origin and purpose of our existence. This is powerfully expressed by the nineteenth-century Russian Orthodox starets Theophan the </a:t>
            </a:r>
            <a:r>
              <a:rPr lang="en-MY" b="1" dirty="0" smtClean="0"/>
              <a:t>Recluse:</a:t>
            </a:r>
          </a:p>
          <a:p>
            <a:pPr algn="just">
              <a:spcBef>
                <a:spcPts val="800"/>
              </a:spcBef>
            </a:pPr>
            <a:r>
              <a:rPr lang="en-MY" b="1" dirty="0" smtClean="0"/>
              <a:t> </a:t>
            </a:r>
            <a:r>
              <a:rPr lang="en-MY" b="1" i="1" dirty="0" smtClean="0"/>
              <a:t>Into every duty a God-fearing heart must be put, a heart constantly permeated by the thought of God; and this will be the door through which the soul will enter into active life. . . . The essence is to be established in the remembrance of God, and to walk in his presence.</a:t>
            </a:r>
            <a:endParaRPr lang="en-MY" b="1" dirty="0" smtClean="0"/>
          </a:p>
          <a:p>
            <a:pPr algn="r">
              <a:spcBef>
                <a:spcPts val="800"/>
              </a:spcBef>
            </a:pPr>
            <a:r>
              <a:rPr lang="en-MY" b="1" i="1" dirty="0" smtClean="0">
                <a:solidFill>
                  <a:srgbClr val="7E8C4D"/>
                </a:solidFill>
              </a:rPr>
              <a:t>(Henri Nouwen</a:t>
            </a:r>
            <a:r>
              <a:rPr lang="en-MY" b="1" i="1" dirty="0">
                <a:solidFill>
                  <a:srgbClr val="7E8C4D"/>
                </a:solidFill>
              </a:rPr>
              <a:t>, </a:t>
            </a:r>
            <a:r>
              <a:rPr lang="en-MY" b="1" dirty="0">
                <a:solidFill>
                  <a:srgbClr val="7E8C4D"/>
                </a:solidFill>
              </a:rPr>
              <a:t>"Your Life Is Guided By </a:t>
            </a:r>
            <a:r>
              <a:rPr lang="en-MY" b="1" dirty="0" smtClean="0">
                <a:solidFill>
                  <a:srgbClr val="7E8C4D"/>
                </a:solidFill>
              </a:rPr>
              <a:t>God”</a:t>
            </a:r>
            <a:r>
              <a:rPr lang="en-MY" b="1" i="1" dirty="0" smtClean="0">
                <a:solidFill>
                  <a:srgbClr val="7E8C4D"/>
                </a:solidFill>
              </a:rPr>
              <a:t>)</a:t>
            </a:r>
            <a:endParaRPr lang="en-MY" b="1" dirty="0">
              <a:solidFill>
                <a:srgbClr val="7E8C4D"/>
              </a:solidFill>
            </a:endParaRPr>
          </a:p>
          <a:p>
            <a:endParaRPr lang="en-US" dirty="0"/>
          </a:p>
        </p:txBody>
      </p:sp>
    </p:spTree>
    <p:extLst>
      <p:ext uri="{BB962C8B-B14F-4D97-AF65-F5344CB8AC3E}">
        <p14:creationId xmlns:p14="http://schemas.microsoft.com/office/powerpoint/2010/main" xmlns="" val="293180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smtClean="0"/>
              <a:t>ONLINE WITH GOD</a:t>
            </a:r>
            <a:endParaRPr lang="en-US" sz="2800" b="1" dirty="0"/>
          </a:p>
        </p:txBody>
      </p:sp>
      <p:sp>
        <p:nvSpPr>
          <p:cNvPr id="3" name="Subtitle 2"/>
          <p:cNvSpPr>
            <a:spLocks noGrp="1"/>
          </p:cNvSpPr>
          <p:nvPr>
            <p:ph type="subTitle" idx="1"/>
          </p:nvPr>
        </p:nvSpPr>
        <p:spPr>
          <a:xfrm>
            <a:off x="914400" y="5943600"/>
            <a:ext cx="8001000" cy="609600"/>
          </a:xfrm>
        </p:spPr>
        <p:txBody>
          <a:bodyPr>
            <a:normAutofit/>
          </a:bodyPr>
          <a:lstStyle/>
          <a:p>
            <a:endParaRPr lang="en-US" dirty="0"/>
          </a:p>
        </p:txBody>
      </p:sp>
      <p:pic>
        <p:nvPicPr>
          <p:cNvPr id="6" name="Picture Placeholder 5"/>
          <p:cNvPicPr>
            <a:picLocks noGrp="1" noChangeAspect="1"/>
          </p:cNvPicPr>
          <p:nvPr>
            <p:ph type="pic" sz="quarter" idx="13"/>
          </p:nvPr>
        </p:nvPicPr>
        <p:blipFill>
          <a:blip r:embed="rId2"/>
          <a:srcRect t="4028" b="4028"/>
          <a:stretch>
            <a:fillRect/>
          </a:stretch>
        </p:blipFill>
        <p:spPr>
          <a:xfrm>
            <a:off x="927100" y="609600"/>
            <a:ext cx="7988300" cy="4406900"/>
          </a:xfrm>
        </p:spPr>
      </p:pic>
    </p:spTree>
    <p:extLst>
      <p:ext uri="{BB962C8B-B14F-4D97-AF65-F5344CB8AC3E}">
        <p14:creationId xmlns:p14="http://schemas.microsoft.com/office/powerpoint/2010/main" xmlns="" val="109435825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RADICAL GRATITUDE</a:t>
            </a:r>
            <a:endParaRPr lang="en-US" sz="3200" b="1" dirty="0"/>
          </a:p>
        </p:txBody>
      </p:sp>
      <p:pic>
        <p:nvPicPr>
          <p:cNvPr id="5" name="Picture Placeholder 4"/>
          <p:cNvPicPr>
            <a:picLocks noGrp="1" noChangeAspect="1"/>
          </p:cNvPicPr>
          <p:nvPr>
            <p:ph type="pic" sz="quarter" idx="13"/>
          </p:nvPr>
        </p:nvPicPr>
        <p:blipFill>
          <a:blip r:embed="rId2">
            <a:extLst>
              <a:ext uri="{BEBA8EAE-BF5A-486C-A8C5-ECC9F3942E4B}">
                <a14:imgProps xmlns:a14="http://schemas.microsoft.com/office/drawing/2010/main" xmlns="">
                  <a14:imgLayer r:embed="rId3">
                    <a14:imgEffect>
                      <a14:colorTemperature colorTemp="11200"/>
                    </a14:imgEffect>
                  </a14:imgLayer>
                </a14:imgProps>
              </a:ext>
            </a:extLst>
          </a:blip>
          <a:srcRect t="6757" b="6757"/>
          <a:stretch>
            <a:fillRect/>
          </a:stretch>
        </p:blipFill>
        <p:spPr/>
      </p:pic>
    </p:spTree>
    <p:extLst>
      <p:ext uri="{BB962C8B-B14F-4D97-AF65-F5344CB8AC3E}">
        <p14:creationId xmlns:p14="http://schemas.microsoft.com/office/powerpoint/2010/main" xmlns="" val="312338344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RADICAL GRATITUDE</a:t>
            </a:r>
            <a:endParaRPr lang="en-US" sz="3200" b="1" dirty="0"/>
          </a:p>
        </p:txBody>
      </p:sp>
      <p:pic>
        <p:nvPicPr>
          <p:cNvPr id="11" name="Picture Placeholder 10"/>
          <p:cNvPicPr>
            <a:picLocks noGrp="1" noChangeAspect="1"/>
          </p:cNvPicPr>
          <p:nvPr>
            <p:ph type="pic" sz="quarter" idx="13"/>
          </p:nvPr>
        </p:nvPicPr>
        <p:blipFill rotWithShape="1">
          <a:blip r:embed="rId2">
            <a:extLst>
              <a:ext uri="{BEBA8EAE-BF5A-486C-A8C5-ECC9F3942E4B}">
                <a14:imgProps xmlns:a14="http://schemas.microsoft.com/office/drawing/2010/main" xmlns="">
                  <a14:imgLayer r:embed="rId3">
                    <a14:imgEffect>
                      <a14:colorTemperature colorTemp="5900"/>
                    </a14:imgEffect>
                  </a14:imgLayer>
                </a14:imgProps>
              </a:ext>
            </a:extLst>
          </a:blip>
          <a:srcRect l="-18137" r="-18137" b="8230"/>
          <a:stretch/>
        </p:blipFill>
        <p:spPr>
          <a:xfrm>
            <a:off x="-228600" y="457200"/>
            <a:ext cx="8728978" cy="4572000"/>
          </a:xfrm>
        </p:spPr>
      </p:pic>
    </p:spTree>
    <p:extLst>
      <p:ext uri="{BB962C8B-B14F-4D97-AF65-F5344CB8AC3E}">
        <p14:creationId xmlns:p14="http://schemas.microsoft.com/office/powerpoint/2010/main" xmlns="" val="150561895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RADICAL GRATITUDE</a:t>
            </a:r>
            <a:endParaRPr lang="en-US" sz="3200" b="1" dirty="0"/>
          </a:p>
        </p:txBody>
      </p:sp>
      <p:pic>
        <p:nvPicPr>
          <p:cNvPr id="6" name="Picture Placeholder 5"/>
          <p:cNvPicPr>
            <a:picLocks noGrp="1" noChangeAspect="1"/>
          </p:cNvPicPr>
          <p:nvPr>
            <p:ph type="pic" sz="quarter" idx="13"/>
          </p:nvPr>
        </p:nvPicPr>
        <p:blipFill>
          <a:blip r:embed="rId2"/>
          <a:srcRect t="-6121" b="-6121"/>
          <a:stretch>
            <a:fillRect/>
          </a:stretch>
        </p:blipFill>
        <p:spPr>
          <a:xfrm>
            <a:off x="914400" y="762000"/>
            <a:ext cx="7988300" cy="4483100"/>
          </a:xfrm>
        </p:spPr>
      </p:pic>
    </p:spTree>
    <p:extLst>
      <p:ext uri="{BB962C8B-B14F-4D97-AF65-F5344CB8AC3E}">
        <p14:creationId xmlns:p14="http://schemas.microsoft.com/office/powerpoint/2010/main" xmlns="" val="150561895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99647"/>
            <a:ext cx="8915400" cy="877824"/>
          </a:xfrm>
        </p:spPr>
        <p:txBody>
          <a:bodyPr>
            <a:normAutofit/>
          </a:bodyPr>
          <a:lstStyle/>
          <a:p>
            <a:r>
              <a:rPr lang="en-US" sz="3200" b="1" dirty="0" smtClean="0"/>
              <a:t>FUTURE JOY</a:t>
            </a:r>
            <a:endParaRPr lang="en-US" sz="3200" b="1" dirty="0"/>
          </a:p>
        </p:txBody>
      </p:sp>
      <p:sp>
        <p:nvSpPr>
          <p:cNvPr id="3" name="Subtitle 2"/>
          <p:cNvSpPr>
            <a:spLocks noGrp="1"/>
          </p:cNvSpPr>
          <p:nvPr>
            <p:ph type="subTitle" idx="1"/>
          </p:nvPr>
        </p:nvSpPr>
        <p:spPr>
          <a:xfrm>
            <a:off x="914400" y="4787152"/>
            <a:ext cx="8001000" cy="1474695"/>
          </a:xfrm>
        </p:spPr>
        <p:txBody>
          <a:bodyPr/>
          <a:lstStyle/>
          <a:p>
            <a:pPr algn="just"/>
            <a:r>
              <a:rPr lang="en-MY" sz="1800" b="1" baseline="30000" dirty="0" smtClean="0"/>
              <a:t>2 </a:t>
            </a:r>
            <a:r>
              <a:rPr lang="en-MY" sz="1800" b="1" dirty="0" smtClean="0"/>
              <a:t>fixing our eyes on Jesus, the pioneer and perfecter of faith. For the joy set before him he endured the </a:t>
            </a:r>
            <a:r>
              <a:rPr lang="en-MY" sz="1800" b="1" dirty="0"/>
              <a:t>cross,scorning its shame, and sat down at the right hand of the throne of God.	</a:t>
            </a:r>
          </a:p>
          <a:p>
            <a:pPr algn="r"/>
            <a:r>
              <a:rPr lang="en-MY" sz="1800" b="1" i="1" dirty="0" smtClean="0">
                <a:solidFill>
                  <a:srgbClr val="7E8C4D"/>
                </a:solidFill>
              </a:rPr>
              <a:t>(</a:t>
            </a:r>
            <a:r>
              <a:rPr lang="en-MY" sz="1800" b="1" i="1" dirty="0">
                <a:solidFill>
                  <a:srgbClr val="7E8C4D"/>
                </a:solidFill>
              </a:rPr>
              <a:t>Hebrews 12)</a:t>
            </a:r>
            <a:endParaRPr lang="en-MY" sz="1800" b="1" dirty="0">
              <a:solidFill>
                <a:srgbClr val="7E8C4D"/>
              </a:solidFill>
            </a:endParaRPr>
          </a:p>
          <a:p>
            <a:endParaRPr lang="en-US" dirty="0"/>
          </a:p>
        </p:txBody>
      </p:sp>
      <p:pic>
        <p:nvPicPr>
          <p:cNvPr id="5" name="Picture Placeholder 4"/>
          <p:cNvPicPr>
            <a:picLocks noGrp="1" noChangeAspect="1"/>
          </p:cNvPicPr>
          <p:nvPr>
            <p:ph type="pic" sz="quarter" idx="13"/>
          </p:nvPr>
        </p:nvPicPr>
        <p:blipFill>
          <a:blip r:embed="rId2">
            <a:extLst>
              <a:ext uri="{BEBA8EAE-BF5A-486C-A8C5-ECC9F3942E4B}">
                <a14:imgProps xmlns:a14="http://schemas.microsoft.com/office/drawing/2010/main" xmlns="">
                  <a14:imgLayer r:embed="rId3">
                    <a14:imgEffect>
                      <a14:colorTemperature colorTemp="7200"/>
                    </a14:imgEffect>
                  </a14:imgLayer>
                </a14:imgProps>
              </a:ext>
            </a:extLst>
          </a:blip>
          <a:srcRect l="2817" r="2817"/>
          <a:stretch>
            <a:fillRect/>
          </a:stretch>
        </p:blipFill>
        <p:spPr>
          <a:xfrm>
            <a:off x="927100" y="914400"/>
            <a:ext cx="7988300" cy="2980944"/>
          </a:xfrm>
          <a:prstGeom prst="rect">
            <a:avLst/>
          </a:prstGeom>
        </p:spPr>
      </p:pic>
    </p:spTree>
    <p:extLst>
      <p:ext uri="{BB962C8B-B14F-4D97-AF65-F5344CB8AC3E}">
        <p14:creationId xmlns:p14="http://schemas.microsoft.com/office/powerpoint/2010/main" xmlns="" val="292770348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447" r="136"/>
          <a:stretch/>
        </p:blipFill>
        <p:spPr bwMode="auto">
          <a:xfrm>
            <a:off x="762000" y="762000"/>
            <a:ext cx="7536873" cy="5029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733796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8915400" cy="877824"/>
          </a:xfrm>
        </p:spPr>
        <p:txBody>
          <a:bodyPr>
            <a:normAutofit/>
          </a:bodyPr>
          <a:lstStyle/>
          <a:p>
            <a:r>
              <a:rPr lang="en-US" sz="3200" b="1" dirty="0" smtClean="0"/>
              <a:t>FUTURE JOY</a:t>
            </a:r>
            <a:endParaRPr lang="en-US" sz="3200" b="1" dirty="0"/>
          </a:p>
        </p:txBody>
      </p:sp>
      <p:sp>
        <p:nvSpPr>
          <p:cNvPr id="3" name="Subtitle 2"/>
          <p:cNvSpPr>
            <a:spLocks noGrp="1"/>
          </p:cNvSpPr>
          <p:nvPr>
            <p:ph type="subTitle" idx="1"/>
          </p:nvPr>
        </p:nvSpPr>
        <p:spPr>
          <a:xfrm>
            <a:off x="762000" y="1371601"/>
            <a:ext cx="8153400" cy="5257799"/>
          </a:xfrm>
        </p:spPr>
        <p:txBody>
          <a:bodyPr>
            <a:normAutofit fontScale="92500" lnSpcReduction="10000"/>
          </a:bodyPr>
          <a:lstStyle/>
          <a:p>
            <a:pPr algn="just" fontAlgn="base"/>
            <a:r>
              <a:rPr lang="en-MY" sz="1900" b="1" dirty="0"/>
              <a:t>Jesus’s eyes were on his future joy. He got through the cross by not focusing on the cross but on the promised joy that would result from it</a:t>
            </a:r>
            <a:r>
              <a:rPr lang="en-MY" sz="1900" b="1" dirty="0" smtClean="0"/>
              <a:t>.</a:t>
            </a:r>
            <a:endParaRPr lang="en-MY" sz="1900" b="1" dirty="0"/>
          </a:p>
          <a:p>
            <a:pPr algn="just" fontAlgn="base">
              <a:spcBef>
                <a:spcPts val="800"/>
              </a:spcBef>
            </a:pPr>
            <a:r>
              <a:rPr lang="en-MY" sz="1900" b="1" dirty="0"/>
              <a:t>That’s where God wants your eyes: on the future joy he has promised you</a:t>
            </a:r>
            <a:r>
              <a:rPr lang="en-MY" sz="1900" b="1" dirty="0" smtClean="0"/>
              <a:t>.</a:t>
            </a:r>
            <a:endParaRPr lang="en-MY" sz="1900" b="1" dirty="0"/>
          </a:p>
          <a:p>
            <a:pPr algn="just">
              <a:spcBef>
                <a:spcPts val="800"/>
              </a:spcBef>
            </a:pPr>
            <a:r>
              <a:rPr lang="en-US" sz="1900" b="1" dirty="0" smtClean="0"/>
              <a:t>So right </a:t>
            </a:r>
            <a:r>
              <a:rPr lang="en-US" sz="1900" b="1" dirty="0"/>
              <a:t>now you have trouble. That’s okay. Jesus said that you would (John 16:33). And Jesus really understands (Hebrews 4:15)</a:t>
            </a:r>
            <a:r>
              <a:rPr lang="en-US" sz="1900" b="1" dirty="0" smtClean="0"/>
              <a:t>.</a:t>
            </a:r>
            <a:endParaRPr lang="en-MY" sz="1900" b="1" dirty="0"/>
          </a:p>
          <a:p>
            <a:pPr algn="just">
              <a:spcBef>
                <a:spcPts val="800"/>
              </a:spcBef>
            </a:pPr>
            <a:r>
              <a:rPr lang="en-US" sz="1900" b="1" dirty="0"/>
              <a:t>In fact, the trouble that you endure has a purpose: in it you are displaying the reality of Jesus to the world in a unique way. The kingdom of God is most clearly shown on earth when Christians gratefully suffer present trouble because they see a future weight of glory coming that makes everything this world throws at them as “light momentary afflictions” in comparison (2 Corinthians 4:17)</a:t>
            </a:r>
            <a:r>
              <a:rPr lang="en-US" sz="1900" b="1" dirty="0" smtClean="0"/>
              <a:t>.</a:t>
            </a:r>
            <a:endParaRPr lang="en-MY" sz="1900" b="1" dirty="0" smtClean="0"/>
          </a:p>
          <a:p>
            <a:pPr algn="just">
              <a:spcBef>
                <a:spcPts val="800"/>
              </a:spcBef>
            </a:pPr>
            <a:r>
              <a:rPr lang="en-MY" sz="1900" b="1" dirty="0" smtClean="0"/>
              <a:t>So</a:t>
            </a:r>
            <a:r>
              <a:rPr lang="en-MY" sz="1900" b="1" dirty="0"/>
              <a:t>, how can you give thanks in all circumstances? There’s only one way: Jesus’s way. Look to the joy set before you. Look to the joy! If the future joy Jesus promises is real and you believe him, there is no circumstance that can steal your thanksgiving.</a:t>
            </a:r>
          </a:p>
          <a:p>
            <a:pPr algn="r">
              <a:spcBef>
                <a:spcPts val="800"/>
              </a:spcBef>
            </a:pPr>
            <a:r>
              <a:rPr lang="en-MY" sz="1900" b="1" i="1" dirty="0">
                <a:solidFill>
                  <a:srgbClr val="7E8C4D"/>
                </a:solidFill>
              </a:rPr>
              <a:t>(Jon Bloom, </a:t>
            </a:r>
            <a:r>
              <a:rPr lang="en-MY" sz="1900" b="1" dirty="0">
                <a:solidFill>
                  <a:srgbClr val="7E8C4D"/>
                </a:solidFill>
              </a:rPr>
              <a:t>"How Can We Give Thanks In All Circumstances?”</a:t>
            </a:r>
            <a:r>
              <a:rPr lang="en-MY" sz="1900" b="1" i="1" dirty="0">
                <a:solidFill>
                  <a:srgbClr val="7E8C4D"/>
                </a:solidFill>
              </a:rPr>
              <a:t>)</a:t>
            </a:r>
            <a:endParaRPr lang="en-MY" sz="1900" b="1" dirty="0">
              <a:solidFill>
                <a:srgbClr val="7E8C4D"/>
              </a:solidFill>
            </a:endParaRPr>
          </a:p>
          <a:p>
            <a:pPr algn="r"/>
            <a:endParaRPr lang="en-MY" dirty="0">
              <a:solidFill>
                <a:srgbClr val="7E8C4D"/>
              </a:solidFill>
            </a:endParaRPr>
          </a:p>
          <a:p>
            <a:endParaRPr lang="en-US" dirty="0"/>
          </a:p>
        </p:txBody>
      </p:sp>
    </p:spTree>
    <p:extLst>
      <p:ext uri="{BB962C8B-B14F-4D97-AF65-F5344CB8AC3E}">
        <p14:creationId xmlns:p14="http://schemas.microsoft.com/office/powerpoint/2010/main" xmlns="" val="193405594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13813" cy="914400"/>
          </a:xfrm>
        </p:spPr>
        <p:txBody>
          <a:bodyPr/>
          <a:lstStyle/>
          <a:p>
            <a:r>
              <a:rPr lang="en-US" b="1" dirty="0" smtClean="0"/>
              <a:t>RESPONSE</a:t>
            </a:r>
            <a:endParaRPr lang="en-US" b="1" dirty="0"/>
          </a:p>
        </p:txBody>
      </p:sp>
      <p:pic>
        <p:nvPicPr>
          <p:cNvPr id="4" name="Content Placeholder 3"/>
          <p:cNvPicPr>
            <a:picLocks noGrp="1" noChangeAspect="1"/>
          </p:cNvPicPr>
          <p:nvPr>
            <p:ph idx="1"/>
          </p:nvPr>
        </p:nvPicPr>
        <p:blipFill>
          <a:blip r:embed="rId2"/>
          <a:srcRect l="-4372" r="-4372"/>
          <a:stretch>
            <a:fillRect/>
          </a:stretch>
        </p:blipFill>
        <p:spPr>
          <a:xfrm>
            <a:off x="1114425" y="1600200"/>
            <a:ext cx="7610475" cy="4665663"/>
          </a:xfrm>
        </p:spPr>
      </p:pic>
    </p:spTree>
    <p:extLst>
      <p:ext uri="{BB962C8B-B14F-4D97-AF65-F5344CB8AC3E}">
        <p14:creationId xmlns:p14="http://schemas.microsoft.com/office/powerpoint/2010/main" xmlns="" val="188863025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556022"/>
            <a:ext cx="8534400" cy="5692378"/>
          </a:xfrm>
          <a:prstGeom prst="rect">
            <a:avLst/>
          </a:prstGeom>
        </p:spPr>
      </p:pic>
    </p:spTree>
    <p:extLst>
      <p:ext uri="{BB962C8B-B14F-4D97-AF65-F5344CB8AC3E}">
        <p14:creationId xmlns:p14="http://schemas.microsoft.com/office/powerpoint/2010/main" xmlns="" val="110839989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Image result for 1 thessalonians 5 16-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647700"/>
            <a:ext cx="7467600" cy="56007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xmlns="" val="173787278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8915400" cy="877824"/>
          </a:xfrm>
        </p:spPr>
        <p:txBody>
          <a:bodyPr>
            <a:normAutofit/>
          </a:bodyPr>
          <a:lstStyle/>
          <a:p>
            <a:r>
              <a:rPr lang="en-US" sz="2800" b="1" dirty="0" smtClean="0"/>
              <a:t>PERSECUTION</a:t>
            </a:r>
            <a:endParaRPr lang="en-US" sz="2800" b="1" dirty="0"/>
          </a:p>
        </p:txBody>
      </p:sp>
      <p:sp>
        <p:nvSpPr>
          <p:cNvPr id="3" name="Subtitle 2"/>
          <p:cNvSpPr>
            <a:spLocks noGrp="1"/>
          </p:cNvSpPr>
          <p:nvPr>
            <p:ph type="subTitle" idx="1"/>
          </p:nvPr>
        </p:nvSpPr>
        <p:spPr>
          <a:xfrm>
            <a:off x="914400" y="4316505"/>
            <a:ext cx="8001000" cy="2236695"/>
          </a:xfrm>
        </p:spPr>
        <p:txBody>
          <a:bodyPr>
            <a:normAutofit/>
          </a:bodyPr>
          <a:lstStyle/>
          <a:p>
            <a:pPr algn="just"/>
            <a:r>
              <a:rPr lang="en-US" sz="1800" b="1" baseline="30000" dirty="0">
                <a:solidFill>
                  <a:schemeClr val="tx1">
                    <a:lumMod val="75000"/>
                    <a:lumOff val="25000"/>
                  </a:schemeClr>
                </a:solidFill>
                <a:cs typeface="Calibri" pitchFamily="34" charset="0"/>
              </a:rPr>
              <a:t>14 </a:t>
            </a:r>
            <a:r>
              <a:rPr lang="en-US" sz="1800" b="1" dirty="0">
                <a:solidFill>
                  <a:schemeClr val="tx1">
                    <a:lumMod val="75000"/>
                    <a:lumOff val="25000"/>
                  </a:schemeClr>
                </a:solidFill>
                <a:cs typeface="Calibri" pitchFamily="34" charset="0"/>
              </a:rPr>
              <a:t>For you, brothers and sisters, became imitators of God’s churches in Judea, which are in Christ Jesus: you suffered from your own people the same things those churches suffered from the Jews </a:t>
            </a:r>
            <a:r>
              <a:rPr lang="en-US" sz="1800" b="1" baseline="30000" dirty="0">
                <a:solidFill>
                  <a:schemeClr val="tx1">
                    <a:lumMod val="75000"/>
                    <a:lumOff val="25000"/>
                  </a:schemeClr>
                </a:solidFill>
                <a:cs typeface="Calibri" pitchFamily="34" charset="0"/>
              </a:rPr>
              <a:t>15 </a:t>
            </a:r>
            <a:r>
              <a:rPr lang="en-US" sz="1800" b="1" dirty="0">
                <a:solidFill>
                  <a:schemeClr val="tx1">
                    <a:lumMod val="75000"/>
                    <a:lumOff val="25000"/>
                  </a:schemeClr>
                </a:solidFill>
                <a:cs typeface="Calibri" pitchFamily="34" charset="0"/>
              </a:rPr>
              <a:t>who killed the Lord Jesus and the prophets and also drove us out. They displease God and are hostile to everyone </a:t>
            </a:r>
            <a:r>
              <a:rPr lang="en-US" sz="1800" b="1" baseline="30000" dirty="0">
                <a:solidFill>
                  <a:schemeClr val="tx1">
                    <a:lumMod val="75000"/>
                    <a:lumOff val="25000"/>
                  </a:schemeClr>
                </a:solidFill>
                <a:cs typeface="Calibri" pitchFamily="34" charset="0"/>
              </a:rPr>
              <a:t>16 </a:t>
            </a:r>
            <a:r>
              <a:rPr lang="en-US" sz="1800" b="1" dirty="0">
                <a:solidFill>
                  <a:schemeClr val="tx1">
                    <a:lumMod val="75000"/>
                    <a:lumOff val="25000"/>
                  </a:schemeClr>
                </a:solidFill>
                <a:cs typeface="Calibri" pitchFamily="34" charset="0"/>
              </a:rPr>
              <a:t>in their effort to keep us from speaking to the Gentiles so that they may be saved. </a:t>
            </a:r>
            <a:r>
              <a:rPr lang="en-US" sz="1800" b="1" dirty="0">
                <a:cs typeface="Calibri" pitchFamily="34" charset="0"/>
              </a:rPr>
              <a:t>					           </a:t>
            </a:r>
            <a:r>
              <a:rPr lang="en-US" sz="1800" b="1" dirty="0" smtClean="0">
                <a:cs typeface="Calibri" pitchFamily="34" charset="0"/>
              </a:rPr>
              <a:t> </a:t>
            </a:r>
            <a:r>
              <a:rPr lang="en-US" sz="1800" b="1" i="1" dirty="0" smtClean="0">
                <a:solidFill>
                  <a:srgbClr val="919978"/>
                </a:solidFill>
                <a:cs typeface="Calibri" pitchFamily="34" charset="0"/>
              </a:rPr>
              <a:t>(</a:t>
            </a:r>
            <a:r>
              <a:rPr lang="en-US" sz="1800" b="1" i="1" dirty="0">
                <a:solidFill>
                  <a:srgbClr val="919978"/>
                </a:solidFill>
                <a:cs typeface="Calibri" pitchFamily="34" charset="0"/>
              </a:rPr>
              <a:t>1 Thessalonians 2)</a:t>
            </a:r>
            <a:endParaRPr lang="en-US" sz="1800" dirty="0">
              <a:solidFill>
                <a:srgbClr val="919978"/>
              </a:solidFill>
              <a:cs typeface="Calibri" pitchFamily="34" charset="0"/>
            </a:endParaRPr>
          </a:p>
          <a:p>
            <a:endParaRPr lang="en-US" dirty="0"/>
          </a:p>
        </p:txBody>
      </p:sp>
      <p:pic>
        <p:nvPicPr>
          <p:cNvPr id="5" name="Picture 2" descr="Image result for persecution"/>
          <p:cNvPicPr>
            <a:picLocks noGrp="1" noChangeAspect="1" noChangeArrowheads="1"/>
          </p:cNvPicPr>
          <p:nvPr>
            <p:ph type="pic" sz="quarter" idx="13"/>
          </p:nvPr>
        </p:nvPicPr>
        <p:blipFill>
          <a:blip r:embed="rId2">
            <a:extLst>
              <a:ext uri="{BEBA8EAE-BF5A-486C-A8C5-ECC9F3942E4B}">
                <a14:imgProps xmlns:a14="http://schemas.microsoft.com/office/drawing/2010/main" xmlns="">
                  <a14:imgLayer r:embed="rId3">
                    <a14:imgEffect>
                      <a14:colorTemperature colorTemp="5300"/>
                    </a14:imgEffect>
                  </a14:imgLayer>
                </a14:imgProps>
              </a:ext>
              <a:ext uri="{28A0092B-C50C-407E-A947-70E740481C1C}">
                <a14:useLocalDpi xmlns:a14="http://schemas.microsoft.com/office/drawing/2010/main" xmlns="" val="0"/>
              </a:ext>
            </a:extLst>
          </a:blip>
          <a:srcRect l="-39326" r="-39326"/>
          <a:stretch>
            <a:fillRect/>
          </a:stretch>
        </p:blipFill>
        <p:spPr bwMode="auto">
          <a:xfrm>
            <a:off x="-1143000" y="457200"/>
            <a:ext cx="9220200" cy="2980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30120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smtClean="0"/>
              <a:t>POVERTY</a:t>
            </a:r>
            <a:endParaRPr lang="en-US" sz="2800" b="1" dirty="0"/>
          </a:p>
        </p:txBody>
      </p:sp>
      <p:pic>
        <p:nvPicPr>
          <p:cNvPr id="5" name="Picture Placeholder 4" descr="Image result for pOVERTY"/>
          <p:cNvPicPr>
            <a:picLocks noGrp="1" noChangeAspect="1" noChangeArrowheads="1"/>
          </p:cNvPicPr>
          <p:nvPr>
            <p:ph type="pic" sz="quarter" idx="13"/>
          </p:nvPr>
        </p:nvPicPr>
        <p:blipFill>
          <a:blip r:embed="rId2">
            <a:extLst>
              <a:ext uri="{28A0092B-C50C-407E-A947-70E740481C1C}">
                <a14:useLocalDpi xmlns:a14="http://schemas.microsoft.com/office/drawing/2010/main" xmlns="" val="0"/>
              </a:ext>
            </a:extLst>
          </a:blip>
          <a:srcRect l="-24231" r="-24231"/>
          <a:stretch>
            <a:fillRect/>
          </a:stretch>
        </p:blipFill>
        <p:spPr bwMode="auto">
          <a:xfrm>
            <a:off x="-381000" y="1143000"/>
            <a:ext cx="8001000" cy="29809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5"/>
          <p:cNvSpPr>
            <a:spLocks noGrp="1"/>
          </p:cNvSpPr>
          <p:nvPr>
            <p:ph type="subTitle" idx="1"/>
          </p:nvPr>
        </p:nvSpPr>
        <p:spPr>
          <a:xfrm>
            <a:off x="914400" y="5002305"/>
            <a:ext cx="8001000" cy="1146468"/>
          </a:xfrm>
          <a:prstGeom prst="rect">
            <a:avLst/>
          </a:prstGeom>
        </p:spPr>
        <p:txBody>
          <a:bodyPr wrap="square">
            <a:spAutoFit/>
          </a:bodyPr>
          <a:lstStyle/>
          <a:p>
            <a:pPr algn="just"/>
            <a:r>
              <a:rPr lang="en-US" sz="1800" b="1" baseline="30000" dirty="0" smtClean="0">
                <a:solidFill>
                  <a:schemeClr val="tx1">
                    <a:lumMod val="75000"/>
                    <a:lumOff val="25000"/>
                  </a:schemeClr>
                </a:solidFill>
                <a:cs typeface="Calibri" pitchFamily="34" charset="0"/>
              </a:rPr>
              <a:t>2</a:t>
            </a:r>
            <a:r>
              <a:rPr lang="en-US" sz="1800" b="1" dirty="0" smtClean="0">
                <a:solidFill>
                  <a:schemeClr val="tx1">
                    <a:lumMod val="75000"/>
                    <a:lumOff val="25000"/>
                  </a:schemeClr>
                </a:solidFill>
                <a:cs typeface="Calibri" pitchFamily="34" charset="0"/>
              </a:rPr>
              <a:t> In the midst of a very severe trial, their overflowing joy and their extreme </a:t>
            </a:r>
            <a:r>
              <a:rPr lang="en-US" sz="1800" b="1" dirty="0">
                <a:solidFill>
                  <a:schemeClr val="tx1">
                    <a:lumMod val="75000"/>
                    <a:lumOff val="25000"/>
                  </a:schemeClr>
                </a:solidFill>
                <a:cs typeface="Calibri" pitchFamily="34" charset="0"/>
              </a:rPr>
              <a:t>poverty welled up in rich generosity</a:t>
            </a:r>
            <a:r>
              <a:rPr lang="en-US" sz="1800" b="1" dirty="0" smtClean="0">
                <a:solidFill>
                  <a:schemeClr val="tx1">
                    <a:lumMod val="75000"/>
                    <a:lumOff val="25000"/>
                  </a:schemeClr>
                </a:solidFill>
                <a:cs typeface="Calibri" pitchFamily="34" charset="0"/>
              </a:rPr>
              <a:t>.</a:t>
            </a:r>
            <a:endParaRPr lang="en-US" sz="1800" b="1" dirty="0">
              <a:cs typeface="Calibri" pitchFamily="34" charset="0"/>
            </a:endParaRPr>
          </a:p>
          <a:p>
            <a:pPr algn="r"/>
            <a:r>
              <a:rPr lang="en-US" sz="1800" b="1" i="1" dirty="0" smtClean="0">
                <a:solidFill>
                  <a:schemeClr val="bg2">
                    <a:lumMod val="75000"/>
                  </a:schemeClr>
                </a:solidFill>
                <a:cs typeface="Calibri" pitchFamily="34" charset="0"/>
              </a:rPr>
              <a:t>(</a:t>
            </a:r>
            <a:r>
              <a:rPr lang="en-US" sz="1800" b="1" i="1" dirty="0">
                <a:solidFill>
                  <a:schemeClr val="bg2">
                    <a:lumMod val="75000"/>
                  </a:schemeClr>
                </a:solidFill>
                <a:cs typeface="Calibri" pitchFamily="34" charset="0"/>
              </a:rPr>
              <a:t>2 Corinthians 6)</a:t>
            </a:r>
            <a:endParaRPr lang="en-US" sz="1800" dirty="0">
              <a:solidFill>
                <a:schemeClr val="bg2">
                  <a:lumMod val="75000"/>
                </a:schemeClr>
              </a:solidFill>
              <a:cs typeface="Calibri" pitchFamily="34" charset="0"/>
            </a:endParaRPr>
          </a:p>
        </p:txBody>
      </p:sp>
    </p:spTree>
    <p:extLst>
      <p:ext uri="{BB962C8B-B14F-4D97-AF65-F5344CB8AC3E}">
        <p14:creationId xmlns:p14="http://schemas.microsoft.com/office/powerpoint/2010/main" xmlns="" val="80623873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abiding in christ"/>
          <p:cNvPicPr>
            <a:picLocks noGrp="1" noChangeAspect="1" noChangeArrowheads="1"/>
          </p:cNvPicPr>
          <p:nvPr>
            <p:ph type="pic" sz="quarter" idx="13"/>
          </p:nvPr>
        </p:nvPicPr>
        <p:blipFill>
          <a:blip r:embed="rId2">
            <a:extLst>
              <a:ext uri="{28A0092B-C50C-407E-A947-70E740481C1C}">
                <a14:useLocalDpi xmlns:a14="http://schemas.microsoft.com/office/drawing/2010/main" xmlns="" val="0"/>
              </a:ext>
            </a:extLst>
          </a:blip>
          <a:srcRect t="6757" b="6757"/>
          <a:stretch>
            <a:fillRect/>
          </a:stretch>
        </p:blipFill>
        <p:spPr bwMode="auto">
          <a:xfrm>
            <a:off x="927100" y="609600"/>
            <a:ext cx="7988300" cy="38862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5"/>
          <p:cNvSpPr>
            <a:spLocks noGrp="1"/>
          </p:cNvSpPr>
          <p:nvPr>
            <p:ph type="subTitle" idx="1"/>
          </p:nvPr>
        </p:nvSpPr>
        <p:spPr>
          <a:xfrm>
            <a:off x="928662" y="4857760"/>
            <a:ext cx="8001000" cy="1054135"/>
          </a:xfrm>
          <a:prstGeom prst="rect">
            <a:avLst/>
          </a:prstGeom>
        </p:spPr>
        <p:txBody>
          <a:bodyPr wrap="square">
            <a:spAutoFit/>
          </a:bodyPr>
          <a:lstStyle/>
          <a:p>
            <a:pPr algn="just"/>
            <a:r>
              <a:rPr lang="en-US" b="1" baseline="30000" dirty="0">
                <a:solidFill>
                  <a:schemeClr val="tx1">
                    <a:lumMod val="75000"/>
                    <a:lumOff val="25000"/>
                  </a:schemeClr>
                </a:solidFill>
                <a:cs typeface="Calibri" pitchFamily="34" charset="0"/>
              </a:rPr>
              <a:t>5 </a:t>
            </a:r>
            <a:r>
              <a:rPr lang="en-US" b="1" dirty="0">
                <a:solidFill>
                  <a:schemeClr val="tx1">
                    <a:lumMod val="75000"/>
                    <a:lumOff val="25000"/>
                  </a:schemeClr>
                </a:solidFill>
                <a:cs typeface="Calibri" pitchFamily="34" charset="0"/>
              </a:rPr>
              <a:t>“I am the vine; you are the branches. If you remain in me and I in you, you will bear much fruit; apart from me you can do nothing</a:t>
            </a:r>
            <a:r>
              <a:rPr lang="en-US" b="1" dirty="0" smtClean="0">
                <a:solidFill>
                  <a:schemeClr val="tx1">
                    <a:lumMod val="75000"/>
                    <a:lumOff val="25000"/>
                  </a:schemeClr>
                </a:solidFill>
                <a:cs typeface="Calibri" pitchFamily="34" charset="0"/>
              </a:rPr>
              <a:t>.</a:t>
            </a:r>
          </a:p>
          <a:p>
            <a:pPr algn="r"/>
            <a:r>
              <a:rPr lang="en-US" b="1" dirty="0" smtClean="0">
                <a:solidFill>
                  <a:schemeClr val="tx1">
                    <a:lumMod val="75000"/>
                    <a:lumOff val="25000"/>
                  </a:schemeClr>
                </a:solidFill>
                <a:cs typeface="Calibri" pitchFamily="34" charset="0"/>
              </a:rPr>
              <a:t>					      </a:t>
            </a:r>
            <a:r>
              <a:rPr lang="en-US" b="1" i="1" dirty="0" smtClean="0">
                <a:solidFill>
                  <a:srgbClr val="919978"/>
                </a:solidFill>
                <a:cs typeface="Calibri" pitchFamily="34" charset="0"/>
              </a:rPr>
              <a:t>(John 15)</a:t>
            </a:r>
            <a:endParaRPr lang="en-US" b="1" i="1" dirty="0">
              <a:solidFill>
                <a:srgbClr val="919978"/>
              </a:solidFill>
              <a:cs typeface="Calibri" pitchFamily="34" charset="0"/>
            </a:endParaRPr>
          </a:p>
        </p:txBody>
      </p:sp>
      <p:sp>
        <p:nvSpPr>
          <p:cNvPr id="7" name="TextBox 6"/>
          <p:cNvSpPr txBox="1"/>
          <p:nvPr/>
        </p:nvSpPr>
        <p:spPr>
          <a:xfrm>
            <a:off x="10958690" y="357501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90168608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98637" y="3189943"/>
            <a:ext cx="184666" cy="369332"/>
          </a:xfrm>
          <a:prstGeom prst="rect">
            <a:avLst/>
          </a:prstGeom>
          <a:noFill/>
        </p:spPr>
        <p:txBody>
          <a:bodyPr wrap="none" rtlCol="0">
            <a:spAutoFit/>
          </a:bodyPr>
          <a:lstStyle/>
          <a:p>
            <a:endParaRPr lang="en-US" dirty="0"/>
          </a:p>
        </p:txBody>
      </p:sp>
      <p:sp>
        <p:nvSpPr>
          <p:cNvPr id="6" name="Rectangle 5"/>
          <p:cNvSpPr/>
          <p:nvPr/>
        </p:nvSpPr>
        <p:spPr>
          <a:xfrm>
            <a:off x="457200" y="3352800"/>
            <a:ext cx="8229600" cy="3139321"/>
          </a:xfrm>
          <a:prstGeom prst="rect">
            <a:avLst/>
          </a:prstGeom>
        </p:spPr>
        <p:txBody>
          <a:bodyPr wrap="square">
            <a:spAutoFit/>
          </a:bodyPr>
          <a:lstStyle/>
          <a:p>
            <a:pPr algn="just"/>
            <a:r>
              <a:rPr lang="en-US" b="1" baseline="30000" dirty="0" smtClean="0">
                <a:solidFill>
                  <a:schemeClr val="tx1">
                    <a:lumMod val="75000"/>
                    <a:lumOff val="25000"/>
                  </a:schemeClr>
                </a:solidFill>
                <a:cs typeface="Calibri"/>
              </a:rPr>
              <a:t>4 </a:t>
            </a:r>
            <a:r>
              <a:rPr lang="en-US" b="1" dirty="0" smtClean="0">
                <a:solidFill>
                  <a:schemeClr val="tx1">
                    <a:lumMod val="75000"/>
                    <a:lumOff val="25000"/>
                  </a:schemeClr>
                </a:solidFill>
                <a:cs typeface="Calibri"/>
              </a:rPr>
              <a:t>Rather, as servants of God we commend ourselves in every way: in great endurance; in troubles, hardships and distresses;</a:t>
            </a:r>
            <a:r>
              <a:rPr lang="en-US" b="1" baseline="30000" dirty="0" smtClean="0">
                <a:solidFill>
                  <a:schemeClr val="tx1">
                    <a:lumMod val="75000"/>
                    <a:lumOff val="25000"/>
                  </a:schemeClr>
                </a:solidFill>
                <a:cs typeface="Calibri"/>
              </a:rPr>
              <a:t>5 </a:t>
            </a:r>
            <a:r>
              <a:rPr lang="en-US" b="1" dirty="0" smtClean="0">
                <a:solidFill>
                  <a:schemeClr val="tx1">
                    <a:lumMod val="75000"/>
                    <a:lumOff val="25000"/>
                  </a:schemeClr>
                </a:solidFill>
                <a:cs typeface="Calibri"/>
              </a:rPr>
              <a:t>in beatings, imprisonments and riots; in hard work, sleepless nights and hunger; </a:t>
            </a:r>
            <a:r>
              <a:rPr lang="en-US" b="1" baseline="30000" dirty="0" smtClean="0">
                <a:solidFill>
                  <a:schemeClr val="tx1">
                    <a:lumMod val="75000"/>
                    <a:lumOff val="25000"/>
                  </a:schemeClr>
                </a:solidFill>
                <a:cs typeface="Calibri"/>
              </a:rPr>
              <a:t>6 </a:t>
            </a:r>
            <a:r>
              <a:rPr lang="en-US" b="1" dirty="0" smtClean="0">
                <a:solidFill>
                  <a:schemeClr val="tx1">
                    <a:lumMod val="75000"/>
                    <a:lumOff val="25000"/>
                  </a:schemeClr>
                </a:solidFill>
                <a:cs typeface="Calibri"/>
              </a:rPr>
              <a:t>in purity, understanding, patience and kindness; in the Holy Spirit and in sincere love; </a:t>
            </a:r>
            <a:r>
              <a:rPr lang="en-US" b="1" baseline="30000" dirty="0" smtClean="0">
                <a:solidFill>
                  <a:schemeClr val="tx1">
                    <a:lumMod val="75000"/>
                    <a:lumOff val="25000"/>
                  </a:schemeClr>
                </a:solidFill>
                <a:cs typeface="Calibri"/>
              </a:rPr>
              <a:t>7 </a:t>
            </a:r>
            <a:r>
              <a:rPr lang="en-US" b="1" dirty="0" smtClean="0">
                <a:solidFill>
                  <a:schemeClr val="tx1">
                    <a:lumMod val="75000"/>
                    <a:lumOff val="25000"/>
                  </a:schemeClr>
                </a:solidFill>
                <a:cs typeface="Calibri"/>
              </a:rPr>
              <a:t>in truthful speech and in the power of God; with weapons of righteousness</a:t>
            </a:r>
            <a:r>
              <a:rPr lang="en-US" b="1" dirty="0">
                <a:solidFill>
                  <a:schemeClr val="tx1">
                    <a:lumMod val="75000"/>
                    <a:lumOff val="25000"/>
                  </a:schemeClr>
                </a:solidFill>
                <a:cs typeface="Calibri"/>
              </a:rPr>
              <a:t> in the right hand and in the left; </a:t>
            </a:r>
            <a:r>
              <a:rPr lang="en-US" b="1" baseline="30000" dirty="0">
                <a:solidFill>
                  <a:schemeClr val="tx1">
                    <a:lumMod val="75000"/>
                    <a:lumOff val="25000"/>
                  </a:schemeClr>
                </a:solidFill>
                <a:cs typeface="Calibri"/>
              </a:rPr>
              <a:t>8 </a:t>
            </a:r>
            <a:r>
              <a:rPr lang="en-US" b="1" dirty="0">
                <a:solidFill>
                  <a:schemeClr val="tx1">
                    <a:lumMod val="75000"/>
                    <a:lumOff val="25000"/>
                  </a:schemeClr>
                </a:solidFill>
                <a:cs typeface="Calibri"/>
              </a:rPr>
              <a:t>through glory and </a:t>
            </a:r>
            <a:r>
              <a:rPr lang="en-US" b="1" dirty="0" smtClean="0">
                <a:solidFill>
                  <a:schemeClr val="tx1">
                    <a:lumMod val="75000"/>
                    <a:lumOff val="25000"/>
                  </a:schemeClr>
                </a:solidFill>
                <a:cs typeface="Calibri"/>
              </a:rPr>
              <a:t>dishonor,</a:t>
            </a:r>
            <a:r>
              <a:rPr lang="en-US" b="1" dirty="0">
                <a:solidFill>
                  <a:schemeClr val="tx1">
                    <a:lumMod val="75000"/>
                    <a:lumOff val="25000"/>
                  </a:schemeClr>
                </a:solidFill>
                <a:cs typeface="Calibri"/>
              </a:rPr>
              <a:t> bad report and good report; genuine, yet regarded as impostors; </a:t>
            </a:r>
            <a:r>
              <a:rPr lang="en-US" b="1" baseline="30000" dirty="0">
                <a:solidFill>
                  <a:schemeClr val="tx1">
                    <a:lumMod val="75000"/>
                    <a:lumOff val="25000"/>
                  </a:schemeClr>
                </a:solidFill>
                <a:cs typeface="Calibri"/>
              </a:rPr>
              <a:t>9 </a:t>
            </a:r>
            <a:r>
              <a:rPr lang="en-US" b="1" dirty="0">
                <a:solidFill>
                  <a:schemeClr val="tx1">
                    <a:lumMod val="75000"/>
                    <a:lumOff val="25000"/>
                  </a:schemeClr>
                </a:solidFill>
                <a:cs typeface="Calibri"/>
              </a:rPr>
              <a:t>known, yet regarded as unknown; dying, and yet we live on; beaten, and yet not killed; </a:t>
            </a:r>
            <a:r>
              <a:rPr lang="en-US" b="1" i="1" baseline="30000" dirty="0">
                <a:solidFill>
                  <a:schemeClr val="tx1">
                    <a:lumMod val="75000"/>
                    <a:lumOff val="25000"/>
                  </a:schemeClr>
                </a:solidFill>
                <a:cs typeface="Calibri"/>
              </a:rPr>
              <a:t>10 </a:t>
            </a:r>
            <a:r>
              <a:rPr lang="en-US" b="1" i="1" u="sng" dirty="0">
                <a:solidFill>
                  <a:schemeClr val="tx1">
                    <a:lumMod val="75000"/>
                    <a:lumOff val="25000"/>
                  </a:schemeClr>
                </a:solidFill>
                <a:cs typeface="Calibri"/>
              </a:rPr>
              <a:t>sorrowful, yet always rejoicing</a:t>
            </a:r>
            <a:r>
              <a:rPr lang="en-US" b="1" dirty="0">
                <a:solidFill>
                  <a:schemeClr val="tx1">
                    <a:lumMod val="75000"/>
                    <a:lumOff val="25000"/>
                  </a:schemeClr>
                </a:solidFill>
                <a:cs typeface="Calibri"/>
              </a:rPr>
              <a:t>; poor, yet making many rich; having </a:t>
            </a:r>
            <a:r>
              <a:rPr lang="en-US" b="1" dirty="0" smtClean="0">
                <a:solidFill>
                  <a:schemeClr val="tx1">
                    <a:lumMod val="75000"/>
                    <a:lumOff val="25000"/>
                  </a:schemeClr>
                </a:solidFill>
                <a:cs typeface="Calibri"/>
              </a:rPr>
              <a:t>nothing,</a:t>
            </a:r>
            <a:r>
              <a:rPr lang="en-US" b="1" dirty="0">
                <a:solidFill>
                  <a:schemeClr val="tx1">
                    <a:lumMod val="75000"/>
                    <a:lumOff val="25000"/>
                  </a:schemeClr>
                </a:solidFill>
                <a:cs typeface="Calibri"/>
              </a:rPr>
              <a:t> and yet possessing everything</a:t>
            </a:r>
            <a:r>
              <a:rPr lang="en-US" b="1" dirty="0" smtClean="0">
                <a:solidFill>
                  <a:schemeClr val="tx1">
                    <a:lumMod val="75000"/>
                    <a:lumOff val="25000"/>
                  </a:schemeClr>
                </a:solidFill>
                <a:cs typeface="Calibri"/>
              </a:rPr>
              <a:t>.</a:t>
            </a:r>
          </a:p>
          <a:p>
            <a:pPr algn="r"/>
            <a:r>
              <a:rPr lang="en-US" b="1" dirty="0" smtClean="0">
                <a:solidFill>
                  <a:schemeClr val="tx1">
                    <a:lumMod val="75000"/>
                    <a:lumOff val="25000"/>
                  </a:schemeClr>
                </a:solidFill>
                <a:cs typeface="Calibri"/>
              </a:rPr>
              <a:t>		 </a:t>
            </a:r>
            <a:r>
              <a:rPr lang="en-US" b="1" i="1" dirty="0" smtClean="0">
                <a:solidFill>
                  <a:srgbClr val="919978"/>
                </a:solidFill>
                <a:cs typeface="Calibri"/>
              </a:rPr>
              <a:t>(</a:t>
            </a:r>
            <a:r>
              <a:rPr lang="en-US" b="1" i="1" dirty="0">
                <a:solidFill>
                  <a:srgbClr val="919978"/>
                </a:solidFill>
                <a:cs typeface="Calibri"/>
              </a:rPr>
              <a:t>2 Corinthians 6)</a:t>
            </a:r>
            <a:endParaRPr lang="en-MY" dirty="0">
              <a:solidFill>
                <a:srgbClr val="919978"/>
              </a:solidFill>
              <a:cs typeface="Calibri"/>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xmlns="">
                  <a14:imgLayer r:embed="rId3">
                    <a14:imgEffect>
                      <a14:saturation sat="66000"/>
                    </a14:imgEffect>
                  </a14:imgLayer>
                </a14:imgProps>
              </a:ext>
            </a:extLst>
          </a:blip>
          <a:srcRect l="3176" t="26392" r="4600" b="29553"/>
          <a:stretch/>
        </p:blipFill>
        <p:spPr>
          <a:xfrm>
            <a:off x="1828800" y="457200"/>
            <a:ext cx="5791200" cy="2766479"/>
          </a:xfrm>
          <a:prstGeom prst="rect">
            <a:avLst/>
          </a:prstGeom>
        </p:spPr>
      </p:pic>
    </p:spTree>
    <p:extLst>
      <p:ext uri="{BB962C8B-B14F-4D97-AF65-F5344CB8AC3E}">
        <p14:creationId xmlns:p14="http://schemas.microsoft.com/office/powerpoint/2010/main" xmlns="" val="244595428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3813" cy="914400"/>
          </a:xfrm>
        </p:spPr>
        <p:txBody>
          <a:bodyPr/>
          <a:lstStyle/>
          <a:p>
            <a:r>
              <a:rPr lang="en-US" b="1" dirty="0" smtClean="0"/>
              <a:t>HEART ATTITUDE</a:t>
            </a:r>
            <a:endParaRPr lang="en-US" b="1" dirty="0"/>
          </a:p>
        </p:txBody>
      </p:sp>
      <p:sp>
        <p:nvSpPr>
          <p:cNvPr id="3" name="Rectangle 2"/>
          <p:cNvSpPr/>
          <p:nvPr/>
        </p:nvSpPr>
        <p:spPr>
          <a:xfrm>
            <a:off x="838200" y="1799539"/>
            <a:ext cx="7696200" cy="4601261"/>
          </a:xfrm>
          <a:prstGeom prst="rect">
            <a:avLst/>
          </a:prstGeom>
        </p:spPr>
        <p:txBody>
          <a:bodyPr wrap="square">
            <a:spAutoFit/>
          </a:bodyPr>
          <a:lstStyle/>
          <a:p>
            <a:pPr algn="just" fontAlgn="base"/>
            <a:r>
              <a:rPr lang="en-US" b="1" dirty="0" smtClean="0">
                <a:solidFill>
                  <a:schemeClr val="tx1">
                    <a:lumMod val="75000"/>
                    <a:lumOff val="25000"/>
                  </a:schemeClr>
                </a:solidFill>
              </a:rPr>
              <a:t>… this </a:t>
            </a:r>
            <a:r>
              <a:rPr lang="en-US" b="1" dirty="0">
                <a:solidFill>
                  <a:schemeClr val="tx1">
                    <a:lumMod val="75000"/>
                    <a:lumOff val="25000"/>
                  </a:schemeClr>
                </a:solidFill>
              </a:rPr>
              <a:t>command to rejoice always has to be viewed not primarily as a matter of feelings, but rather of obedience. When we are in difficult trials or if people have mistreated us because of our faith, we have a choice: either we can focus on our trials and lapse into self-pity. Or we can set our minds on the things above, where Christ is at the right hand of God, where our life is hidden in Him (Colossians 3:1-4), and rejoice. As Paul commanded the Philippians (4:4), “Rejoice in the Lord always; again I will say, rejoice!” That little phrase, “in the Lord” is the key. Since we are eternally “in the Lord” through faith in Christ, we can always rejoice “in the Lord.” Our joy cannot be totally oblivious to circumstances, but neither should it be governed by them.</a:t>
            </a:r>
            <a:endParaRPr lang="en-MY" b="1" dirty="0">
              <a:solidFill>
                <a:schemeClr val="tx1">
                  <a:lumMod val="75000"/>
                  <a:lumOff val="25000"/>
                </a:schemeClr>
              </a:solidFill>
            </a:endParaRPr>
          </a:p>
          <a:p>
            <a:pPr algn="just"/>
            <a:r>
              <a:rPr lang="en-US" b="1" dirty="0">
                <a:solidFill>
                  <a:schemeClr val="tx1">
                    <a:lumMod val="75000"/>
                    <a:lumOff val="25000"/>
                  </a:schemeClr>
                </a:solidFill>
              </a:rPr>
              <a:t>So “rejoicing always” is a conscious attitude of contentment, hope, and happiness that comes from deliberately focusing on Christ and the eternal treasures that we have received freely from Him</a:t>
            </a:r>
            <a:r>
              <a:rPr lang="en-US" b="1" dirty="0" smtClean="0">
                <a:solidFill>
                  <a:schemeClr val="tx1">
                    <a:lumMod val="75000"/>
                    <a:lumOff val="25000"/>
                  </a:schemeClr>
                </a:solidFill>
              </a:rPr>
              <a:t>.</a:t>
            </a:r>
          </a:p>
          <a:p>
            <a:pPr algn="just"/>
            <a:endParaRPr lang="en-MY" sz="500" b="1" dirty="0">
              <a:solidFill>
                <a:schemeClr val="tx1">
                  <a:lumMod val="75000"/>
                  <a:lumOff val="25000"/>
                </a:schemeClr>
              </a:solidFill>
            </a:endParaRPr>
          </a:p>
          <a:p>
            <a:pPr algn="r"/>
            <a:r>
              <a:rPr lang="en-US" b="1" i="1" dirty="0" smtClean="0">
                <a:solidFill>
                  <a:srgbClr val="919978"/>
                </a:solidFill>
              </a:rPr>
              <a:t>(Steven </a:t>
            </a:r>
            <a:r>
              <a:rPr lang="en-US" b="1" i="1" dirty="0">
                <a:solidFill>
                  <a:srgbClr val="919978"/>
                </a:solidFill>
              </a:rPr>
              <a:t>J </a:t>
            </a:r>
            <a:r>
              <a:rPr lang="en-US" b="1" i="1" dirty="0" smtClean="0">
                <a:solidFill>
                  <a:srgbClr val="919978"/>
                </a:solidFill>
              </a:rPr>
              <a:t>Cole</a:t>
            </a:r>
            <a:r>
              <a:rPr lang="en-US" b="1" i="1" dirty="0">
                <a:solidFill>
                  <a:srgbClr val="919978"/>
                </a:solidFill>
              </a:rPr>
              <a:t>, </a:t>
            </a:r>
            <a:r>
              <a:rPr lang="en-US" b="1" dirty="0">
                <a:solidFill>
                  <a:srgbClr val="919978"/>
                </a:solidFill>
              </a:rPr>
              <a:t>“Three Impossible Commands”</a:t>
            </a:r>
            <a:r>
              <a:rPr lang="en-US" b="1" i="1" dirty="0">
                <a:solidFill>
                  <a:srgbClr val="919978"/>
                </a:solidFill>
              </a:rPr>
              <a:t>)</a:t>
            </a:r>
            <a:endParaRPr lang="en-MY" b="1" dirty="0">
              <a:solidFill>
                <a:srgbClr val="919978"/>
              </a:solidFill>
            </a:endParaRPr>
          </a:p>
        </p:txBody>
      </p:sp>
    </p:spTree>
    <p:extLst>
      <p:ext uri="{BB962C8B-B14F-4D97-AF65-F5344CB8AC3E}">
        <p14:creationId xmlns:p14="http://schemas.microsoft.com/office/powerpoint/2010/main" xmlns="" val="28842294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41776"/>
            <a:ext cx="8915400" cy="877824"/>
          </a:xfrm>
        </p:spPr>
        <p:txBody>
          <a:bodyPr>
            <a:noAutofit/>
          </a:bodyPr>
          <a:lstStyle/>
          <a:p>
            <a:r>
              <a:rPr lang="en-US" sz="2800" b="1" dirty="0" smtClean="0"/>
              <a:t>FIGHT FOR JOY</a:t>
            </a:r>
            <a:endParaRPr lang="en-US" sz="2800" b="1" dirty="0"/>
          </a:p>
        </p:txBody>
      </p:sp>
      <p:sp>
        <p:nvSpPr>
          <p:cNvPr id="3" name="Subtitle 2"/>
          <p:cNvSpPr>
            <a:spLocks noGrp="1"/>
          </p:cNvSpPr>
          <p:nvPr>
            <p:ph type="subTitle" idx="1"/>
          </p:nvPr>
        </p:nvSpPr>
        <p:spPr>
          <a:xfrm>
            <a:off x="914400" y="4419600"/>
            <a:ext cx="8001000" cy="1855695"/>
          </a:xfrm>
        </p:spPr>
        <p:txBody>
          <a:bodyPr>
            <a:normAutofit/>
          </a:bodyPr>
          <a:lstStyle/>
          <a:p>
            <a:pPr algn="just"/>
            <a:r>
              <a:rPr lang="en-US" sz="1800" b="1" baseline="30000" dirty="0"/>
              <a:t>11 </a:t>
            </a:r>
            <a:r>
              <a:rPr lang="en-US" sz="1800" b="1" dirty="0"/>
              <a:t>But let all who take refuge in you be glad; let them ever sing for joy. Spread your protection over them, that those who love your name may rejoice in you. </a:t>
            </a:r>
            <a:r>
              <a:rPr lang="en-US" sz="1800" b="1" baseline="30000" dirty="0"/>
              <a:t>12 </a:t>
            </a:r>
            <a:r>
              <a:rPr lang="en-US" sz="1800" b="1" dirty="0"/>
              <a:t>Surely, </a:t>
            </a:r>
            <a:r>
              <a:rPr lang="en-US" sz="1800" b="1" cap="small" dirty="0"/>
              <a:t>Lord</a:t>
            </a:r>
            <a:r>
              <a:rPr lang="en-US" sz="1800" b="1" dirty="0"/>
              <a:t>, you bless the righteous; you surround them with your favour as with a shield</a:t>
            </a:r>
            <a:r>
              <a:rPr lang="en-US" sz="1800" b="1" dirty="0" smtClean="0"/>
              <a:t>.</a:t>
            </a:r>
          </a:p>
          <a:p>
            <a:pPr algn="r"/>
            <a:r>
              <a:rPr lang="en-US" b="1" dirty="0"/>
              <a:t>					             </a:t>
            </a:r>
            <a:r>
              <a:rPr lang="en-US" sz="1800" b="1" dirty="0">
                <a:solidFill>
                  <a:srgbClr val="919978"/>
                </a:solidFill>
              </a:rPr>
              <a:t> </a:t>
            </a:r>
            <a:r>
              <a:rPr lang="en-US" sz="1800" b="1" i="1" dirty="0">
                <a:solidFill>
                  <a:srgbClr val="919978"/>
                </a:solidFill>
              </a:rPr>
              <a:t>(Psalm 5)</a:t>
            </a:r>
            <a:endParaRPr lang="en-MY" sz="1800" dirty="0">
              <a:solidFill>
                <a:srgbClr val="919978"/>
              </a:solidFill>
            </a:endParaRPr>
          </a:p>
          <a:p>
            <a:endParaRPr lang="en-US" dirty="0"/>
          </a:p>
        </p:txBody>
      </p:sp>
      <p:pic>
        <p:nvPicPr>
          <p:cNvPr id="5" name="Picture Placeholder 4"/>
          <p:cNvPicPr>
            <a:picLocks noGrp="1" noChangeAspect="1"/>
          </p:cNvPicPr>
          <p:nvPr>
            <p:ph type="pic" sz="quarter" idx="13"/>
          </p:nvPr>
        </p:nvPicPr>
        <p:blipFill>
          <a:blip r:embed="rId2"/>
          <a:srcRect t="16833" b="16833"/>
          <a:stretch>
            <a:fillRect/>
          </a:stretch>
        </p:blipFill>
        <p:spPr>
          <a:xfrm>
            <a:off x="927100" y="600456"/>
            <a:ext cx="7988300" cy="2980944"/>
          </a:xfrm>
        </p:spPr>
      </p:pic>
    </p:spTree>
    <p:extLst>
      <p:ext uri="{BB962C8B-B14F-4D97-AF65-F5344CB8AC3E}">
        <p14:creationId xmlns:p14="http://schemas.microsoft.com/office/powerpoint/2010/main" xmlns="" val="28310275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2535</TotalTime>
  <Words>715</Words>
  <Application>Microsoft Macintosh PowerPoint</Application>
  <PresentationFormat>On-screen Show (4:3)</PresentationFormat>
  <Paragraphs>46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Perception</vt:lpstr>
      <vt:lpstr>THIS IS GOD’S WILL FOR YOU</vt:lpstr>
      <vt:lpstr>Slide 2</vt:lpstr>
      <vt:lpstr>Slide 3</vt:lpstr>
      <vt:lpstr>PERSECUTION</vt:lpstr>
      <vt:lpstr>POVERTY</vt:lpstr>
      <vt:lpstr>Slide 6</vt:lpstr>
      <vt:lpstr>Slide 7</vt:lpstr>
      <vt:lpstr>HEART ATTITUDE</vt:lpstr>
      <vt:lpstr>FIGHT FOR JOY</vt:lpstr>
      <vt:lpstr>Focus</vt:lpstr>
      <vt:lpstr>Slide 11</vt:lpstr>
      <vt:lpstr>SING</vt:lpstr>
      <vt:lpstr>CONTINUALLY</vt:lpstr>
      <vt:lpstr>PRACTISING THE PRESENCE OF GOD</vt:lpstr>
      <vt:lpstr>ONLINE WITH GOD</vt:lpstr>
      <vt:lpstr>RADICAL GRATITUDE</vt:lpstr>
      <vt:lpstr>RADICAL GRATITUDE</vt:lpstr>
      <vt:lpstr>RADICAL GRATITUDE</vt:lpstr>
      <vt:lpstr>FUTURE JOY</vt:lpstr>
      <vt:lpstr>FUTURE JOY</vt:lpstr>
      <vt:lpstr>RESPONSE</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GOD’S WILL FOR YOU</dc:title>
  <dc:creator>PKHEM</dc:creator>
  <cp:lastModifiedBy>Fpbcpg</cp:lastModifiedBy>
  <cp:revision>33</cp:revision>
  <cp:lastPrinted>2019-01-25T10:52:59Z</cp:lastPrinted>
  <dcterms:created xsi:type="dcterms:W3CDTF">2019-01-25T01:57:35Z</dcterms:created>
  <dcterms:modified xsi:type="dcterms:W3CDTF">2019-01-27T02:04:09Z</dcterms:modified>
</cp:coreProperties>
</file>