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57" r:id="rId4"/>
    <p:sldId id="264" r:id="rId5"/>
    <p:sldId id="262" r:id="rId6"/>
    <p:sldId id="263" r:id="rId7"/>
    <p:sldId id="270" r:id="rId8"/>
    <p:sldId id="272" r:id="rId9"/>
    <p:sldId id="258" r:id="rId10"/>
    <p:sldId id="275" r:id="rId11"/>
    <p:sldId id="271" r:id="rId12"/>
    <p:sldId id="259" r:id="rId13"/>
    <p:sldId id="265" r:id="rId14"/>
    <p:sldId id="274" r:id="rId15"/>
    <p:sldId id="266" r:id="rId16"/>
    <p:sldId id="267" r:id="rId17"/>
    <p:sldId id="268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8192D-9A60-4253-8077-855C7C38DF3B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96D9C-6B60-4D2E-B42B-AAB20E307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29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8192D-9A60-4253-8077-855C7C38DF3B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96D9C-6B60-4D2E-B42B-AAB20E307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88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8192D-9A60-4253-8077-855C7C38DF3B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96D9C-6B60-4D2E-B42B-AAB20E307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15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8192D-9A60-4253-8077-855C7C38DF3B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96D9C-6B60-4D2E-B42B-AAB20E307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986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8192D-9A60-4253-8077-855C7C38DF3B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96D9C-6B60-4D2E-B42B-AAB20E307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86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8192D-9A60-4253-8077-855C7C38DF3B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96D9C-6B60-4D2E-B42B-AAB20E307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094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8192D-9A60-4253-8077-855C7C38DF3B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96D9C-6B60-4D2E-B42B-AAB20E307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5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8192D-9A60-4253-8077-855C7C38DF3B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96D9C-6B60-4D2E-B42B-AAB20E307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0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8192D-9A60-4253-8077-855C7C38DF3B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96D9C-6B60-4D2E-B42B-AAB20E307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87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8192D-9A60-4253-8077-855C7C38DF3B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96D9C-6B60-4D2E-B42B-AAB20E307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71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8192D-9A60-4253-8077-855C7C38DF3B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96D9C-6B60-4D2E-B42B-AAB20E307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78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8192D-9A60-4253-8077-855C7C38DF3B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96D9C-6B60-4D2E-B42B-AAB20E307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7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17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You can be released from captivity!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Allow Christ to reign in your life (Gal. 5:22-23)</a:t>
            </a:r>
          </a:p>
          <a:p>
            <a:pPr marL="0" indent="0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796381"/>
            <a:ext cx="6096000" cy="240982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7872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Prophesying all </a:t>
            </a:r>
            <a:r>
              <a:rPr lang="en-US" b="1" dirty="0" smtClean="0"/>
              <a:t>of Israel’s </a:t>
            </a:r>
            <a:r>
              <a:rPr lang="en-US" b="1" dirty="0" smtClean="0"/>
              <a:t>return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Persia conquered Babylon in 539 BC and Jews were permitted to return to Jerusalem, a ravaged </a:t>
            </a:r>
            <a:r>
              <a:rPr lang="en-US" b="1" dirty="0" smtClean="0"/>
              <a:t>city (Ezra 1 – 2)</a:t>
            </a:r>
            <a:endParaRPr lang="en-US" b="1" dirty="0" smtClean="0"/>
          </a:p>
          <a:p>
            <a:r>
              <a:rPr lang="en-US" b="1" dirty="0" smtClean="0"/>
              <a:t>King Cyrus the Persian feared God </a:t>
            </a:r>
            <a:r>
              <a:rPr lang="en-US" b="1" dirty="0" smtClean="0"/>
              <a:t>(Ezra 1:1-2)</a:t>
            </a:r>
            <a:endParaRPr lang="en-US" b="1" dirty="0" smtClean="0"/>
          </a:p>
          <a:p>
            <a:r>
              <a:rPr lang="en-US" b="1" dirty="0" smtClean="0"/>
              <a:t>He allowed the Jews to rebuild the Temple in Jerusalem, led by </a:t>
            </a:r>
            <a:r>
              <a:rPr lang="en-US" b="1" dirty="0" smtClean="0"/>
              <a:t>Ezra (Ezra 3:8)</a:t>
            </a:r>
            <a:endParaRPr lang="en-US" b="1" dirty="0" smtClean="0"/>
          </a:p>
          <a:p>
            <a:r>
              <a:rPr lang="en-US" b="1" dirty="0" smtClean="0"/>
              <a:t>Later, King Artaxerxes allowed Nehemiah to take people and return to build the walls of Jerusalem around 440 </a:t>
            </a:r>
            <a:r>
              <a:rPr lang="en-US" b="1" dirty="0" smtClean="0"/>
              <a:t>BC (Nehemiah 2:1-6)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2882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3058"/>
            <a:ext cx="7886700" cy="1946999"/>
          </a:xfrm>
        </p:spPr>
        <p:txBody>
          <a:bodyPr/>
          <a:lstStyle/>
          <a:p>
            <a:r>
              <a:rPr lang="en-US" b="1" dirty="0" smtClean="0"/>
              <a:t>Prophesying the return of the Lord to Jerusalem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101" y="2348140"/>
            <a:ext cx="78867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8 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Listen! Your watchmen lift up their voices;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   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together they shout for joy.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  <a:latin typeface="Helvetica Neue"/>
              </a:rPr>
              <a:t>When the </a:t>
            </a:r>
            <a:r>
              <a:rPr lang="en-US" b="1" cap="small" dirty="0">
                <a:solidFill>
                  <a:schemeClr val="bg1"/>
                </a:solidFill>
                <a:latin typeface="Helvetica Neue"/>
              </a:rPr>
              <a:t>Lord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 returns to Zion,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   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they will see it with their own eyes.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9 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Burst into songs of joy together,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   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you ruins of Jerusalem,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  <a:latin typeface="Helvetica Neue"/>
              </a:rPr>
              <a:t>for the </a:t>
            </a:r>
            <a:r>
              <a:rPr lang="en-US" b="1" cap="small" dirty="0">
                <a:solidFill>
                  <a:schemeClr val="bg1"/>
                </a:solidFill>
                <a:latin typeface="Helvetica Neue"/>
              </a:rPr>
              <a:t>Lord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 has comforted his people,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   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he has redeemed Jerusalem.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10 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The </a:t>
            </a:r>
            <a:r>
              <a:rPr lang="en-US" b="1" cap="small" dirty="0">
                <a:solidFill>
                  <a:schemeClr val="bg1"/>
                </a:solidFill>
                <a:latin typeface="Helvetica Neue"/>
              </a:rPr>
              <a:t>Lord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 will lay bare his holy arm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   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in the sight of all the nations,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  <a:latin typeface="Helvetica Neue"/>
              </a:rPr>
              <a:t>and all the ends of the earth will see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   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the salvation of our God</a:t>
            </a:r>
            <a:r>
              <a:rPr lang="en-US" b="1" dirty="0" smtClean="0">
                <a:solidFill>
                  <a:schemeClr val="bg1"/>
                </a:solidFill>
                <a:latin typeface="Helvetica Neue"/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13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4087"/>
            <a:ext cx="7886700" cy="1325563"/>
          </a:xfrm>
        </p:spPr>
        <p:txBody>
          <a:bodyPr/>
          <a:lstStyle/>
          <a:p>
            <a:r>
              <a:rPr lang="en-US" b="1" dirty="0" smtClean="0"/>
              <a:t>Prophesying Jesus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39650"/>
            <a:ext cx="7886700" cy="4351338"/>
          </a:xfrm>
        </p:spPr>
        <p:txBody>
          <a:bodyPr/>
          <a:lstStyle/>
          <a:p>
            <a:r>
              <a:rPr lang="en-US" b="1" dirty="0" smtClean="0"/>
              <a:t>Isaiah 52:13-15 and all of Isaiah 53 prophesy about Jesus</a:t>
            </a:r>
          </a:p>
          <a:p>
            <a:r>
              <a:rPr lang="en-US" b="1" dirty="0" smtClean="0"/>
              <a:t>God in flesh was coming to </a:t>
            </a:r>
            <a:r>
              <a:rPr lang="en-US" b="1" dirty="0" smtClean="0"/>
              <a:t>Jerusalem (Is. 52:8)</a:t>
            </a:r>
            <a:endParaRPr lang="en-US" b="1" dirty="0" smtClean="0"/>
          </a:p>
          <a:p>
            <a:r>
              <a:rPr lang="en-US" b="1" dirty="0" smtClean="0"/>
              <a:t>He was coming to save Israel and all </a:t>
            </a:r>
            <a:r>
              <a:rPr lang="en-US" b="1" dirty="0" smtClean="0"/>
              <a:t>mankind     (Is. 53:5-6)</a:t>
            </a:r>
            <a:endParaRPr lang="en-US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403" r="14612"/>
          <a:stretch/>
        </p:blipFill>
        <p:spPr>
          <a:xfrm>
            <a:off x="1450660" y="3892730"/>
            <a:ext cx="1815738" cy="257020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6296" r="27802"/>
          <a:stretch/>
        </p:blipFill>
        <p:spPr>
          <a:xfrm>
            <a:off x="3523301" y="3892729"/>
            <a:ext cx="2097397" cy="257020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7601" y="3892729"/>
            <a:ext cx="1750521" cy="257020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7096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Our God Reigns!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The salvation of our God - He sets us free from captivity to sin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God reigns throughout history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God reigns in every area of our life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We can tell </a:t>
            </a:r>
            <a:r>
              <a:rPr lang="en-US" b="1" dirty="0">
                <a:solidFill>
                  <a:schemeClr val="bg1"/>
                </a:solidFill>
              </a:rPr>
              <a:t>the world around </a:t>
            </a:r>
            <a:r>
              <a:rPr lang="en-US" b="1" dirty="0" smtClean="0">
                <a:solidFill>
                  <a:schemeClr val="bg1"/>
                </a:solidFill>
              </a:rPr>
              <a:t>us about His greatness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1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Psalm 145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006" y="1325562"/>
            <a:ext cx="8934994" cy="528424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I will exalt you, my God the King;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   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I will praise your name for ever and ever.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2 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Every day I will praise you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   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and extol your name for ever and ever.</a:t>
            </a:r>
          </a:p>
          <a:p>
            <a:pPr marL="0" indent="0">
              <a:buNone/>
            </a:pPr>
            <a:r>
              <a:rPr lang="en-US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3 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Great is the </a:t>
            </a:r>
            <a:r>
              <a:rPr lang="en-US" b="1" cap="small" dirty="0">
                <a:solidFill>
                  <a:schemeClr val="bg1"/>
                </a:solidFill>
                <a:latin typeface="Helvetica Neue"/>
              </a:rPr>
              <a:t>Lord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 and most worthy of praise;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   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his greatness no one can fathom.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4 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One generation commends your works to another;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   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they tell of your mighty acts.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5 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They speak of the glorious splendor of your majesty—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   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and I will meditate on your wonderful works</a:t>
            </a:r>
            <a:r>
              <a:rPr lang="en-US" b="1" dirty="0" smtClean="0">
                <a:solidFill>
                  <a:schemeClr val="bg1"/>
                </a:solidFill>
                <a:latin typeface="Helvetica Neue"/>
              </a:rPr>
              <a:t>.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/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6 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They tell of the power of your awesome works—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   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and I will proclaim your great deeds.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7 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They celebrate your abundant goodness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   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and joyfully sing of your righteousness.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0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52697"/>
            <a:ext cx="7886700" cy="616566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8 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The </a:t>
            </a:r>
            <a:r>
              <a:rPr lang="en-US" b="1" cap="small" dirty="0">
                <a:solidFill>
                  <a:schemeClr val="bg1"/>
                </a:solidFill>
                <a:latin typeface="Helvetica Neue"/>
              </a:rPr>
              <a:t>Lord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 is gracious and compassionate,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   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slow to anger and rich in love.</a:t>
            </a:r>
          </a:p>
          <a:p>
            <a:pPr marL="0" indent="0">
              <a:buNone/>
            </a:pPr>
            <a:r>
              <a:rPr lang="en-US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9 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The </a:t>
            </a:r>
            <a:r>
              <a:rPr lang="en-US" b="1" cap="small" dirty="0">
                <a:solidFill>
                  <a:schemeClr val="bg1"/>
                </a:solidFill>
                <a:latin typeface="Helvetica Neue"/>
              </a:rPr>
              <a:t>Lord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 is good to all;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   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he has compassion on all he has made.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10 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All your works praise you, </a:t>
            </a:r>
            <a:r>
              <a:rPr lang="en-US" b="1" cap="small" dirty="0">
                <a:solidFill>
                  <a:schemeClr val="bg1"/>
                </a:solidFill>
                <a:latin typeface="Helvetica Neue"/>
              </a:rPr>
              <a:t>Lord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;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   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your faithful people extol you.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11 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They tell of the glory of your kingdom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   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and speak of your might,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12 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so that all people may know of your mighty </a:t>
            </a:r>
            <a:r>
              <a:rPr lang="en-US" b="1" dirty="0" smtClean="0">
                <a:solidFill>
                  <a:schemeClr val="bg1"/>
                </a:solidFill>
                <a:latin typeface="Helvetica Neue"/>
              </a:rPr>
              <a:t>	acts and 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the glorious splendor of your </a:t>
            </a:r>
            <a:r>
              <a:rPr lang="en-US" b="1" dirty="0" smtClean="0">
                <a:solidFill>
                  <a:schemeClr val="bg1"/>
                </a:solidFill>
                <a:latin typeface="Helvetica Neue"/>
              </a:rPr>
              <a:t>	kingdom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.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13 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Your kingdom is an everlasting kingdom,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   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and your dominion endures through all </a:t>
            </a:r>
            <a:r>
              <a:rPr lang="en-US" b="1" dirty="0" smtClean="0">
                <a:solidFill>
                  <a:schemeClr val="bg1"/>
                </a:solidFill>
                <a:latin typeface="Helvetica Neue"/>
              </a:rPr>
              <a:t>	generations.</a:t>
            </a:r>
            <a:endParaRPr lang="en-US" b="1" dirty="0">
              <a:solidFill>
                <a:schemeClr val="bg1"/>
              </a:solidFill>
              <a:latin typeface="Helvetica Neue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Helvetica Neue"/>
              </a:rPr>
              <a:t>	</a:t>
            </a:r>
            <a:r>
              <a:rPr lang="en-US" b="1" dirty="0" smtClean="0">
                <a:solidFill>
                  <a:schemeClr val="bg1"/>
                </a:solidFill>
                <a:latin typeface="Helvetica Neue"/>
              </a:rPr>
              <a:t>The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 </a:t>
            </a:r>
            <a:r>
              <a:rPr lang="en-US" b="1" cap="small" dirty="0">
                <a:solidFill>
                  <a:schemeClr val="bg1"/>
                </a:solidFill>
                <a:latin typeface="Helvetica Neue"/>
              </a:rPr>
              <a:t>Lord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 is trustworthy in all he </a:t>
            </a:r>
            <a:r>
              <a:rPr lang="en-US" b="1" dirty="0" smtClean="0">
                <a:solidFill>
                  <a:schemeClr val="bg1"/>
                </a:solidFill>
                <a:latin typeface="Helvetica Neue"/>
              </a:rPr>
              <a:t>	promises and 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faithful in all he does</a:t>
            </a:r>
            <a:r>
              <a:rPr lang="en-US" b="1" dirty="0" smtClean="0">
                <a:solidFill>
                  <a:schemeClr val="bg1"/>
                </a:solidFill>
                <a:latin typeface="Helvetica Neue"/>
              </a:rPr>
              <a:t>.</a:t>
            </a:r>
            <a:endParaRPr lang="en-US" b="1" dirty="0">
              <a:solidFill>
                <a:schemeClr val="bg1"/>
              </a:solidFill>
              <a:latin typeface="Helvetica Neue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98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571" y="600891"/>
            <a:ext cx="8490857" cy="625710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14 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The </a:t>
            </a:r>
            <a:r>
              <a:rPr lang="en-US" b="1" cap="small" dirty="0">
                <a:solidFill>
                  <a:schemeClr val="bg1"/>
                </a:solidFill>
                <a:latin typeface="Helvetica Neue"/>
              </a:rPr>
              <a:t>Lord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 upholds all who fall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   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and lifts up all who are bowed down.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15 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The eyes of all look to you,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   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and you give them their food at the proper time.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baseline="30000" dirty="0" smtClean="0">
                <a:solidFill>
                  <a:schemeClr val="bg1"/>
                </a:solidFill>
                <a:latin typeface="Arial" panose="020B0604020202020204" pitchFamily="34" charset="0"/>
              </a:rPr>
              <a:t>16 </a:t>
            </a:r>
            <a:r>
              <a:rPr lang="en-US" b="1" dirty="0" smtClean="0">
                <a:solidFill>
                  <a:schemeClr val="bg1"/>
                </a:solidFill>
                <a:latin typeface="Helvetica Neue"/>
              </a:rPr>
              <a:t>You 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open your hand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   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and satisfy the desires of every living thing.</a:t>
            </a:r>
          </a:p>
          <a:p>
            <a:pPr marL="0" indent="0">
              <a:buNone/>
            </a:pPr>
            <a:r>
              <a:rPr lang="en-US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17 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The </a:t>
            </a:r>
            <a:r>
              <a:rPr lang="en-US" b="1" cap="small" dirty="0">
                <a:solidFill>
                  <a:schemeClr val="bg1"/>
                </a:solidFill>
                <a:latin typeface="Helvetica Neue"/>
              </a:rPr>
              <a:t>Lord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 is righteous in all his ways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   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and faithful in all he does.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18 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The </a:t>
            </a:r>
            <a:r>
              <a:rPr lang="en-US" b="1" cap="small" dirty="0">
                <a:solidFill>
                  <a:schemeClr val="bg1"/>
                </a:solidFill>
                <a:latin typeface="Helvetica Neue"/>
              </a:rPr>
              <a:t>Lord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 is near to all who call on him,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   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to all who call on him in truth.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19 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He fulfills the desires of those who fear him;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   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he hears their cry and saves them.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20 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The </a:t>
            </a:r>
            <a:r>
              <a:rPr lang="en-US" b="1" cap="small" dirty="0">
                <a:solidFill>
                  <a:schemeClr val="bg1"/>
                </a:solidFill>
                <a:latin typeface="Helvetica Neue"/>
              </a:rPr>
              <a:t>Lord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 watches over all who love him,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   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but all the wicked he will destroy.</a:t>
            </a:r>
          </a:p>
          <a:p>
            <a:pPr marL="0" indent="0">
              <a:buNone/>
            </a:pPr>
            <a:r>
              <a:rPr lang="en-US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21 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My mouth will speak in praise of the </a:t>
            </a:r>
            <a:r>
              <a:rPr lang="en-US" b="1" cap="small" dirty="0">
                <a:solidFill>
                  <a:schemeClr val="bg1"/>
                </a:solidFill>
                <a:latin typeface="Helvetica Neue"/>
              </a:rPr>
              <a:t>Lord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.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   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Let every creature praise his holy name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   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for ever and ever</a:t>
            </a:r>
            <a:r>
              <a:rPr lang="en-US" b="1" dirty="0" smtClean="0">
                <a:solidFill>
                  <a:schemeClr val="bg1"/>
                </a:solidFill>
                <a:latin typeface="Helvetica Neue"/>
              </a:rPr>
              <a:t>.</a:t>
            </a:r>
            <a:endParaRPr lang="en-US" b="1" dirty="0">
              <a:solidFill>
                <a:schemeClr val="bg1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7545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73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2791"/>
            <a:ext cx="7886700" cy="1325563"/>
          </a:xfrm>
        </p:spPr>
        <p:txBody>
          <a:bodyPr/>
          <a:lstStyle/>
          <a:p>
            <a:r>
              <a:rPr lang="en-US" b="1" dirty="0" smtClean="0"/>
              <a:t>Background to Isaiah 52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8354"/>
            <a:ext cx="7992836" cy="5199017"/>
          </a:xfrm>
        </p:spPr>
        <p:txBody>
          <a:bodyPr>
            <a:normAutofit/>
          </a:bodyPr>
          <a:lstStyle/>
          <a:p>
            <a:r>
              <a:rPr lang="en-US" b="1" dirty="0" smtClean="0"/>
              <a:t>The nation of Israel was divided into the northern and southern </a:t>
            </a:r>
            <a:r>
              <a:rPr lang="en-US" b="1" dirty="0" smtClean="0"/>
              <a:t>kingdoms (1 Kings 12:16)</a:t>
            </a:r>
            <a:endParaRPr lang="en-US" b="1" dirty="0" smtClean="0"/>
          </a:p>
          <a:p>
            <a:r>
              <a:rPr lang="en-US" b="1" dirty="0" smtClean="0"/>
              <a:t>Judah </a:t>
            </a:r>
            <a:r>
              <a:rPr lang="en-US" b="1" dirty="0" smtClean="0"/>
              <a:t>(S) tried </a:t>
            </a:r>
            <a:r>
              <a:rPr lang="en-US" b="1" dirty="0" smtClean="0"/>
              <a:t>to stay faithful to God, but Israel </a:t>
            </a:r>
            <a:r>
              <a:rPr lang="en-US" b="1" dirty="0" smtClean="0"/>
              <a:t>(N) had </a:t>
            </a:r>
            <a:r>
              <a:rPr lang="en-US" b="1" dirty="0" smtClean="0"/>
              <a:t>strayed far from Him</a:t>
            </a:r>
          </a:p>
          <a:p>
            <a:r>
              <a:rPr lang="en-US" b="1" dirty="0" smtClean="0"/>
              <a:t>Israel </a:t>
            </a:r>
            <a:r>
              <a:rPr lang="en-US" b="1" dirty="0" smtClean="0"/>
              <a:t>had </a:t>
            </a:r>
            <a:r>
              <a:rPr lang="en-US" b="1" dirty="0" smtClean="0"/>
              <a:t>already been                                                      demolished by the Assyrian                                                       army in 722 </a:t>
            </a:r>
            <a:r>
              <a:rPr lang="en-US" b="1" dirty="0"/>
              <a:t>BC (2 </a:t>
            </a:r>
            <a:r>
              <a:rPr lang="en-US" b="1" dirty="0" smtClean="0"/>
              <a:t>Kings 17:5-6)</a:t>
            </a:r>
            <a:endParaRPr lang="en-US" b="1" dirty="0" smtClean="0"/>
          </a:p>
          <a:p>
            <a:r>
              <a:rPr lang="en-US" b="1" dirty="0" smtClean="0"/>
              <a:t>Isaiah lived in Judah and                                                            prophesied from about 700                                                                 to 680 BC</a:t>
            </a:r>
          </a:p>
          <a:p>
            <a:r>
              <a:rPr lang="en-US" b="1" dirty="0" smtClean="0"/>
              <a:t>Jerusalem was in Judah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867" y="3174275"/>
            <a:ext cx="2928619" cy="292861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6962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Isaiah 52: 1-2 – Setting the stage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52 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Awake, awake, Zion,</a:t>
            </a:r>
            <a:br>
              <a:rPr lang="en-US" dirty="0">
                <a:solidFill>
                  <a:srgbClr val="000000"/>
                </a:solidFill>
                <a:latin typeface="Helvetica Neue"/>
              </a:rPr>
            </a:b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    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clothe yourself with strength!</a:t>
            </a:r>
            <a:br>
              <a:rPr lang="en-US" dirty="0">
                <a:solidFill>
                  <a:srgbClr val="000000"/>
                </a:solidFill>
                <a:latin typeface="Helvetica Neue"/>
              </a:rPr>
            </a:br>
            <a:r>
              <a:rPr lang="en-US" dirty="0">
                <a:solidFill>
                  <a:srgbClr val="000000"/>
                </a:solidFill>
                <a:latin typeface="Helvetica Neue"/>
              </a:rPr>
              <a:t>Put on your garments of splendor,</a:t>
            </a:r>
            <a:br>
              <a:rPr lang="en-US" dirty="0">
                <a:solidFill>
                  <a:srgbClr val="000000"/>
                </a:solidFill>
                <a:latin typeface="Helvetica Neue"/>
              </a:rPr>
            </a:b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    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Jerusalem, the holy city.</a:t>
            </a:r>
            <a:br>
              <a:rPr lang="en-US" dirty="0">
                <a:solidFill>
                  <a:srgbClr val="000000"/>
                </a:solidFill>
                <a:latin typeface="Helvetica Neue"/>
              </a:rPr>
            </a:br>
            <a:r>
              <a:rPr lang="en-US" dirty="0">
                <a:solidFill>
                  <a:srgbClr val="000000"/>
                </a:solidFill>
                <a:latin typeface="Helvetica Neue"/>
              </a:rPr>
              <a:t>The uncircumcised and defiled</a:t>
            </a:r>
            <a:br>
              <a:rPr lang="en-US" dirty="0">
                <a:solidFill>
                  <a:srgbClr val="000000"/>
                </a:solidFill>
                <a:latin typeface="Helvetica Neue"/>
              </a:rPr>
            </a:b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    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will not enter you again.</a:t>
            </a:r>
            <a:br>
              <a:rPr lang="en-US" dirty="0">
                <a:solidFill>
                  <a:srgbClr val="000000"/>
                </a:solidFill>
                <a:latin typeface="Helvetica Neue"/>
              </a:rPr>
            </a:br>
            <a:r>
              <a:rPr lang="en-US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2 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Shake off your dust;</a:t>
            </a:r>
            <a:br>
              <a:rPr lang="en-US" dirty="0">
                <a:solidFill>
                  <a:srgbClr val="000000"/>
                </a:solidFill>
                <a:latin typeface="Helvetica Neue"/>
              </a:rPr>
            </a:b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    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rise up, sit enthroned, </a:t>
            </a:r>
            <a:r>
              <a:rPr lang="en-US" dirty="0" smtClean="0">
                <a:solidFill>
                  <a:srgbClr val="000000"/>
                </a:solidFill>
                <a:latin typeface="Helvetica Neue"/>
              </a:rPr>
              <a:t>Jerusalem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.</a:t>
            </a:r>
            <a:br>
              <a:rPr lang="en-US" dirty="0">
                <a:solidFill>
                  <a:srgbClr val="000000"/>
                </a:solidFill>
                <a:latin typeface="Helvetica Neue"/>
              </a:rPr>
            </a:br>
            <a:r>
              <a:rPr lang="en-US" dirty="0">
                <a:solidFill>
                  <a:srgbClr val="000000"/>
                </a:solidFill>
                <a:latin typeface="Helvetica Neue"/>
              </a:rPr>
              <a:t>Free yourself from the chains on your neck,</a:t>
            </a:r>
            <a:br>
              <a:rPr lang="en-US" dirty="0">
                <a:solidFill>
                  <a:srgbClr val="000000"/>
                </a:solidFill>
                <a:latin typeface="Helvetica Neue"/>
              </a:rPr>
            </a:b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    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Daughter Zion, now a captive</a:t>
            </a:r>
            <a:r>
              <a:rPr lang="en-US" dirty="0" smtClean="0">
                <a:solidFill>
                  <a:srgbClr val="000000"/>
                </a:solidFill>
                <a:latin typeface="Helvetica Neue"/>
              </a:rPr>
              <a:t>.</a:t>
            </a:r>
            <a:endParaRPr lang="en-US" dirty="0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927" y="1429432"/>
            <a:ext cx="2184423" cy="311644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5766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Are you captive to sin?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If you have strayed far from God and do not know the salvation from Jesus</a:t>
            </a:r>
          </a:p>
          <a:p>
            <a:r>
              <a:rPr lang="en-US" b="1" dirty="0" smtClean="0"/>
              <a:t>He will save you if you                                                                    ask Him</a:t>
            </a:r>
          </a:p>
          <a:p>
            <a:r>
              <a:rPr lang="en-US" b="1" dirty="0" smtClean="0"/>
              <a:t>Romans 10:13 “For                                                                             everyone who calls                                                                                   upon the name of the                                                                  Lord will be saved.”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700" y="2595155"/>
            <a:ext cx="3676650" cy="38100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0858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9994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Isaiah 52: 3-4 – Israel’s Bondage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55557"/>
            <a:ext cx="8267156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r>
              <a:rPr lang="en-US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en-US" b="1" dirty="0">
                <a:solidFill>
                  <a:srgbClr val="000000"/>
                </a:solidFill>
                <a:latin typeface="Helvetica Neue"/>
              </a:rPr>
              <a:t>For this is what the </a:t>
            </a:r>
            <a:r>
              <a:rPr lang="en-US" b="1" cap="small" dirty="0">
                <a:solidFill>
                  <a:srgbClr val="000000"/>
                </a:solidFill>
                <a:latin typeface="Helvetica Neue"/>
              </a:rPr>
              <a:t>Lord</a:t>
            </a:r>
            <a:r>
              <a:rPr lang="en-US" b="1" dirty="0">
                <a:solidFill>
                  <a:srgbClr val="000000"/>
                </a:solidFill>
                <a:latin typeface="Helvetica Neue"/>
              </a:rPr>
              <a:t> says: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  <a:latin typeface="Helvetica Neue"/>
              </a:rPr>
              <a:t>“You were sold for nothing,</a:t>
            </a:r>
            <a:br>
              <a:rPr lang="en-US" b="1" dirty="0">
                <a:solidFill>
                  <a:srgbClr val="000000"/>
                </a:solidFill>
                <a:latin typeface="Helvetica Neue"/>
              </a:rPr>
            </a:b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    </a:t>
            </a:r>
            <a:r>
              <a:rPr lang="en-US" b="1" dirty="0">
                <a:solidFill>
                  <a:srgbClr val="000000"/>
                </a:solidFill>
                <a:latin typeface="Helvetica Neue"/>
              </a:rPr>
              <a:t>and without money you will be redeemed.”</a:t>
            </a:r>
          </a:p>
          <a:p>
            <a:pPr marL="0" indent="0">
              <a:buNone/>
            </a:pPr>
            <a:r>
              <a:rPr lang="en-US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4 </a:t>
            </a:r>
            <a:r>
              <a:rPr lang="en-US" b="1" dirty="0">
                <a:solidFill>
                  <a:srgbClr val="000000"/>
                </a:solidFill>
                <a:latin typeface="Helvetica Neue"/>
              </a:rPr>
              <a:t>For this is what the Sovereign </a:t>
            </a:r>
            <a:r>
              <a:rPr lang="en-US" b="1" cap="small" dirty="0">
                <a:solidFill>
                  <a:srgbClr val="000000"/>
                </a:solidFill>
                <a:latin typeface="Helvetica Neue"/>
              </a:rPr>
              <a:t>Lord</a:t>
            </a:r>
            <a:r>
              <a:rPr lang="en-US" b="1" dirty="0">
                <a:solidFill>
                  <a:srgbClr val="000000"/>
                </a:solidFill>
                <a:latin typeface="Helvetica Neue"/>
              </a:rPr>
              <a:t> says: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  <a:latin typeface="Helvetica Neue"/>
              </a:rPr>
              <a:t>“At first my people went down to Egypt to live;</a:t>
            </a:r>
            <a:br>
              <a:rPr lang="en-US" b="1" dirty="0">
                <a:solidFill>
                  <a:srgbClr val="000000"/>
                </a:solidFill>
                <a:latin typeface="Helvetica Neue"/>
              </a:rPr>
            </a:b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    </a:t>
            </a:r>
            <a:r>
              <a:rPr lang="en-US" b="1" dirty="0">
                <a:solidFill>
                  <a:srgbClr val="000000"/>
                </a:solidFill>
                <a:latin typeface="Helvetica Neue"/>
              </a:rPr>
              <a:t>lately, Assyria has oppressed them</a:t>
            </a:r>
            <a:r>
              <a:rPr lang="en-US" b="1" dirty="0" smtClean="0">
                <a:solidFill>
                  <a:srgbClr val="000000"/>
                </a:solidFill>
                <a:latin typeface="Helvetica Neue"/>
              </a:rPr>
              <a:t>.</a:t>
            </a:r>
            <a:endParaRPr lang="en-US" b="1" dirty="0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4334603"/>
            <a:ext cx="3238223" cy="22066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910" y="4334603"/>
            <a:ext cx="3901440" cy="219456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6333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Isaiah 52:5-6 – Judah’s Bondage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baseline="30000" dirty="0" smtClean="0">
                <a:solidFill>
                  <a:schemeClr val="bg1"/>
                </a:solidFill>
                <a:latin typeface="Arial" panose="020B0604020202020204" pitchFamily="34" charset="0"/>
              </a:rPr>
              <a:t>5</a:t>
            </a:r>
            <a:r>
              <a:rPr lang="en-US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“And now what do I have here?” declares the </a:t>
            </a:r>
            <a:r>
              <a:rPr lang="en-US" b="1" cap="small" dirty="0">
                <a:solidFill>
                  <a:schemeClr val="bg1"/>
                </a:solidFill>
                <a:latin typeface="Helvetica Neue"/>
              </a:rPr>
              <a:t>Lord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Helvetica Neue"/>
              </a:rPr>
              <a:t>“For my people have been taken away for nothing,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   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and those who rule them mock</a:t>
            </a:r>
            <a:r>
              <a:rPr lang="en-US" b="1" dirty="0" smtClean="0">
                <a:solidFill>
                  <a:schemeClr val="bg1"/>
                </a:solidFill>
                <a:latin typeface="Helvetica Neue"/>
              </a:rPr>
              <a:t>,”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/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dirty="0">
                <a:solidFill>
                  <a:schemeClr val="bg1"/>
                </a:solidFill>
                <a:latin typeface="Helvetica Neue"/>
              </a:rPr>
              <a:t>declares the </a:t>
            </a:r>
            <a:r>
              <a:rPr lang="en-US" b="1" cap="small" dirty="0">
                <a:solidFill>
                  <a:schemeClr val="bg1"/>
                </a:solidFill>
                <a:latin typeface="Helvetica Neue"/>
              </a:rPr>
              <a:t>Lord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.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dirty="0">
                <a:solidFill>
                  <a:schemeClr val="bg1"/>
                </a:solidFill>
                <a:latin typeface="Helvetica Neue"/>
              </a:rPr>
              <a:t>“And all day long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   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my name is constantly blasphemed.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6 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Therefore my people will know my name;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   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therefore in that day they will know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dirty="0">
                <a:solidFill>
                  <a:schemeClr val="bg1"/>
                </a:solidFill>
                <a:latin typeface="Helvetica Neue"/>
              </a:rPr>
              <a:t>that it is I who foretold it.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   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Yes, it is I</a:t>
            </a:r>
            <a:r>
              <a:rPr lang="en-US" b="1" dirty="0" smtClean="0">
                <a:solidFill>
                  <a:schemeClr val="bg1"/>
                </a:solidFill>
                <a:latin typeface="Helvetica Neue"/>
              </a:rPr>
              <a:t>.”</a:t>
            </a:r>
            <a:endParaRPr lang="en-US" b="1" dirty="0">
              <a:solidFill>
                <a:schemeClr val="bg1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5875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Prophesying Judah’s captivity and return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2375"/>
          </a:xfrm>
        </p:spPr>
        <p:txBody>
          <a:bodyPr>
            <a:normAutofit/>
          </a:bodyPr>
          <a:lstStyle/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After Israel was exiled by the Assyrians in 722 BC, Judah remained free for over 100 years under the rule of godly kings Hezekiah and </a:t>
            </a:r>
            <a:r>
              <a:rPr lang="en-US" b="1" dirty="0" smtClean="0"/>
              <a:t>Josiah, but then </a:t>
            </a:r>
            <a:r>
              <a:rPr lang="en-US" b="1" dirty="0" smtClean="0"/>
              <a:t>no other </a:t>
            </a:r>
            <a:r>
              <a:rPr lang="en-US" b="1" dirty="0" smtClean="0"/>
              <a:t>kings of Judah </a:t>
            </a:r>
            <a:r>
              <a:rPr lang="en-US" b="1" dirty="0" smtClean="0"/>
              <a:t>obeyed God </a:t>
            </a:r>
          </a:p>
          <a:p>
            <a:r>
              <a:rPr lang="en-US" b="1" dirty="0"/>
              <a:t>Isaiah </a:t>
            </a:r>
            <a:r>
              <a:rPr lang="en-US" b="1" dirty="0" smtClean="0"/>
              <a:t>prophesied this from </a:t>
            </a:r>
            <a:r>
              <a:rPr lang="en-US" b="1" dirty="0"/>
              <a:t>about </a:t>
            </a:r>
            <a:r>
              <a:rPr lang="en-US" b="1" dirty="0" smtClean="0"/>
              <a:t>700 to </a:t>
            </a:r>
            <a:r>
              <a:rPr lang="en-US" b="1" dirty="0"/>
              <a:t>680 </a:t>
            </a:r>
            <a:r>
              <a:rPr lang="en-US" b="1" dirty="0" smtClean="0"/>
              <a:t>BC</a:t>
            </a:r>
          </a:p>
          <a:p>
            <a:r>
              <a:rPr lang="en-US" b="1" dirty="0" smtClean="0"/>
              <a:t>In 586 BC, Judah was conquered by Babylon and all of its people were forced to leave as </a:t>
            </a:r>
            <a:r>
              <a:rPr lang="en-US" b="1" dirty="0" smtClean="0"/>
              <a:t>slaves (Jeremiah 52:12-16)</a:t>
            </a:r>
            <a:endParaRPr lang="en-US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401" y="1027907"/>
            <a:ext cx="3020447" cy="169749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8634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6121"/>
            <a:ext cx="7886700" cy="1325563"/>
          </a:xfrm>
        </p:spPr>
        <p:txBody>
          <a:bodyPr/>
          <a:lstStyle/>
          <a:p>
            <a:r>
              <a:rPr lang="en-US" b="1" dirty="0" smtClean="0"/>
              <a:t>Are you captive to sin?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81684"/>
            <a:ext cx="7886700" cy="4351338"/>
          </a:xfrm>
        </p:spPr>
        <p:txBody>
          <a:bodyPr/>
          <a:lstStyle/>
          <a:p>
            <a:r>
              <a:rPr lang="en-US" b="1" dirty="0" smtClean="0"/>
              <a:t>If you are a Christian but </a:t>
            </a:r>
            <a:r>
              <a:rPr lang="en-US" b="1" dirty="0" smtClean="0"/>
              <a:t>exhibit some of these characteristics (Galatians 5:19-21)</a:t>
            </a:r>
            <a:endParaRPr lang="en-US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807247"/>
            <a:ext cx="6096000" cy="265747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6328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300" b="1" dirty="0" smtClean="0"/>
              <a:t>Isaiah 52:7 - Prophesying release</a:t>
            </a:r>
            <a:endParaRPr lang="en-US" sz="43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23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aseline="30000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4000" baseline="30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4000" baseline="30000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baseline="30000" dirty="0" smtClean="0">
                <a:solidFill>
                  <a:schemeClr val="bg1"/>
                </a:solidFill>
                <a:latin typeface="Arial" panose="020B0604020202020204" pitchFamily="34" charset="0"/>
              </a:rPr>
              <a:t>7</a:t>
            </a:r>
            <a:r>
              <a:rPr lang="en-US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How beautiful on the mountains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   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are the feet of those </a:t>
            </a:r>
            <a:endParaRPr lang="en-US" b="1" dirty="0" smtClean="0">
              <a:solidFill>
                <a:schemeClr val="bg1"/>
              </a:solidFill>
              <a:latin typeface="Helvetica Neue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bg1"/>
                </a:solidFill>
                <a:latin typeface="Helvetica Neue"/>
              </a:rPr>
              <a:t>	</a:t>
            </a:r>
            <a:r>
              <a:rPr lang="en-US" b="1" dirty="0" smtClean="0">
                <a:solidFill>
                  <a:schemeClr val="bg1"/>
                </a:solidFill>
                <a:latin typeface="Helvetica Neue"/>
              </a:rPr>
              <a:t>who 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bring good news,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  <a:latin typeface="Helvetica Neue"/>
              </a:rPr>
              <a:t>who proclaim peace,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   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who bring good tidings,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   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who proclaim salvation,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  <a:latin typeface="Helvetica Neue"/>
              </a:rPr>
              <a:t>who say to Zion,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    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“Your God reigns!”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84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365</TotalTime>
  <Words>438</Words>
  <Application>Microsoft Office PowerPoint</Application>
  <PresentationFormat>On-screen Show (4:3)</PresentationFormat>
  <Paragraphs>61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Courier New</vt:lpstr>
      <vt:lpstr>Helvetica Neue</vt:lpstr>
      <vt:lpstr>Office Theme</vt:lpstr>
      <vt:lpstr>PowerPoint Presentation</vt:lpstr>
      <vt:lpstr>Background to Isaiah 52</vt:lpstr>
      <vt:lpstr>Isaiah 52: 1-2 – Setting the stage</vt:lpstr>
      <vt:lpstr>Are you captive to sin?</vt:lpstr>
      <vt:lpstr>Isaiah 52: 3-4 – Israel’s Bondage</vt:lpstr>
      <vt:lpstr>Isaiah 52:5-6 – Judah’s Bondage</vt:lpstr>
      <vt:lpstr>Prophesying Judah’s captivity and return</vt:lpstr>
      <vt:lpstr>Are you captive to sin?</vt:lpstr>
      <vt:lpstr>Isaiah 52:7 - Prophesying release</vt:lpstr>
      <vt:lpstr>You can be released from captivity!</vt:lpstr>
      <vt:lpstr>Prophesying all of Israel’s return</vt:lpstr>
      <vt:lpstr>Prophesying the return of the Lord to Jerusalem</vt:lpstr>
      <vt:lpstr>Prophesying Jesus</vt:lpstr>
      <vt:lpstr>Our God Reigns!</vt:lpstr>
      <vt:lpstr>Psalm 145</vt:lpstr>
      <vt:lpstr>PowerPoint Presentation</vt:lpstr>
      <vt:lpstr>PowerPoint Presentation</vt:lpstr>
      <vt:lpstr>PowerPoint Presentation</vt:lpstr>
    </vt:vector>
  </TitlesOfParts>
  <Company>Dalat International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Hoffmeyer, Pamela</dc:creator>
  <cp:lastModifiedBy>Hoffmeyer, Pamela</cp:lastModifiedBy>
  <cp:revision>34</cp:revision>
  <dcterms:created xsi:type="dcterms:W3CDTF">2019-02-02T01:51:15Z</dcterms:created>
  <dcterms:modified xsi:type="dcterms:W3CDTF">2019-02-02T13:14:31Z</dcterms:modified>
</cp:coreProperties>
</file>