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handoutMasterIdLst>
    <p:handoutMasterId r:id="rId27"/>
  </p:handoutMasterIdLst>
  <p:sldIdLst>
    <p:sldId id="319" r:id="rId2"/>
    <p:sldId id="290" r:id="rId3"/>
    <p:sldId id="295" r:id="rId4"/>
    <p:sldId id="291" r:id="rId5"/>
    <p:sldId id="322" r:id="rId6"/>
    <p:sldId id="323" r:id="rId7"/>
    <p:sldId id="325" r:id="rId8"/>
    <p:sldId id="324" r:id="rId9"/>
    <p:sldId id="326" r:id="rId10"/>
    <p:sldId id="327" r:id="rId11"/>
    <p:sldId id="328" r:id="rId12"/>
    <p:sldId id="329" r:id="rId13"/>
    <p:sldId id="331" r:id="rId14"/>
    <p:sldId id="335" r:id="rId15"/>
    <p:sldId id="336" r:id="rId16"/>
    <p:sldId id="337" r:id="rId17"/>
    <p:sldId id="340" r:id="rId18"/>
    <p:sldId id="338" r:id="rId19"/>
    <p:sldId id="341" r:id="rId20"/>
    <p:sldId id="342" r:id="rId21"/>
    <p:sldId id="343" r:id="rId22"/>
    <p:sldId id="344" r:id="rId23"/>
    <p:sldId id="345" r:id="rId24"/>
    <p:sldId id="346" r:id="rId25"/>
    <p:sldId id="32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43" autoAdjust="0"/>
  </p:normalViewPr>
  <p:slideViewPr>
    <p:cSldViewPr>
      <p:cViewPr varScale="1">
        <p:scale>
          <a:sx n="74" d="100"/>
          <a:sy n="74" d="100"/>
        </p:scale>
        <p:origin x="-1536"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734BE5-8AF0-4149-BCB9-056D4D0E2C23}" type="doc">
      <dgm:prSet loTypeId="urn:microsoft.com/office/officeart/2005/8/layout/default" loCatId="" qsTypeId="urn:microsoft.com/office/officeart/2005/8/quickstyle/simple4" qsCatId="simple" csTypeId="urn:microsoft.com/office/officeart/2005/8/colors/accent6_3" csCatId="accent6" phldr="1"/>
      <dgm:spPr/>
      <dgm:t>
        <a:bodyPr/>
        <a:lstStyle/>
        <a:p>
          <a:endParaRPr lang="en-US"/>
        </a:p>
      </dgm:t>
    </dgm:pt>
    <dgm:pt modelId="{BE0A12B4-A800-4B44-A5F4-A0C12449D95A}">
      <dgm:prSet phldrT="[Text]" custT="1"/>
      <dgm:spPr/>
      <dgm:t>
        <a:bodyPr/>
        <a:lstStyle/>
        <a:p>
          <a:r>
            <a:rPr lang="en-US" sz="2800" b="1" dirty="0" smtClean="0"/>
            <a:t>Divisions</a:t>
          </a:r>
          <a:endParaRPr lang="en-US" sz="2800" b="1" dirty="0"/>
        </a:p>
      </dgm:t>
    </dgm:pt>
    <dgm:pt modelId="{FF815676-780D-3E49-A0B9-49F7D63A8649}" type="parTrans" cxnId="{4D2FA0A7-0865-3E43-AE6F-1BC7D12EFDA9}">
      <dgm:prSet/>
      <dgm:spPr/>
      <dgm:t>
        <a:bodyPr/>
        <a:lstStyle/>
        <a:p>
          <a:endParaRPr lang="en-US"/>
        </a:p>
      </dgm:t>
    </dgm:pt>
    <dgm:pt modelId="{37580C25-FABB-FA4A-8DC2-BB8AC7CFB5BB}" type="sibTrans" cxnId="{4D2FA0A7-0865-3E43-AE6F-1BC7D12EFDA9}">
      <dgm:prSet/>
      <dgm:spPr/>
      <dgm:t>
        <a:bodyPr/>
        <a:lstStyle/>
        <a:p>
          <a:endParaRPr lang="en-US"/>
        </a:p>
      </dgm:t>
    </dgm:pt>
    <dgm:pt modelId="{ACD1528B-616D-8F45-87CF-F69C67A983B3}">
      <dgm:prSet phldrT="[Text]" custT="1"/>
      <dgm:spPr/>
      <dgm:t>
        <a:bodyPr/>
        <a:lstStyle/>
        <a:p>
          <a:r>
            <a:rPr lang="en-US" sz="2800" b="1" dirty="0" smtClean="0"/>
            <a:t>Disorder</a:t>
          </a:r>
          <a:endParaRPr lang="en-US" sz="2800" b="1" dirty="0"/>
        </a:p>
      </dgm:t>
    </dgm:pt>
    <dgm:pt modelId="{E1AB0A07-A4A8-9642-AB1F-64128C54F2A7}" type="parTrans" cxnId="{E9757114-DDA1-B148-A28A-BA0500FC2814}">
      <dgm:prSet/>
      <dgm:spPr/>
      <dgm:t>
        <a:bodyPr/>
        <a:lstStyle/>
        <a:p>
          <a:endParaRPr lang="en-US"/>
        </a:p>
      </dgm:t>
    </dgm:pt>
    <dgm:pt modelId="{BC1BF06A-A919-F54F-9C1F-30808735F66B}" type="sibTrans" cxnId="{E9757114-DDA1-B148-A28A-BA0500FC2814}">
      <dgm:prSet/>
      <dgm:spPr/>
      <dgm:t>
        <a:bodyPr/>
        <a:lstStyle/>
        <a:p>
          <a:endParaRPr lang="en-US"/>
        </a:p>
      </dgm:t>
    </dgm:pt>
    <dgm:pt modelId="{A6194FD9-EA91-A947-8E5E-B28D2C7A0B59}">
      <dgm:prSet phldrT="[Text]" custT="1"/>
      <dgm:spPr/>
      <dgm:t>
        <a:bodyPr/>
        <a:lstStyle/>
        <a:p>
          <a:r>
            <a:rPr lang="en-US" sz="2800" b="1" dirty="0" smtClean="0"/>
            <a:t>Difficulties</a:t>
          </a:r>
          <a:endParaRPr lang="en-US" sz="2800" b="1" dirty="0"/>
        </a:p>
      </dgm:t>
    </dgm:pt>
    <dgm:pt modelId="{5D25A76C-A2EC-0449-8575-915C9C0AE148}" type="parTrans" cxnId="{21400F43-FAF3-E346-958B-4355ACC7E75E}">
      <dgm:prSet/>
      <dgm:spPr/>
      <dgm:t>
        <a:bodyPr/>
        <a:lstStyle/>
        <a:p>
          <a:endParaRPr lang="en-US"/>
        </a:p>
      </dgm:t>
    </dgm:pt>
    <dgm:pt modelId="{0EAB21FE-4799-F940-9779-8EB02EE46DD0}" type="sibTrans" cxnId="{21400F43-FAF3-E346-958B-4355ACC7E75E}">
      <dgm:prSet/>
      <dgm:spPr/>
      <dgm:t>
        <a:bodyPr/>
        <a:lstStyle/>
        <a:p>
          <a:endParaRPr lang="en-US"/>
        </a:p>
      </dgm:t>
    </dgm:pt>
    <dgm:pt modelId="{792131FE-8E53-E149-BCA7-97650E34A902}" type="pres">
      <dgm:prSet presAssocID="{92734BE5-8AF0-4149-BCB9-056D4D0E2C23}" presName="diagram" presStyleCnt="0">
        <dgm:presLayoutVars>
          <dgm:dir/>
          <dgm:resizeHandles val="exact"/>
        </dgm:presLayoutVars>
      </dgm:prSet>
      <dgm:spPr/>
      <dgm:t>
        <a:bodyPr/>
        <a:lstStyle/>
        <a:p>
          <a:endParaRPr lang="en-US"/>
        </a:p>
      </dgm:t>
    </dgm:pt>
    <dgm:pt modelId="{082E79D4-4D90-EA44-A5D2-F74779DD55A6}" type="pres">
      <dgm:prSet presAssocID="{BE0A12B4-A800-4B44-A5F4-A0C12449D95A}" presName="node" presStyleLbl="node1" presStyleIdx="0" presStyleCnt="3" custScaleX="123445">
        <dgm:presLayoutVars>
          <dgm:bulletEnabled val="1"/>
        </dgm:presLayoutVars>
      </dgm:prSet>
      <dgm:spPr/>
      <dgm:t>
        <a:bodyPr/>
        <a:lstStyle/>
        <a:p>
          <a:endParaRPr lang="en-US"/>
        </a:p>
      </dgm:t>
    </dgm:pt>
    <dgm:pt modelId="{E4FB9674-83D4-FE47-A7A5-9E966CAB04E5}" type="pres">
      <dgm:prSet presAssocID="{37580C25-FABB-FA4A-8DC2-BB8AC7CFB5BB}" presName="sibTrans" presStyleCnt="0"/>
      <dgm:spPr/>
      <dgm:t>
        <a:bodyPr/>
        <a:lstStyle/>
        <a:p>
          <a:endParaRPr lang="en-US"/>
        </a:p>
      </dgm:t>
    </dgm:pt>
    <dgm:pt modelId="{286F9576-0526-5D4A-A025-009F6DA6FE24}" type="pres">
      <dgm:prSet presAssocID="{ACD1528B-616D-8F45-87CF-F69C67A983B3}" presName="node" presStyleLbl="node1" presStyleIdx="1" presStyleCnt="3" custScaleX="123445">
        <dgm:presLayoutVars>
          <dgm:bulletEnabled val="1"/>
        </dgm:presLayoutVars>
      </dgm:prSet>
      <dgm:spPr/>
      <dgm:t>
        <a:bodyPr/>
        <a:lstStyle/>
        <a:p>
          <a:endParaRPr lang="en-US"/>
        </a:p>
      </dgm:t>
    </dgm:pt>
    <dgm:pt modelId="{88B38C9D-B619-724C-974E-60F32120257C}" type="pres">
      <dgm:prSet presAssocID="{BC1BF06A-A919-F54F-9C1F-30808735F66B}" presName="sibTrans" presStyleCnt="0"/>
      <dgm:spPr/>
      <dgm:t>
        <a:bodyPr/>
        <a:lstStyle/>
        <a:p>
          <a:endParaRPr lang="en-US"/>
        </a:p>
      </dgm:t>
    </dgm:pt>
    <dgm:pt modelId="{E684E039-5190-784A-B364-483DA76F47E1}" type="pres">
      <dgm:prSet presAssocID="{A6194FD9-EA91-A947-8E5E-B28D2C7A0B59}" presName="node" presStyleLbl="node1" presStyleIdx="2" presStyleCnt="3" custScaleX="123445">
        <dgm:presLayoutVars>
          <dgm:bulletEnabled val="1"/>
        </dgm:presLayoutVars>
      </dgm:prSet>
      <dgm:spPr/>
      <dgm:t>
        <a:bodyPr/>
        <a:lstStyle/>
        <a:p>
          <a:endParaRPr lang="en-US"/>
        </a:p>
      </dgm:t>
    </dgm:pt>
  </dgm:ptLst>
  <dgm:cxnLst>
    <dgm:cxn modelId="{5EA13FD4-5589-F341-B7FB-2EAFEC5CE691}" type="presOf" srcId="{BE0A12B4-A800-4B44-A5F4-A0C12449D95A}" destId="{082E79D4-4D90-EA44-A5D2-F74779DD55A6}" srcOrd="0" destOrd="0" presId="urn:microsoft.com/office/officeart/2005/8/layout/default"/>
    <dgm:cxn modelId="{32E1473E-EB4A-0146-B93D-4996F96604D1}" type="presOf" srcId="{ACD1528B-616D-8F45-87CF-F69C67A983B3}" destId="{286F9576-0526-5D4A-A025-009F6DA6FE24}" srcOrd="0" destOrd="0" presId="urn:microsoft.com/office/officeart/2005/8/layout/default"/>
    <dgm:cxn modelId="{21400F43-FAF3-E346-958B-4355ACC7E75E}" srcId="{92734BE5-8AF0-4149-BCB9-056D4D0E2C23}" destId="{A6194FD9-EA91-A947-8E5E-B28D2C7A0B59}" srcOrd="2" destOrd="0" parTransId="{5D25A76C-A2EC-0449-8575-915C9C0AE148}" sibTransId="{0EAB21FE-4799-F940-9779-8EB02EE46DD0}"/>
    <dgm:cxn modelId="{93B36B9D-29C2-D84B-A6F0-769EFBBC9E0A}" type="presOf" srcId="{92734BE5-8AF0-4149-BCB9-056D4D0E2C23}" destId="{792131FE-8E53-E149-BCA7-97650E34A902}" srcOrd="0" destOrd="0" presId="urn:microsoft.com/office/officeart/2005/8/layout/default"/>
    <dgm:cxn modelId="{E9757114-DDA1-B148-A28A-BA0500FC2814}" srcId="{92734BE5-8AF0-4149-BCB9-056D4D0E2C23}" destId="{ACD1528B-616D-8F45-87CF-F69C67A983B3}" srcOrd="1" destOrd="0" parTransId="{E1AB0A07-A4A8-9642-AB1F-64128C54F2A7}" sibTransId="{BC1BF06A-A919-F54F-9C1F-30808735F66B}"/>
    <dgm:cxn modelId="{4D2FA0A7-0865-3E43-AE6F-1BC7D12EFDA9}" srcId="{92734BE5-8AF0-4149-BCB9-056D4D0E2C23}" destId="{BE0A12B4-A800-4B44-A5F4-A0C12449D95A}" srcOrd="0" destOrd="0" parTransId="{FF815676-780D-3E49-A0B9-49F7D63A8649}" sibTransId="{37580C25-FABB-FA4A-8DC2-BB8AC7CFB5BB}"/>
    <dgm:cxn modelId="{C684897A-17E3-024D-952C-74A86F49F128}" type="presOf" srcId="{A6194FD9-EA91-A947-8E5E-B28D2C7A0B59}" destId="{E684E039-5190-784A-B364-483DA76F47E1}" srcOrd="0" destOrd="0" presId="urn:microsoft.com/office/officeart/2005/8/layout/default"/>
    <dgm:cxn modelId="{8D848E18-30FD-534C-A9F9-BEAC8B92E752}" type="presParOf" srcId="{792131FE-8E53-E149-BCA7-97650E34A902}" destId="{082E79D4-4D90-EA44-A5D2-F74779DD55A6}" srcOrd="0" destOrd="0" presId="urn:microsoft.com/office/officeart/2005/8/layout/default"/>
    <dgm:cxn modelId="{27290C3A-7D41-F04D-8DDA-3A3E95C5053B}" type="presParOf" srcId="{792131FE-8E53-E149-BCA7-97650E34A902}" destId="{E4FB9674-83D4-FE47-A7A5-9E966CAB04E5}" srcOrd="1" destOrd="0" presId="urn:microsoft.com/office/officeart/2005/8/layout/default"/>
    <dgm:cxn modelId="{5FA28C53-3554-6D43-82AA-6DC9ACE2EEA0}" type="presParOf" srcId="{792131FE-8E53-E149-BCA7-97650E34A902}" destId="{286F9576-0526-5D4A-A025-009F6DA6FE24}" srcOrd="2" destOrd="0" presId="urn:microsoft.com/office/officeart/2005/8/layout/default"/>
    <dgm:cxn modelId="{829D12D6-A5EE-BA4F-A755-8B93E4C7CB05}" type="presParOf" srcId="{792131FE-8E53-E149-BCA7-97650E34A902}" destId="{88B38C9D-B619-724C-974E-60F32120257C}" srcOrd="3" destOrd="0" presId="urn:microsoft.com/office/officeart/2005/8/layout/default"/>
    <dgm:cxn modelId="{B9003B21-97FA-6440-9EE1-0ABC4E2636CB}" type="presParOf" srcId="{792131FE-8E53-E149-BCA7-97650E34A902}" destId="{E684E039-5190-784A-B364-483DA76F47E1}"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E79D4-4D90-EA44-A5D2-F74779DD55A6}">
      <dsp:nvSpPr>
        <dsp:cNvPr id="0" name=""/>
        <dsp:cNvSpPr/>
      </dsp:nvSpPr>
      <dsp:spPr>
        <a:xfrm>
          <a:off x="720111" y="407"/>
          <a:ext cx="2382558" cy="1158033"/>
        </a:xfrm>
        <a:prstGeom prst="rect">
          <a:avLst/>
        </a:prstGeom>
        <a:solidFill>
          <a:schemeClr val="accent6">
            <a:shade val="80000"/>
            <a:hueOff val="0"/>
            <a:satOff val="0"/>
            <a:lumOff val="0"/>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Divisions</a:t>
          </a:r>
          <a:endParaRPr lang="en-US" sz="2800" b="1" kern="1200" dirty="0"/>
        </a:p>
      </dsp:txBody>
      <dsp:txXfrm>
        <a:off x="720111" y="407"/>
        <a:ext cx="2382558" cy="1158033"/>
      </dsp:txXfrm>
    </dsp:sp>
    <dsp:sp modelId="{286F9576-0526-5D4A-A025-009F6DA6FE24}">
      <dsp:nvSpPr>
        <dsp:cNvPr id="0" name=""/>
        <dsp:cNvSpPr/>
      </dsp:nvSpPr>
      <dsp:spPr>
        <a:xfrm>
          <a:off x="720111" y="1351447"/>
          <a:ext cx="2382558" cy="1158033"/>
        </a:xfrm>
        <a:prstGeom prst="rect">
          <a:avLst/>
        </a:prstGeom>
        <a:solidFill>
          <a:schemeClr val="accent6">
            <a:shade val="80000"/>
            <a:hueOff val="53516"/>
            <a:satOff val="282"/>
            <a:lumOff val="11364"/>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Disorder</a:t>
          </a:r>
          <a:endParaRPr lang="en-US" sz="2800" b="1" kern="1200" dirty="0"/>
        </a:p>
      </dsp:txBody>
      <dsp:txXfrm>
        <a:off x="720111" y="1351447"/>
        <a:ext cx="2382558" cy="1158033"/>
      </dsp:txXfrm>
    </dsp:sp>
    <dsp:sp modelId="{E684E039-5190-784A-B364-483DA76F47E1}">
      <dsp:nvSpPr>
        <dsp:cNvPr id="0" name=""/>
        <dsp:cNvSpPr/>
      </dsp:nvSpPr>
      <dsp:spPr>
        <a:xfrm>
          <a:off x="720111" y="2702486"/>
          <a:ext cx="2382558" cy="1158033"/>
        </a:xfrm>
        <a:prstGeom prst="rect">
          <a:avLst/>
        </a:prstGeom>
        <a:solidFill>
          <a:schemeClr val="accent6">
            <a:shade val="80000"/>
            <a:hueOff val="107033"/>
            <a:satOff val="563"/>
            <a:lumOff val="22727"/>
            <a:alphaOff val="0"/>
          </a:schemeClr>
        </a:solidFill>
        <a:ln>
          <a:noFill/>
        </a:ln>
        <a:effectLst/>
        <a:scene3d>
          <a:camera prst="obliqueTopRight"/>
          <a:lightRig rig="threePt" dir="tl"/>
        </a:scene3d>
        <a:sp3d>
          <a:bevelT w="25400" h="25400"/>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Difficulties</a:t>
          </a:r>
          <a:endParaRPr lang="en-US" sz="2800" b="1" kern="1200" dirty="0"/>
        </a:p>
      </dsp:txBody>
      <dsp:txXfrm>
        <a:off x="720111" y="2702486"/>
        <a:ext cx="2382558" cy="11580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E01BA6E-046B-4B42-A393-C60F4763CB7C}" type="datetimeFigureOut">
              <a:rPr lang="en-US" smtClean="0"/>
              <a:t>5/17/19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C1BF41-1D8F-8A4B-9F46-509946C157D9}" type="slidenum">
              <a:rPr lang="en-US" smtClean="0"/>
              <a:t>‹#›</a:t>
            </a:fld>
            <a:endParaRPr lang="en-US"/>
          </a:p>
        </p:txBody>
      </p:sp>
    </p:spTree>
    <p:extLst>
      <p:ext uri="{BB962C8B-B14F-4D97-AF65-F5344CB8AC3E}">
        <p14:creationId xmlns:p14="http://schemas.microsoft.com/office/powerpoint/2010/main" val="162924628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t>5/17/19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FC9F0EB5-B1A0-4384-971E-033F4600FFCF}"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FC9F0EB5-B1A0-4384-971E-033F4600FFCF}"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C9F0EB5-B1A0-4384-971E-033F4600FFCF}"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9F0EB5-B1A0-4384-971E-033F4600FFCF}" type="datetimeFigureOut">
              <a:rPr lang="en-US" smtClean="0"/>
              <a:t>5/17/19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t>5/17/19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FC9F0EB5-B1A0-4384-971E-033F4600FFCF}" type="datetimeFigureOut">
              <a:rPr lang="en-US" smtClean="0"/>
              <a:t>5/17/19</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B6314799-F4BC-4283-A9DB-F96B389CB546}"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C9F0EB5-B1A0-4384-971E-033F4600FFCF}" type="datetimeFigureOut">
              <a:rPr lang="en-US" smtClean="0"/>
              <a:t>5/17/19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9F0EB5-B1A0-4384-971E-033F4600FFCF}" type="datetimeFigureOut">
              <a:rPr lang="en-US" smtClean="0"/>
              <a:t>5/17/19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FC9F0EB5-B1A0-4384-971E-033F4600FFCF}" type="datetimeFigureOut">
              <a:rPr lang="en-US" smtClean="0"/>
              <a:t>5/17/19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14799-F4BC-4283-A9DB-F96B389CB54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C9F0EB5-B1A0-4384-971E-033F4600FFCF}" type="datetimeFigureOut">
              <a:rPr lang="en-US" smtClean="0"/>
              <a:t>5/17/19</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B6314799-F4BC-4283-A9DB-F96B389CB546}"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eg"/><Relationship Id="rId3"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microsoft.com/office/2007/relationships/hdphoto" Target="../media/hdphoto4.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jpeg"/><Relationship Id="rId3" Type="http://schemas.microsoft.com/office/2007/relationships/hdphoto" Target="../media/hdphoto5.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g"/><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jpeg"/><Relationship Id="rId3" Type="http://schemas.microsoft.com/office/2007/relationships/hdphoto" Target="../media/hdphoto6.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4"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8913813" cy="914400"/>
          </a:xfrm>
        </p:spPr>
        <p:txBody>
          <a:bodyPr/>
          <a:lstStyle/>
          <a:p>
            <a:r>
              <a:rPr lang="en-US" dirty="0" smtClean="0"/>
              <a:t>Overview Part 2</a:t>
            </a:r>
            <a:endParaRPr lang="en-US" dirty="0"/>
          </a:p>
        </p:txBody>
      </p:sp>
      <p:pic>
        <p:nvPicPr>
          <p:cNvPr id="3" name="Picture 2"/>
          <p:cNvPicPr>
            <a:picLocks noChangeAspect="1"/>
          </p:cNvPicPr>
          <p:nvPr/>
        </p:nvPicPr>
        <p:blipFill>
          <a:blip r:embed="rId2"/>
          <a:stretch>
            <a:fillRect/>
          </a:stretch>
        </p:blipFill>
        <p:spPr>
          <a:xfrm>
            <a:off x="1143000" y="2152744"/>
            <a:ext cx="6934200" cy="3900488"/>
          </a:xfrm>
          <a:prstGeom prst="rect">
            <a:avLst/>
          </a:prstGeom>
        </p:spPr>
      </p:pic>
    </p:spTree>
    <p:extLst>
      <p:ext uri="{BB962C8B-B14F-4D97-AF65-F5344CB8AC3E}">
        <p14:creationId xmlns:p14="http://schemas.microsoft.com/office/powerpoint/2010/main" val="142261801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53000" y="1371600"/>
            <a:ext cx="3505200" cy="3477876"/>
          </a:xfrm>
          <a:prstGeom prst="rect">
            <a:avLst/>
          </a:prstGeom>
        </p:spPr>
        <p:txBody>
          <a:bodyPr wrap="square">
            <a:spAutoFit/>
          </a:bodyPr>
          <a:lstStyle/>
          <a:p>
            <a:pPr algn="just"/>
            <a:r>
              <a:rPr lang="en-US" b="1" baseline="30000" dirty="0">
                <a:solidFill>
                  <a:schemeClr val="tx1">
                    <a:lumMod val="65000"/>
                    <a:lumOff val="35000"/>
                  </a:schemeClr>
                </a:solidFill>
              </a:rPr>
              <a:t>23 </a:t>
            </a:r>
            <a:r>
              <a:rPr lang="en-US" b="1" dirty="0">
                <a:solidFill>
                  <a:schemeClr val="tx1">
                    <a:lumMod val="65000"/>
                    <a:lumOff val="35000"/>
                  </a:schemeClr>
                </a:solidFill>
              </a:rPr>
              <a:t>‘I have the right to do anything,’ you say – but not everything is beneficial. ‘I have the right to do anything’– but not everything is constructive. </a:t>
            </a:r>
            <a:r>
              <a:rPr lang="en-US" sz="2800" b="1" baseline="30000" dirty="0">
                <a:solidFill>
                  <a:schemeClr val="tx1">
                    <a:lumMod val="65000"/>
                    <a:lumOff val="35000"/>
                  </a:schemeClr>
                </a:solidFill>
              </a:rPr>
              <a:t>24 </a:t>
            </a:r>
            <a:r>
              <a:rPr lang="en-US" sz="2800" b="1" dirty="0">
                <a:solidFill>
                  <a:schemeClr val="tx1">
                    <a:lumMod val="65000"/>
                    <a:lumOff val="35000"/>
                  </a:schemeClr>
                </a:solidFill>
              </a:rPr>
              <a:t>No one should seek their own good, but the good of </a:t>
            </a:r>
            <a:r>
              <a:rPr lang="en-US" sz="2800" b="1" dirty="0" smtClean="0">
                <a:solidFill>
                  <a:schemeClr val="tx1">
                    <a:lumMod val="65000"/>
                    <a:lumOff val="35000"/>
                  </a:schemeClr>
                </a:solidFill>
              </a:rPr>
              <a:t>others.</a:t>
            </a:r>
            <a:r>
              <a:rPr lang="en-US" b="1" dirty="0" smtClean="0"/>
              <a:t>	</a:t>
            </a:r>
            <a:endParaRPr lang="en-US" b="1" dirty="0"/>
          </a:p>
          <a:p>
            <a:pPr algn="r"/>
            <a:r>
              <a:rPr lang="en-US" b="1" i="1" dirty="0" smtClean="0">
                <a:solidFill>
                  <a:srgbClr val="7E8C4D"/>
                </a:solidFill>
              </a:rPr>
              <a:t>(</a:t>
            </a:r>
            <a:r>
              <a:rPr lang="en-US" b="1" i="1" dirty="0">
                <a:solidFill>
                  <a:srgbClr val="7E8C4D"/>
                </a:solidFill>
              </a:rPr>
              <a:t>1 Corinthians 10)</a:t>
            </a:r>
            <a:endParaRPr lang="en-MY" dirty="0">
              <a:solidFill>
                <a:srgbClr val="7E8C4D"/>
              </a:solidFill>
            </a:endParaRPr>
          </a:p>
        </p:txBody>
      </p:sp>
      <p:pic>
        <p:nvPicPr>
          <p:cNvPr id="7" name="Picture 6"/>
          <p:cNvPicPr>
            <a:picLocks noChangeAspect="1"/>
          </p:cNvPicPr>
          <p:nvPr/>
        </p:nvPicPr>
        <p:blipFill>
          <a:blip r:embed="rId2"/>
          <a:stretch>
            <a:fillRect/>
          </a:stretch>
        </p:blipFill>
        <p:spPr>
          <a:xfrm>
            <a:off x="762000" y="1295400"/>
            <a:ext cx="3886200" cy="3886200"/>
          </a:xfrm>
          <a:prstGeom prst="rect">
            <a:avLst/>
          </a:prstGeom>
        </p:spPr>
      </p:pic>
    </p:spTree>
    <p:extLst>
      <p:ext uri="{BB962C8B-B14F-4D97-AF65-F5344CB8AC3E}">
        <p14:creationId xmlns:p14="http://schemas.microsoft.com/office/powerpoint/2010/main" val="412305353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371600" y="762000"/>
            <a:ext cx="6858000" cy="3857625"/>
          </a:xfrm>
          <a:prstGeom prst="rect">
            <a:avLst/>
          </a:prstGeom>
        </p:spPr>
      </p:pic>
      <p:sp>
        <p:nvSpPr>
          <p:cNvPr id="4" name="Rectangle 3"/>
          <p:cNvSpPr/>
          <p:nvPr/>
        </p:nvSpPr>
        <p:spPr>
          <a:xfrm>
            <a:off x="1066800" y="4847272"/>
            <a:ext cx="7467600" cy="1477328"/>
          </a:xfrm>
          <a:prstGeom prst="rect">
            <a:avLst/>
          </a:prstGeom>
        </p:spPr>
        <p:txBody>
          <a:bodyPr wrap="square">
            <a:spAutoFit/>
          </a:bodyPr>
          <a:lstStyle/>
          <a:p>
            <a:pPr algn="just"/>
            <a:r>
              <a:rPr lang="en-US" b="1" baseline="30000" dirty="0">
                <a:solidFill>
                  <a:srgbClr val="595959"/>
                </a:solidFill>
              </a:rPr>
              <a:t>31 </a:t>
            </a:r>
            <a:r>
              <a:rPr lang="en-US" b="1" dirty="0">
                <a:solidFill>
                  <a:srgbClr val="595959"/>
                </a:solidFill>
              </a:rPr>
              <a:t>So whether you eat or drink or whatever you do, do it all for the glory of God. </a:t>
            </a:r>
            <a:r>
              <a:rPr lang="en-US" b="1" baseline="30000" dirty="0">
                <a:solidFill>
                  <a:srgbClr val="595959"/>
                </a:solidFill>
              </a:rPr>
              <a:t>32 </a:t>
            </a:r>
            <a:r>
              <a:rPr lang="en-US" b="1" dirty="0">
                <a:solidFill>
                  <a:srgbClr val="595959"/>
                </a:solidFill>
              </a:rPr>
              <a:t>Do not cause anyone to stumble, whether Jews, Greeks or the church of God – </a:t>
            </a:r>
            <a:r>
              <a:rPr lang="en-US" b="1" baseline="30000" dirty="0">
                <a:solidFill>
                  <a:srgbClr val="595959"/>
                </a:solidFill>
              </a:rPr>
              <a:t>33 </a:t>
            </a:r>
            <a:r>
              <a:rPr lang="en-US" b="1" dirty="0">
                <a:solidFill>
                  <a:srgbClr val="595959"/>
                </a:solidFill>
              </a:rPr>
              <a:t>even as I try to please everyone in every way. For I am not seeking my own good but the good of many, so that they may be saved</a:t>
            </a:r>
            <a:r>
              <a:rPr lang="en-US" b="1" dirty="0" smtClean="0">
                <a:solidFill>
                  <a:srgbClr val="595959"/>
                </a:solidFill>
              </a:rPr>
              <a:t>.  	            </a:t>
            </a:r>
            <a:r>
              <a:rPr lang="en-US" b="1" i="1" dirty="0" smtClean="0">
                <a:solidFill>
                  <a:schemeClr val="accent6">
                    <a:lumMod val="75000"/>
                  </a:schemeClr>
                </a:solidFill>
              </a:rPr>
              <a:t>(</a:t>
            </a:r>
            <a:r>
              <a:rPr lang="en-US" b="1" i="1" dirty="0">
                <a:solidFill>
                  <a:schemeClr val="accent6">
                    <a:lumMod val="75000"/>
                  </a:schemeClr>
                </a:solidFill>
              </a:rPr>
              <a:t>1 Corinthians 10)</a:t>
            </a:r>
            <a:endParaRPr lang="en-MY" dirty="0">
              <a:solidFill>
                <a:schemeClr val="accent6">
                  <a:lumMod val="75000"/>
                </a:schemeClr>
              </a:solidFill>
            </a:endParaRPr>
          </a:p>
        </p:txBody>
      </p:sp>
    </p:spTree>
    <p:extLst>
      <p:ext uri="{BB962C8B-B14F-4D97-AF65-F5344CB8AC3E}">
        <p14:creationId xmlns:p14="http://schemas.microsoft.com/office/powerpoint/2010/main" val="400362602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smtClean="0"/>
              <a:t>Weekly Gatherings &amp; Worship</a:t>
            </a:r>
            <a:endParaRPr lang="en-US" dirty="0"/>
          </a:p>
        </p:txBody>
      </p:sp>
      <p:pic>
        <p:nvPicPr>
          <p:cNvPr id="4" name="Picture 3"/>
          <p:cNvPicPr>
            <a:picLocks noChangeAspect="1"/>
          </p:cNvPicPr>
          <p:nvPr/>
        </p:nvPicPr>
        <p:blipFill>
          <a:blip r:embed="rId2"/>
          <a:stretch>
            <a:fillRect/>
          </a:stretch>
        </p:blipFill>
        <p:spPr>
          <a:xfrm>
            <a:off x="2032000" y="2070100"/>
            <a:ext cx="5466080" cy="3416300"/>
          </a:xfrm>
          <a:prstGeom prst="rect">
            <a:avLst/>
          </a:prstGeom>
        </p:spPr>
      </p:pic>
      <p:sp>
        <p:nvSpPr>
          <p:cNvPr id="5" name="Rectangle 4"/>
          <p:cNvSpPr/>
          <p:nvPr/>
        </p:nvSpPr>
        <p:spPr>
          <a:xfrm>
            <a:off x="1011769" y="5754469"/>
            <a:ext cx="7598831" cy="646331"/>
          </a:xfrm>
          <a:prstGeom prst="rect">
            <a:avLst/>
          </a:prstGeom>
        </p:spPr>
        <p:txBody>
          <a:bodyPr wrap="square">
            <a:spAutoFit/>
          </a:bodyPr>
          <a:lstStyle/>
          <a:p>
            <a:pPr algn="just"/>
            <a:r>
              <a:rPr lang="en-US" b="1" baseline="30000" dirty="0">
                <a:solidFill>
                  <a:schemeClr val="tx1">
                    <a:lumMod val="65000"/>
                    <a:lumOff val="35000"/>
                  </a:schemeClr>
                </a:solidFill>
              </a:rPr>
              <a:t>1 </a:t>
            </a:r>
            <a:r>
              <a:rPr lang="en-US" b="1" dirty="0">
                <a:solidFill>
                  <a:schemeClr val="tx1">
                    <a:lumMod val="65000"/>
                    <a:lumOff val="35000"/>
                  </a:schemeClr>
                </a:solidFill>
              </a:rPr>
              <a:t>Now about the gifts of the Spirit, brothers and sisters, I do not want you to be uninformed</a:t>
            </a:r>
            <a:r>
              <a:rPr lang="en-US" b="1" dirty="0" smtClean="0">
                <a:solidFill>
                  <a:schemeClr val="tx1">
                    <a:lumMod val="65000"/>
                    <a:lumOff val="35000"/>
                  </a:schemeClr>
                </a:solidFill>
              </a:rPr>
              <a:t>.</a:t>
            </a:r>
            <a:r>
              <a:rPr lang="en-MY" dirty="0">
                <a:solidFill>
                  <a:schemeClr val="tx1">
                    <a:lumMod val="65000"/>
                    <a:lumOff val="35000"/>
                  </a:schemeClr>
                </a:solidFill>
              </a:rPr>
              <a:t>	</a:t>
            </a:r>
            <a:r>
              <a:rPr lang="en-MY" dirty="0" smtClean="0">
                <a:solidFill>
                  <a:schemeClr val="tx1">
                    <a:lumMod val="65000"/>
                    <a:lumOff val="35000"/>
                  </a:schemeClr>
                </a:solidFill>
              </a:rPr>
              <a:t>	</a:t>
            </a:r>
            <a:r>
              <a:rPr lang="en-MY" dirty="0">
                <a:solidFill>
                  <a:schemeClr val="tx1">
                    <a:lumMod val="65000"/>
                    <a:lumOff val="35000"/>
                  </a:schemeClr>
                </a:solidFill>
              </a:rPr>
              <a:t> </a:t>
            </a:r>
            <a:r>
              <a:rPr lang="en-MY" dirty="0" smtClean="0">
                <a:solidFill>
                  <a:schemeClr val="tx1">
                    <a:lumMod val="65000"/>
                    <a:lumOff val="35000"/>
                  </a:schemeClr>
                </a:solidFill>
              </a:rPr>
              <a:t>  	              </a:t>
            </a:r>
            <a:r>
              <a:rPr lang="en-US" b="1" i="1" dirty="0" smtClean="0">
                <a:solidFill>
                  <a:srgbClr val="7E8C4D"/>
                </a:solidFill>
              </a:rPr>
              <a:t>(</a:t>
            </a:r>
            <a:r>
              <a:rPr lang="en-US" b="1" i="1" dirty="0">
                <a:solidFill>
                  <a:srgbClr val="7E8C4D"/>
                </a:solidFill>
              </a:rPr>
              <a:t>1 Corinthians 12)</a:t>
            </a:r>
            <a:endParaRPr lang="en-MY" dirty="0">
              <a:solidFill>
                <a:srgbClr val="7E8C4D"/>
              </a:solidFill>
            </a:endParaRPr>
          </a:p>
        </p:txBody>
      </p:sp>
    </p:spTree>
    <p:extLst>
      <p:ext uri="{BB962C8B-B14F-4D97-AF65-F5344CB8AC3E}">
        <p14:creationId xmlns:p14="http://schemas.microsoft.com/office/powerpoint/2010/main" val="311542430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913813" cy="914400"/>
          </a:xfrm>
        </p:spPr>
        <p:txBody>
          <a:bodyPr/>
          <a:lstStyle/>
          <a:p>
            <a:r>
              <a:rPr lang="en-US" dirty="0" smtClean="0"/>
              <a:t>Chaos &amp; Distraction</a:t>
            </a:r>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533400" y="1676400"/>
            <a:ext cx="3657600" cy="3657600"/>
          </a:xfrm>
          <a:prstGeom prst="rect">
            <a:avLst/>
          </a:prstGeom>
        </p:spPr>
      </p:pic>
      <p:sp>
        <p:nvSpPr>
          <p:cNvPr id="4" name="Rectangle 3"/>
          <p:cNvSpPr/>
          <p:nvPr/>
        </p:nvSpPr>
        <p:spPr>
          <a:xfrm>
            <a:off x="4495800" y="1524000"/>
            <a:ext cx="4114800" cy="3970318"/>
          </a:xfrm>
          <a:prstGeom prst="rect">
            <a:avLst/>
          </a:prstGeom>
        </p:spPr>
        <p:txBody>
          <a:bodyPr wrap="square">
            <a:spAutoFit/>
          </a:bodyPr>
          <a:lstStyle/>
          <a:p>
            <a:pPr algn="just"/>
            <a:r>
              <a:rPr lang="en-US" b="1" baseline="30000" dirty="0">
                <a:solidFill>
                  <a:srgbClr val="595959"/>
                </a:solidFill>
              </a:rPr>
              <a:t>26 </a:t>
            </a:r>
            <a:r>
              <a:rPr lang="en-US" b="1" dirty="0">
                <a:solidFill>
                  <a:srgbClr val="595959"/>
                </a:solidFill>
              </a:rPr>
              <a:t>What then shall we say, brothers and sisters? When you come together, each of you has a hymn, or a word of instruction, a revelation, a tongue or an interpretation. Everything must be done so that the church may be built up. </a:t>
            </a:r>
            <a:r>
              <a:rPr lang="en-US" b="1" baseline="30000" dirty="0">
                <a:solidFill>
                  <a:srgbClr val="595959"/>
                </a:solidFill>
              </a:rPr>
              <a:t>27 </a:t>
            </a:r>
            <a:r>
              <a:rPr lang="en-US" b="1" dirty="0">
                <a:solidFill>
                  <a:srgbClr val="595959"/>
                </a:solidFill>
              </a:rPr>
              <a:t>If anyone speaks in a tongue, two – or at the most three – should speak, one at a time, and someone must interpret. </a:t>
            </a:r>
            <a:r>
              <a:rPr lang="en-US" b="1" baseline="30000" dirty="0">
                <a:solidFill>
                  <a:srgbClr val="595959"/>
                </a:solidFill>
              </a:rPr>
              <a:t>28 </a:t>
            </a:r>
            <a:r>
              <a:rPr lang="en-US" b="1" dirty="0">
                <a:solidFill>
                  <a:srgbClr val="595959"/>
                </a:solidFill>
              </a:rPr>
              <a:t>If there is no interpreter, the speaker should keep quiet in the church and speak to himself and to God. </a:t>
            </a:r>
            <a:endParaRPr lang="en-MY" dirty="0">
              <a:solidFill>
                <a:srgbClr val="595959"/>
              </a:solidFill>
            </a:endParaRPr>
          </a:p>
        </p:txBody>
      </p:sp>
      <p:sp>
        <p:nvSpPr>
          <p:cNvPr id="5" name="Rectangle 4"/>
          <p:cNvSpPr/>
          <p:nvPr/>
        </p:nvSpPr>
        <p:spPr>
          <a:xfrm>
            <a:off x="609600" y="5553670"/>
            <a:ext cx="8153400" cy="923330"/>
          </a:xfrm>
          <a:prstGeom prst="rect">
            <a:avLst/>
          </a:prstGeom>
        </p:spPr>
        <p:txBody>
          <a:bodyPr wrap="square">
            <a:spAutoFit/>
          </a:bodyPr>
          <a:lstStyle/>
          <a:p>
            <a:pPr algn="just"/>
            <a:r>
              <a:rPr lang="en-US" b="1" baseline="30000" dirty="0" smtClean="0">
                <a:solidFill>
                  <a:srgbClr val="595959"/>
                </a:solidFill>
              </a:rPr>
              <a:t>29</a:t>
            </a:r>
            <a:r>
              <a:rPr lang="en-US" b="1" baseline="30000" dirty="0">
                <a:solidFill>
                  <a:srgbClr val="595959"/>
                </a:solidFill>
              </a:rPr>
              <a:t> </a:t>
            </a:r>
            <a:r>
              <a:rPr lang="en-US" b="1" dirty="0">
                <a:solidFill>
                  <a:srgbClr val="595959"/>
                </a:solidFill>
              </a:rPr>
              <a:t>Two or three prophets should speak, and the others should weigh carefully what is said. </a:t>
            </a:r>
            <a:r>
              <a:rPr lang="en-US" b="1" baseline="30000" dirty="0" smtClean="0">
                <a:solidFill>
                  <a:srgbClr val="595959"/>
                </a:solidFill>
              </a:rPr>
              <a:t>33</a:t>
            </a:r>
            <a:r>
              <a:rPr lang="en-US" b="1" baseline="30000" dirty="0">
                <a:solidFill>
                  <a:srgbClr val="595959"/>
                </a:solidFill>
              </a:rPr>
              <a:t> </a:t>
            </a:r>
            <a:r>
              <a:rPr lang="en-US" b="1" dirty="0">
                <a:solidFill>
                  <a:srgbClr val="595959"/>
                </a:solidFill>
              </a:rPr>
              <a:t>For God is not a God of disorder but of peace – as in all the congregations of the Lord’s people</a:t>
            </a:r>
            <a:r>
              <a:rPr lang="en-US" b="1" dirty="0" smtClean="0">
                <a:solidFill>
                  <a:srgbClr val="595959"/>
                </a:solidFill>
              </a:rPr>
              <a:t>.</a:t>
            </a:r>
            <a:r>
              <a:rPr lang="en-MY" dirty="0">
                <a:solidFill>
                  <a:srgbClr val="595959"/>
                </a:solidFill>
              </a:rPr>
              <a:t> </a:t>
            </a:r>
            <a:r>
              <a:rPr lang="en-US" b="1" dirty="0" smtClean="0"/>
              <a:t>	</a:t>
            </a:r>
            <a:r>
              <a:rPr lang="en-US" b="1" dirty="0"/>
              <a:t> </a:t>
            </a:r>
            <a:r>
              <a:rPr lang="en-US" b="1" dirty="0" smtClean="0"/>
              <a:t>       </a:t>
            </a:r>
            <a:r>
              <a:rPr lang="en-US" b="1" i="1" dirty="0" smtClean="0">
                <a:solidFill>
                  <a:schemeClr val="accent6">
                    <a:lumMod val="75000"/>
                  </a:schemeClr>
                </a:solidFill>
              </a:rPr>
              <a:t>(</a:t>
            </a:r>
            <a:r>
              <a:rPr lang="en-US" b="1" i="1" dirty="0">
                <a:solidFill>
                  <a:schemeClr val="accent6">
                    <a:lumMod val="75000"/>
                  </a:schemeClr>
                </a:solidFill>
              </a:rPr>
              <a:t>1 Corinthians </a:t>
            </a:r>
            <a:r>
              <a:rPr lang="en-US" b="1" i="1" dirty="0" smtClean="0">
                <a:solidFill>
                  <a:schemeClr val="accent6">
                    <a:lumMod val="75000"/>
                  </a:schemeClr>
                </a:solidFill>
              </a:rPr>
              <a:t>14</a:t>
            </a:r>
            <a:r>
              <a:rPr lang="en-MY" b="1" i="1" dirty="0" smtClean="0">
                <a:solidFill>
                  <a:schemeClr val="accent6">
                    <a:lumMod val="75000"/>
                  </a:schemeClr>
                </a:solidFill>
              </a:rPr>
              <a:t>)</a:t>
            </a:r>
            <a:endParaRPr lang="en-US" dirty="0">
              <a:solidFill>
                <a:schemeClr val="accent6">
                  <a:lumMod val="75000"/>
                </a:schemeClr>
              </a:solidFill>
            </a:endParaRPr>
          </a:p>
        </p:txBody>
      </p:sp>
    </p:spTree>
    <p:extLst>
      <p:ext uri="{BB962C8B-B14F-4D97-AF65-F5344CB8AC3E}">
        <p14:creationId xmlns:p14="http://schemas.microsoft.com/office/powerpoint/2010/main" val="43356414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913813" cy="914400"/>
          </a:xfrm>
        </p:spPr>
        <p:txBody>
          <a:bodyPr/>
          <a:lstStyle/>
          <a:p>
            <a:r>
              <a:rPr lang="en-US" dirty="0" smtClean="0"/>
              <a:t>The Two ‘Everything’</a:t>
            </a:r>
            <a:endParaRPr lang="en-US" dirty="0"/>
          </a:p>
        </p:txBody>
      </p:sp>
      <p:pic>
        <p:nvPicPr>
          <p:cNvPr id="4" name="Picture 3"/>
          <p:cNvPicPr>
            <a:picLocks noChangeAspect="1"/>
          </p:cNvPicPr>
          <p:nvPr/>
        </p:nvPicPr>
        <p:blipFill>
          <a:blip r:embed="rId2"/>
          <a:stretch>
            <a:fillRect/>
          </a:stretch>
        </p:blipFill>
        <p:spPr>
          <a:xfrm>
            <a:off x="4876800" y="4191000"/>
            <a:ext cx="4038600" cy="2270590"/>
          </a:xfrm>
          <a:prstGeom prst="rect">
            <a:avLst/>
          </a:prstGeom>
        </p:spPr>
      </p:pic>
      <p:pic>
        <p:nvPicPr>
          <p:cNvPr id="5" name="Picture 4"/>
          <p:cNvPicPr>
            <a:picLocks noChangeAspect="1"/>
          </p:cNvPicPr>
          <p:nvPr/>
        </p:nvPicPr>
        <p:blipFill>
          <a:blip r:embed="rId3"/>
          <a:stretch>
            <a:fillRect/>
          </a:stretch>
        </p:blipFill>
        <p:spPr>
          <a:xfrm>
            <a:off x="533400" y="1751458"/>
            <a:ext cx="4038600" cy="2287142"/>
          </a:xfrm>
          <a:prstGeom prst="rect">
            <a:avLst/>
          </a:prstGeom>
        </p:spPr>
      </p:pic>
      <p:sp>
        <p:nvSpPr>
          <p:cNvPr id="6" name="Rectangle 5"/>
          <p:cNvSpPr/>
          <p:nvPr/>
        </p:nvSpPr>
        <p:spPr>
          <a:xfrm>
            <a:off x="5029200" y="2133600"/>
            <a:ext cx="3420668" cy="1508105"/>
          </a:xfrm>
          <a:prstGeom prst="rect">
            <a:avLst/>
          </a:prstGeom>
        </p:spPr>
        <p:txBody>
          <a:bodyPr wrap="square">
            <a:spAutoFit/>
          </a:bodyPr>
          <a:lstStyle/>
          <a:p>
            <a:pPr algn="just"/>
            <a:r>
              <a:rPr lang="en-US" b="1" baseline="30000" dirty="0" smtClean="0">
                <a:solidFill>
                  <a:schemeClr val="tx1">
                    <a:lumMod val="65000"/>
                    <a:lumOff val="35000"/>
                  </a:schemeClr>
                </a:solidFill>
              </a:rPr>
              <a:t>26 </a:t>
            </a:r>
            <a:r>
              <a:rPr lang="en-US" b="1" dirty="0" smtClean="0">
                <a:solidFill>
                  <a:schemeClr val="tx1">
                    <a:lumMod val="65000"/>
                    <a:lumOff val="35000"/>
                  </a:schemeClr>
                </a:solidFill>
              </a:rPr>
              <a:t>Everything </a:t>
            </a:r>
            <a:r>
              <a:rPr lang="en-US" b="1" dirty="0">
                <a:solidFill>
                  <a:schemeClr val="tx1">
                    <a:lumMod val="65000"/>
                    <a:lumOff val="35000"/>
                  </a:schemeClr>
                </a:solidFill>
              </a:rPr>
              <a:t>must be done so that </a:t>
            </a:r>
            <a:r>
              <a:rPr lang="en-US" sz="2800" b="1" dirty="0">
                <a:solidFill>
                  <a:schemeClr val="tx1">
                    <a:lumMod val="65000"/>
                    <a:lumOff val="35000"/>
                  </a:schemeClr>
                </a:solidFill>
              </a:rPr>
              <a:t>the</a:t>
            </a:r>
            <a:r>
              <a:rPr lang="en-US" b="1" dirty="0">
                <a:solidFill>
                  <a:schemeClr val="tx1">
                    <a:lumMod val="65000"/>
                    <a:lumOff val="35000"/>
                  </a:schemeClr>
                </a:solidFill>
              </a:rPr>
              <a:t> </a:t>
            </a:r>
            <a:r>
              <a:rPr lang="en-US" sz="2800" b="1" dirty="0">
                <a:solidFill>
                  <a:schemeClr val="tx1">
                    <a:lumMod val="65000"/>
                    <a:lumOff val="35000"/>
                  </a:schemeClr>
                </a:solidFill>
              </a:rPr>
              <a:t>church may be built up. </a:t>
            </a:r>
            <a:endParaRPr lang="en-US" sz="2800" b="1" dirty="0" smtClean="0">
              <a:solidFill>
                <a:schemeClr val="tx1">
                  <a:lumMod val="65000"/>
                  <a:lumOff val="35000"/>
                </a:schemeClr>
              </a:solidFill>
            </a:endParaRPr>
          </a:p>
          <a:p>
            <a:pPr algn="r"/>
            <a:r>
              <a:rPr lang="en-US" b="1" i="1" dirty="0" smtClean="0">
                <a:solidFill>
                  <a:schemeClr val="accent6">
                    <a:lumMod val="75000"/>
                  </a:schemeClr>
                </a:solidFill>
              </a:rPr>
              <a:t>(1 Corinthians 14)</a:t>
            </a:r>
            <a:endParaRPr lang="en-US" sz="2800" dirty="0">
              <a:solidFill>
                <a:schemeClr val="tx1">
                  <a:lumMod val="65000"/>
                  <a:lumOff val="35000"/>
                </a:schemeClr>
              </a:solidFill>
            </a:endParaRPr>
          </a:p>
        </p:txBody>
      </p:sp>
      <p:sp>
        <p:nvSpPr>
          <p:cNvPr id="7" name="Rectangle 6"/>
          <p:cNvSpPr/>
          <p:nvPr/>
        </p:nvSpPr>
        <p:spPr>
          <a:xfrm>
            <a:off x="533400" y="4636294"/>
            <a:ext cx="4038600" cy="1231106"/>
          </a:xfrm>
          <a:prstGeom prst="rect">
            <a:avLst/>
          </a:prstGeom>
        </p:spPr>
        <p:txBody>
          <a:bodyPr wrap="square">
            <a:spAutoFit/>
          </a:bodyPr>
          <a:lstStyle/>
          <a:p>
            <a:pPr algn="just"/>
            <a:r>
              <a:rPr lang="en-US" b="1" baseline="30000" dirty="0" smtClean="0">
                <a:solidFill>
                  <a:schemeClr val="tx1">
                    <a:lumMod val="65000"/>
                    <a:lumOff val="35000"/>
                  </a:schemeClr>
                </a:solidFill>
              </a:rPr>
              <a:t>40 </a:t>
            </a:r>
            <a:r>
              <a:rPr lang="en-US" b="1" dirty="0" smtClean="0">
                <a:solidFill>
                  <a:schemeClr val="tx1">
                    <a:lumMod val="65000"/>
                    <a:lumOff val="35000"/>
                  </a:schemeClr>
                </a:solidFill>
              </a:rPr>
              <a:t>But everything </a:t>
            </a:r>
            <a:r>
              <a:rPr lang="en-US" b="1" dirty="0">
                <a:solidFill>
                  <a:schemeClr val="tx1">
                    <a:lumMod val="65000"/>
                    <a:lumOff val="35000"/>
                  </a:schemeClr>
                </a:solidFill>
              </a:rPr>
              <a:t>should be done in a </a:t>
            </a:r>
            <a:r>
              <a:rPr lang="en-US" sz="2800" b="1" dirty="0">
                <a:solidFill>
                  <a:schemeClr val="tx1">
                    <a:lumMod val="65000"/>
                    <a:lumOff val="35000"/>
                  </a:schemeClr>
                </a:solidFill>
              </a:rPr>
              <a:t>fitting and orderly way</a:t>
            </a:r>
            <a:r>
              <a:rPr lang="en-US" b="1" dirty="0">
                <a:solidFill>
                  <a:schemeClr val="tx1">
                    <a:lumMod val="65000"/>
                    <a:lumOff val="35000"/>
                  </a:schemeClr>
                </a:solidFill>
              </a:rPr>
              <a:t>. </a:t>
            </a:r>
            <a:r>
              <a:rPr lang="en-US" b="1" dirty="0" smtClean="0">
                <a:solidFill>
                  <a:schemeClr val="tx1">
                    <a:lumMod val="65000"/>
                    <a:lumOff val="35000"/>
                  </a:schemeClr>
                </a:solidFill>
              </a:rPr>
              <a:t>                </a:t>
            </a:r>
            <a:r>
              <a:rPr lang="en-US" b="1" i="1" dirty="0" smtClean="0">
                <a:solidFill>
                  <a:schemeClr val="accent6">
                    <a:lumMod val="75000"/>
                  </a:schemeClr>
                </a:solidFill>
              </a:rPr>
              <a:t>(1 Corinthians 14)</a:t>
            </a:r>
            <a:endParaRPr lang="en-US" dirty="0">
              <a:solidFill>
                <a:schemeClr val="tx1">
                  <a:lumMod val="65000"/>
                  <a:lumOff val="35000"/>
                </a:schemeClr>
              </a:solidFill>
            </a:endParaRPr>
          </a:p>
        </p:txBody>
      </p:sp>
    </p:spTree>
    <p:extLst>
      <p:ext uri="{BB962C8B-B14F-4D97-AF65-F5344CB8AC3E}">
        <p14:creationId xmlns:p14="http://schemas.microsoft.com/office/powerpoint/2010/main" val="26670417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The Church</a:t>
            </a:r>
            <a:endParaRPr lang="en-US" dirty="0"/>
          </a:p>
        </p:txBody>
      </p:sp>
      <p:sp>
        <p:nvSpPr>
          <p:cNvPr id="9" name="Rectangle 8"/>
          <p:cNvSpPr/>
          <p:nvPr/>
        </p:nvSpPr>
        <p:spPr>
          <a:xfrm>
            <a:off x="4724400" y="1905000"/>
            <a:ext cx="3810000" cy="4247317"/>
          </a:xfrm>
          <a:prstGeom prst="rect">
            <a:avLst/>
          </a:prstGeom>
        </p:spPr>
        <p:txBody>
          <a:bodyPr wrap="square">
            <a:spAutoFit/>
          </a:bodyPr>
          <a:lstStyle/>
          <a:p>
            <a:pPr algn="just"/>
            <a:r>
              <a:rPr lang="en-US" b="1" baseline="30000" dirty="0">
                <a:solidFill>
                  <a:schemeClr val="tx1">
                    <a:lumMod val="65000"/>
                    <a:lumOff val="35000"/>
                  </a:schemeClr>
                </a:solidFill>
              </a:rPr>
              <a:t>12 </a:t>
            </a:r>
            <a:r>
              <a:rPr lang="en-US" b="1" dirty="0">
                <a:solidFill>
                  <a:schemeClr val="tx1">
                    <a:lumMod val="65000"/>
                    <a:lumOff val="35000"/>
                  </a:schemeClr>
                </a:solidFill>
              </a:rPr>
              <a:t>Just as a body, though one, has many parts, but all its many parts form one body, so it is with Christ. </a:t>
            </a:r>
            <a:r>
              <a:rPr lang="en-US" b="1" baseline="30000" dirty="0">
                <a:solidFill>
                  <a:schemeClr val="tx1">
                    <a:lumMod val="65000"/>
                    <a:lumOff val="35000"/>
                  </a:schemeClr>
                </a:solidFill>
              </a:rPr>
              <a:t>13 </a:t>
            </a:r>
            <a:r>
              <a:rPr lang="en-US" b="1" dirty="0">
                <a:solidFill>
                  <a:schemeClr val="tx1">
                    <a:lumMod val="65000"/>
                    <a:lumOff val="35000"/>
                  </a:schemeClr>
                </a:solidFill>
              </a:rPr>
              <a:t>For we were all </a:t>
            </a:r>
            <a:r>
              <a:rPr lang="en-US" b="1" dirty="0" err="1">
                <a:solidFill>
                  <a:schemeClr val="tx1">
                    <a:lumMod val="65000"/>
                    <a:lumOff val="35000"/>
                  </a:schemeClr>
                </a:solidFill>
              </a:rPr>
              <a:t>baptised</a:t>
            </a:r>
            <a:r>
              <a:rPr lang="en-US" b="1" dirty="0">
                <a:solidFill>
                  <a:schemeClr val="tx1">
                    <a:lumMod val="65000"/>
                    <a:lumOff val="35000"/>
                  </a:schemeClr>
                </a:solidFill>
              </a:rPr>
              <a:t> by one Spirit so as to form one body – whether Jews or Gentiles, slave or free – and we were all given the one Spirit to drink. </a:t>
            </a:r>
            <a:r>
              <a:rPr lang="en-US" b="1" baseline="30000" dirty="0">
                <a:solidFill>
                  <a:schemeClr val="tx1">
                    <a:lumMod val="65000"/>
                    <a:lumOff val="35000"/>
                  </a:schemeClr>
                </a:solidFill>
              </a:rPr>
              <a:t>14 </a:t>
            </a:r>
            <a:r>
              <a:rPr lang="en-US" b="1" dirty="0">
                <a:solidFill>
                  <a:schemeClr val="tx1">
                    <a:lumMod val="65000"/>
                    <a:lumOff val="35000"/>
                  </a:schemeClr>
                </a:solidFill>
              </a:rPr>
              <a:t>And so the body is not made up of one part but of </a:t>
            </a:r>
            <a:r>
              <a:rPr lang="en-US" b="1" dirty="0" smtClean="0">
                <a:solidFill>
                  <a:schemeClr val="tx1">
                    <a:lumMod val="65000"/>
                    <a:lumOff val="35000"/>
                  </a:schemeClr>
                </a:solidFill>
              </a:rPr>
              <a:t>many… </a:t>
            </a:r>
            <a:r>
              <a:rPr lang="en-US" b="1" baseline="30000" dirty="0">
                <a:solidFill>
                  <a:schemeClr val="tx1">
                    <a:lumMod val="65000"/>
                    <a:lumOff val="35000"/>
                  </a:schemeClr>
                </a:solidFill>
              </a:rPr>
              <a:t>19 </a:t>
            </a:r>
            <a:r>
              <a:rPr lang="en-US" b="1" dirty="0">
                <a:solidFill>
                  <a:schemeClr val="tx1">
                    <a:lumMod val="65000"/>
                    <a:lumOff val="35000"/>
                  </a:schemeClr>
                </a:solidFill>
              </a:rPr>
              <a:t>If they were all one part, where would the body be? </a:t>
            </a:r>
            <a:r>
              <a:rPr lang="en-US" b="1" baseline="30000" dirty="0">
                <a:solidFill>
                  <a:schemeClr val="tx1">
                    <a:lumMod val="65000"/>
                    <a:lumOff val="35000"/>
                  </a:schemeClr>
                </a:solidFill>
              </a:rPr>
              <a:t>20 </a:t>
            </a:r>
            <a:r>
              <a:rPr lang="en-US" b="1" dirty="0">
                <a:solidFill>
                  <a:schemeClr val="tx1">
                    <a:lumMod val="65000"/>
                    <a:lumOff val="35000"/>
                  </a:schemeClr>
                </a:solidFill>
              </a:rPr>
              <a:t>As it is, there are many parts, but one </a:t>
            </a:r>
            <a:r>
              <a:rPr lang="en-US" b="1" dirty="0" smtClean="0">
                <a:solidFill>
                  <a:schemeClr val="tx1">
                    <a:lumMod val="65000"/>
                    <a:lumOff val="35000"/>
                  </a:schemeClr>
                </a:solidFill>
              </a:rPr>
              <a:t>body.</a:t>
            </a:r>
          </a:p>
          <a:p>
            <a:pPr algn="r"/>
            <a:r>
              <a:rPr lang="en-US" b="1" i="1" dirty="0" smtClean="0">
                <a:solidFill>
                  <a:schemeClr val="accent6">
                    <a:lumMod val="75000"/>
                  </a:schemeClr>
                </a:solidFill>
              </a:rPr>
              <a:t>(</a:t>
            </a:r>
            <a:r>
              <a:rPr lang="en-US" b="1" i="1" dirty="0">
                <a:solidFill>
                  <a:schemeClr val="accent6">
                    <a:lumMod val="75000"/>
                  </a:schemeClr>
                </a:solidFill>
              </a:rPr>
              <a:t>1 Corinthians 12)</a:t>
            </a:r>
            <a:r>
              <a:rPr lang="en-MY" dirty="0">
                <a:solidFill>
                  <a:schemeClr val="accent6">
                    <a:lumMod val="75000"/>
                  </a:schemeClr>
                </a:solidFill>
              </a:rPr>
              <a:t> </a:t>
            </a:r>
            <a:endParaRPr lang="en-MY" dirty="0">
              <a:solidFill>
                <a:schemeClr val="accent6">
                  <a:lumMod val="75000"/>
                </a:schemeClr>
              </a:solidFill>
            </a:endParaRPr>
          </a:p>
        </p:txBody>
      </p:sp>
      <p:pic>
        <p:nvPicPr>
          <p:cNvPr id="10" name="Picture 9"/>
          <p:cNvPicPr>
            <a:picLocks noChangeAspect="1"/>
          </p:cNvPicPr>
          <p:nvPr/>
        </p:nvPicPr>
        <p:blipFill>
          <a:blip r:embed="rId2"/>
          <a:stretch>
            <a:fillRect/>
          </a:stretch>
        </p:blipFill>
        <p:spPr>
          <a:xfrm>
            <a:off x="609601" y="1905000"/>
            <a:ext cx="3814466" cy="4191000"/>
          </a:xfrm>
          <a:prstGeom prst="rect">
            <a:avLst/>
          </a:prstGeom>
        </p:spPr>
      </p:pic>
    </p:spTree>
    <p:extLst>
      <p:ext uri="{BB962C8B-B14F-4D97-AF65-F5344CB8AC3E}">
        <p14:creationId xmlns:p14="http://schemas.microsoft.com/office/powerpoint/2010/main" val="14070182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349"/>
            <a:ext cx="8913813" cy="914400"/>
          </a:xfrm>
        </p:spPr>
        <p:txBody>
          <a:bodyPr/>
          <a:lstStyle/>
          <a:p>
            <a:r>
              <a:rPr lang="en-US" dirty="0" smtClean="0"/>
              <a:t>Different BUT Same</a:t>
            </a:r>
            <a:endParaRPr lang="en-US" dirty="0"/>
          </a:p>
        </p:txBody>
      </p:sp>
      <p:pic>
        <p:nvPicPr>
          <p:cNvPr id="3" name="Picture 2"/>
          <p:cNvPicPr>
            <a:picLocks noChangeAspect="1"/>
          </p:cNvPicPr>
          <p:nvPr/>
        </p:nvPicPr>
        <p:blipFill>
          <a:blip r:embed="rId2"/>
          <a:stretch>
            <a:fillRect/>
          </a:stretch>
        </p:blipFill>
        <p:spPr>
          <a:xfrm>
            <a:off x="304800" y="1908749"/>
            <a:ext cx="4191000" cy="4191000"/>
          </a:xfrm>
          <a:prstGeom prst="rect">
            <a:avLst/>
          </a:prstGeom>
        </p:spPr>
      </p:pic>
      <p:sp>
        <p:nvSpPr>
          <p:cNvPr id="4" name="Rectangle 3"/>
          <p:cNvSpPr/>
          <p:nvPr/>
        </p:nvSpPr>
        <p:spPr>
          <a:xfrm>
            <a:off x="4800600" y="1908749"/>
            <a:ext cx="4038600" cy="4339651"/>
          </a:xfrm>
          <a:prstGeom prst="rect">
            <a:avLst/>
          </a:prstGeom>
        </p:spPr>
        <p:txBody>
          <a:bodyPr wrap="square">
            <a:spAutoFit/>
          </a:bodyPr>
          <a:lstStyle/>
          <a:p>
            <a:pPr algn="just"/>
            <a:r>
              <a:rPr lang="en-US" b="1" baseline="30000" dirty="0">
                <a:solidFill>
                  <a:schemeClr val="tx1">
                    <a:lumMod val="65000"/>
                    <a:lumOff val="35000"/>
                  </a:schemeClr>
                </a:solidFill>
              </a:rPr>
              <a:t>4 </a:t>
            </a:r>
            <a:r>
              <a:rPr lang="en-US" b="1" dirty="0">
                <a:solidFill>
                  <a:schemeClr val="tx1">
                    <a:lumMod val="65000"/>
                    <a:lumOff val="35000"/>
                  </a:schemeClr>
                </a:solidFill>
              </a:rPr>
              <a:t>There are different kinds of gifts, but the same Spirit distributes them. </a:t>
            </a:r>
            <a:r>
              <a:rPr lang="en-US" b="1" baseline="30000" dirty="0">
                <a:solidFill>
                  <a:schemeClr val="tx1">
                    <a:lumMod val="65000"/>
                    <a:lumOff val="35000"/>
                  </a:schemeClr>
                </a:solidFill>
              </a:rPr>
              <a:t>5 </a:t>
            </a:r>
            <a:r>
              <a:rPr lang="en-US" b="1" dirty="0">
                <a:solidFill>
                  <a:schemeClr val="tx1">
                    <a:lumMod val="65000"/>
                    <a:lumOff val="35000"/>
                  </a:schemeClr>
                </a:solidFill>
              </a:rPr>
              <a:t>There are different kinds of service, but the same Lord. </a:t>
            </a:r>
            <a:r>
              <a:rPr lang="en-US" b="1" baseline="30000" dirty="0">
                <a:solidFill>
                  <a:schemeClr val="tx1">
                    <a:lumMod val="65000"/>
                    <a:lumOff val="35000"/>
                  </a:schemeClr>
                </a:solidFill>
              </a:rPr>
              <a:t>6 </a:t>
            </a:r>
            <a:r>
              <a:rPr lang="en-US" b="1" dirty="0">
                <a:solidFill>
                  <a:schemeClr val="tx1">
                    <a:lumMod val="65000"/>
                    <a:lumOff val="35000"/>
                  </a:schemeClr>
                </a:solidFill>
              </a:rPr>
              <a:t>There are different kinds of working, but in all of them and in everyone it is the same God at work</a:t>
            </a:r>
            <a:r>
              <a:rPr lang="en-US" b="1" dirty="0" smtClean="0">
                <a:solidFill>
                  <a:schemeClr val="tx1">
                    <a:lumMod val="65000"/>
                    <a:lumOff val="35000"/>
                  </a:schemeClr>
                </a:solidFill>
              </a:rPr>
              <a:t>.</a:t>
            </a:r>
          </a:p>
          <a:p>
            <a:pPr algn="just"/>
            <a:endParaRPr lang="en-MY" sz="300" dirty="0">
              <a:solidFill>
                <a:schemeClr val="tx1">
                  <a:lumMod val="65000"/>
                  <a:lumOff val="35000"/>
                </a:schemeClr>
              </a:solidFill>
            </a:endParaRPr>
          </a:p>
          <a:p>
            <a:pPr algn="just"/>
            <a:r>
              <a:rPr lang="en-US" b="1" baseline="30000" dirty="0" smtClean="0">
                <a:solidFill>
                  <a:schemeClr val="tx1">
                    <a:lumMod val="65000"/>
                    <a:lumOff val="35000"/>
                  </a:schemeClr>
                </a:solidFill>
              </a:rPr>
              <a:t>7</a:t>
            </a:r>
            <a:r>
              <a:rPr lang="en-US" b="1" dirty="0" smtClean="0">
                <a:solidFill>
                  <a:schemeClr val="tx1">
                    <a:lumMod val="65000"/>
                    <a:lumOff val="35000"/>
                  </a:schemeClr>
                </a:solidFill>
              </a:rPr>
              <a:t>Now </a:t>
            </a:r>
            <a:r>
              <a:rPr lang="en-US" b="1" dirty="0">
                <a:solidFill>
                  <a:schemeClr val="tx1">
                    <a:lumMod val="65000"/>
                    <a:lumOff val="35000"/>
                  </a:schemeClr>
                </a:solidFill>
              </a:rPr>
              <a:t>to each one the manifestation of the Spirit is given for the common good</a:t>
            </a:r>
            <a:r>
              <a:rPr lang="en-US" b="1" dirty="0" smtClean="0">
                <a:solidFill>
                  <a:schemeClr val="tx1">
                    <a:lumMod val="65000"/>
                    <a:lumOff val="35000"/>
                  </a:schemeClr>
                </a:solidFill>
              </a:rPr>
              <a:t>.</a:t>
            </a:r>
          </a:p>
          <a:p>
            <a:pPr algn="just"/>
            <a:endParaRPr lang="en-MY" sz="300" dirty="0">
              <a:solidFill>
                <a:schemeClr val="tx1">
                  <a:lumMod val="65000"/>
                  <a:lumOff val="35000"/>
                </a:schemeClr>
              </a:solidFill>
            </a:endParaRPr>
          </a:p>
          <a:p>
            <a:pPr algn="just"/>
            <a:r>
              <a:rPr lang="en-US" b="1" baseline="30000" dirty="0">
                <a:solidFill>
                  <a:schemeClr val="tx1">
                    <a:lumMod val="65000"/>
                    <a:lumOff val="35000"/>
                  </a:schemeClr>
                </a:solidFill>
              </a:rPr>
              <a:t>11 </a:t>
            </a:r>
            <a:r>
              <a:rPr lang="en-US" b="1" dirty="0">
                <a:solidFill>
                  <a:schemeClr val="tx1">
                    <a:lumMod val="65000"/>
                    <a:lumOff val="35000"/>
                  </a:schemeClr>
                </a:solidFill>
              </a:rPr>
              <a:t>All these are the work of one and the same Spirit, and he distributes them to each one, just as he determines</a:t>
            </a:r>
            <a:r>
              <a:rPr lang="en-US" b="1" dirty="0" smtClean="0">
                <a:solidFill>
                  <a:schemeClr val="tx1">
                    <a:lumMod val="65000"/>
                    <a:lumOff val="35000"/>
                  </a:schemeClr>
                </a:solidFill>
              </a:rPr>
              <a:t>.</a:t>
            </a:r>
          </a:p>
          <a:p>
            <a:pPr algn="just"/>
            <a:r>
              <a:rPr lang="en-US" b="1" dirty="0">
                <a:solidFill>
                  <a:schemeClr val="tx1">
                    <a:lumMod val="65000"/>
                    <a:lumOff val="35000"/>
                  </a:schemeClr>
                </a:solidFill>
              </a:rPr>
              <a:t>	</a:t>
            </a:r>
            <a:r>
              <a:rPr lang="en-US" b="1" dirty="0">
                <a:solidFill>
                  <a:schemeClr val="tx1">
                    <a:lumMod val="65000"/>
                    <a:lumOff val="35000"/>
                  </a:schemeClr>
                </a:solidFill>
              </a:rPr>
              <a:t> </a:t>
            </a:r>
            <a:r>
              <a:rPr lang="en-US" b="1" dirty="0" smtClean="0">
                <a:solidFill>
                  <a:schemeClr val="tx1">
                    <a:lumMod val="65000"/>
                    <a:lumOff val="35000"/>
                  </a:schemeClr>
                </a:solidFill>
              </a:rPr>
              <a:t>              </a:t>
            </a:r>
            <a:r>
              <a:rPr lang="en-US" b="1" i="1" dirty="0">
                <a:solidFill>
                  <a:schemeClr val="accent6">
                    <a:lumMod val="75000"/>
                  </a:schemeClr>
                </a:solidFill>
              </a:rPr>
              <a:t>(1 Corinthians 12)</a:t>
            </a:r>
            <a:endParaRPr lang="en-MY" dirty="0">
              <a:solidFill>
                <a:schemeClr val="accent6">
                  <a:lumMod val="75000"/>
                </a:schemeClr>
              </a:solidFill>
            </a:endParaRPr>
          </a:p>
        </p:txBody>
      </p:sp>
    </p:spTree>
    <p:extLst>
      <p:ext uri="{BB962C8B-B14F-4D97-AF65-F5344CB8AC3E}">
        <p14:creationId xmlns:p14="http://schemas.microsoft.com/office/powerpoint/2010/main" val="19755260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1600200" y="685800"/>
            <a:ext cx="6172200" cy="3471862"/>
          </a:xfrm>
          <a:prstGeom prst="rect">
            <a:avLst/>
          </a:prstGeom>
        </p:spPr>
      </p:pic>
      <p:sp>
        <p:nvSpPr>
          <p:cNvPr id="3" name="Rectangle 2"/>
          <p:cNvSpPr/>
          <p:nvPr/>
        </p:nvSpPr>
        <p:spPr>
          <a:xfrm>
            <a:off x="762000" y="4445675"/>
            <a:ext cx="7848600" cy="2031325"/>
          </a:xfrm>
          <a:prstGeom prst="rect">
            <a:avLst/>
          </a:prstGeom>
        </p:spPr>
        <p:txBody>
          <a:bodyPr wrap="square">
            <a:spAutoFit/>
          </a:bodyPr>
          <a:lstStyle/>
          <a:p>
            <a:pPr algn="just"/>
            <a:r>
              <a:rPr lang="en-US" b="1" baseline="30000" dirty="0">
                <a:solidFill>
                  <a:schemeClr val="tx1">
                    <a:lumMod val="65000"/>
                    <a:lumOff val="35000"/>
                  </a:schemeClr>
                </a:solidFill>
              </a:rPr>
              <a:t>1 </a:t>
            </a:r>
            <a:r>
              <a:rPr lang="en-US" b="1" dirty="0">
                <a:solidFill>
                  <a:schemeClr val="tx1">
                    <a:lumMod val="65000"/>
                    <a:lumOff val="35000"/>
                  </a:schemeClr>
                </a:solidFill>
              </a:rPr>
              <a:t>If I speak in the tongues of men or of angels, but do not have love, I am only a resounding gong or a clanging cymbal. </a:t>
            </a:r>
            <a:r>
              <a:rPr lang="en-US" b="1" baseline="30000" dirty="0">
                <a:solidFill>
                  <a:schemeClr val="tx1">
                    <a:lumMod val="65000"/>
                    <a:lumOff val="35000"/>
                  </a:schemeClr>
                </a:solidFill>
              </a:rPr>
              <a:t>2 </a:t>
            </a:r>
            <a:r>
              <a:rPr lang="en-US" b="1" dirty="0">
                <a:solidFill>
                  <a:schemeClr val="tx1">
                    <a:lumMod val="65000"/>
                    <a:lumOff val="35000"/>
                  </a:schemeClr>
                </a:solidFill>
              </a:rPr>
              <a:t>If I have the gift of prophecy and can fathom all mysteries and all knowledge, and if I have a faith that can move mountains, but do not have love, I am nothing. </a:t>
            </a:r>
            <a:r>
              <a:rPr lang="en-US" b="1" baseline="30000" dirty="0">
                <a:solidFill>
                  <a:schemeClr val="tx1">
                    <a:lumMod val="65000"/>
                    <a:lumOff val="35000"/>
                  </a:schemeClr>
                </a:solidFill>
              </a:rPr>
              <a:t>3 </a:t>
            </a:r>
            <a:r>
              <a:rPr lang="en-US" b="1" dirty="0">
                <a:solidFill>
                  <a:schemeClr val="tx1">
                    <a:lumMod val="65000"/>
                    <a:lumOff val="35000"/>
                  </a:schemeClr>
                </a:solidFill>
              </a:rPr>
              <a:t>If I give all I possess to the poor and give over my body to hardship that I may boast, but do not have love, I gain nothing</a:t>
            </a:r>
            <a:r>
              <a:rPr lang="en-US" b="1" dirty="0" smtClean="0">
                <a:solidFill>
                  <a:schemeClr val="tx1">
                    <a:lumMod val="65000"/>
                    <a:lumOff val="35000"/>
                  </a:schemeClr>
                </a:solidFill>
              </a:rPr>
              <a:t>.</a:t>
            </a:r>
          </a:p>
          <a:p>
            <a:pPr algn="r"/>
            <a:r>
              <a:rPr lang="en-US" b="1" dirty="0">
                <a:solidFill>
                  <a:srgbClr val="7E8C4D"/>
                </a:solidFill>
              </a:rPr>
              <a:t>							          </a:t>
            </a:r>
            <a:r>
              <a:rPr lang="en-US" b="1" i="1" dirty="0">
                <a:solidFill>
                  <a:srgbClr val="7E8C4D"/>
                </a:solidFill>
              </a:rPr>
              <a:t>(1 Corinthians 13)</a:t>
            </a:r>
            <a:endParaRPr lang="en-MY" dirty="0">
              <a:solidFill>
                <a:srgbClr val="7E8C4D"/>
              </a:solidFill>
            </a:endParaRPr>
          </a:p>
        </p:txBody>
      </p:sp>
    </p:spTree>
    <p:extLst>
      <p:ext uri="{BB962C8B-B14F-4D97-AF65-F5344CB8AC3E}">
        <p14:creationId xmlns:p14="http://schemas.microsoft.com/office/powerpoint/2010/main" val="403413026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3813" cy="914400"/>
          </a:xfrm>
        </p:spPr>
        <p:txBody>
          <a:bodyPr/>
          <a:lstStyle/>
          <a:p>
            <a:r>
              <a:rPr lang="en-US" dirty="0" smtClean="0"/>
              <a:t>Death &amp; Resurrection</a:t>
            </a:r>
            <a:endParaRPr lang="en-US" dirty="0"/>
          </a:p>
        </p:txBody>
      </p:sp>
      <p:pic>
        <p:nvPicPr>
          <p:cNvPr id="4" name="Picture 3"/>
          <p:cNvPicPr>
            <a:picLocks noChangeAspect="1"/>
          </p:cNvPicPr>
          <p:nvPr/>
        </p:nvPicPr>
        <p:blipFill>
          <a:blip r:embed="rId2"/>
          <a:stretch>
            <a:fillRect/>
          </a:stretch>
        </p:blipFill>
        <p:spPr>
          <a:xfrm>
            <a:off x="2057400" y="1905000"/>
            <a:ext cx="5334000" cy="3325179"/>
          </a:xfrm>
          <a:prstGeom prst="rect">
            <a:avLst/>
          </a:prstGeom>
        </p:spPr>
      </p:pic>
      <p:sp>
        <p:nvSpPr>
          <p:cNvPr id="5" name="Rectangle 4"/>
          <p:cNvSpPr/>
          <p:nvPr/>
        </p:nvSpPr>
        <p:spPr>
          <a:xfrm>
            <a:off x="1219200" y="5401270"/>
            <a:ext cx="7010400" cy="923330"/>
          </a:xfrm>
          <a:prstGeom prst="rect">
            <a:avLst/>
          </a:prstGeom>
        </p:spPr>
        <p:txBody>
          <a:bodyPr wrap="square">
            <a:spAutoFit/>
          </a:bodyPr>
          <a:lstStyle/>
          <a:p>
            <a:pPr algn="just"/>
            <a:r>
              <a:rPr lang="en-US" b="1" baseline="30000" dirty="0">
                <a:solidFill>
                  <a:srgbClr val="595959"/>
                </a:solidFill>
              </a:rPr>
              <a:t>12 </a:t>
            </a:r>
            <a:r>
              <a:rPr lang="en-US" b="1" dirty="0">
                <a:solidFill>
                  <a:srgbClr val="595959"/>
                </a:solidFill>
              </a:rPr>
              <a:t>But if it is preached that Christ has been raised from the dead, how can some of you say that there is no resurrection of the dead?			                   </a:t>
            </a:r>
            <a:r>
              <a:rPr lang="en-US" b="1" i="1" dirty="0" smtClean="0">
                <a:solidFill>
                  <a:schemeClr val="accent6">
                    <a:lumMod val="75000"/>
                  </a:schemeClr>
                </a:solidFill>
              </a:rPr>
              <a:t>(</a:t>
            </a:r>
            <a:r>
              <a:rPr lang="en-US" b="1" i="1" dirty="0">
                <a:solidFill>
                  <a:schemeClr val="accent6">
                    <a:lumMod val="75000"/>
                  </a:schemeClr>
                </a:solidFill>
              </a:rPr>
              <a:t>1 Corinthians 15)</a:t>
            </a:r>
            <a:endParaRPr lang="en-MY" dirty="0">
              <a:solidFill>
                <a:schemeClr val="accent6">
                  <a:lumMod val="75000"/>
                </a:schemeClr>
              </a:solidFill>
            </a:endParaRPr>
          </a:p>
        </p:txBody>
      </p:sp>
    </p:spTree>
    <p:extLst>
      <p:ext uri="{BB962C8B-B14F-4D97-AF65-F5344CB8AC3E}">
        <p14:creationId xmlns:p14="http://schemas.microsoft.com/office/powerpoint/2010/main" val="217108009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953000"/>
            <a:ext cx="8610600" cy="1523494"/>
          </a:xfrm>
          <a:prstGeom prst="rect">
            <a:avLst/>
          </a:prstGeom>
        </p:spPr>
        <p:txBody>
          <a:bodyPr wrap="square">
            <a:spAutoFit/>
          </a:bodyPr>
          <a:lstStyle/>
          <a:p>
            <a:pPr algn="just"/>
            <a:endParaRPr lang="en-MY" sz="300" dirty="0">
              <a:solidFill>
                <a:schemeClr val="tx1">
                  <a:lumMod val="65000"/>
                  <a:lumOff val="35000"/>
                </a:schemeClr>
              </a:solidFill>
            </a:endParaRPr>
          </a:p>
          <a:p>
            <a:pPr algn="just"/>
            <a:r>
              <a:rPr lang="en-US" b="1" baseline="30000" dirty="0" smtClean="0">
                <a:solidFill>
                  <a:schemeClr val="tx1">
                    <a:lumMod val="65000"/>
                    <a:lumOff val="35000"/>
                  </a:schemeClr>
                </a:solidFill>
              </a:rPr>
              <a:t>3</a:t>
            </a:r>
            <a:r>
              <a:rPr lang="en-US" b="1" dirty="0">
                <a:solidFill>
                  <a:schemeClr val="tx1">
                    <a:lumMod val="65000"/>
                    <a:lumOff val="35000"/>
                  </a:schemeClr>
                </a:solidFill>
              </a:rPr>
              <a:t> </a:t>
            </a:r>
            <a:r>
              <a:rPr lang="en-US" b="1" baseline="30000" dirty="0">
                <a:solidFill>
                  <a:schemeClr val="tx1">
                    <a:lumMod val="65000"/>
                    <a:lumOff val="35000"/>
                  </a:schemeClr>
                </a:solidFill>
              </a:rPr>
              <a:t>6 </a:t>
            </a:r>
            <a:r>
              <a:rPr lang="en-US" b="1" dirty="0">
                <a:solidFill>
                  <a:schemeClr val="tx1">
                    <a:lumMod val="65000"/>
                    <a:lumOff val="35000"/>
                  </a:schemeClr>
                </a:solidFill>
              </a:rPr>
              <a:t>After that, he appeared to more than five hundred of the brothers and sisters at the same time, most of whom are still living, though some have fallen asleep. </a:t>
            </a:r>
            <a:r>
              <a:rPr lang="en-US" b="1" baseline="30000" dirty="0">
                <a:solidFill>
                  <a:schemeClr val="tx1">
                    <a:lumMod val="65000"/>
                    <a:lumOff val="35000"/>
                  </a:schemeClr>
                </a:solidFill>
              </a:rPr>
              <a:t>7 </a:t>
            </a:r>
            <a:r>
              <a:rPr lang="en-US" b="1" dirty="0">
                <a:solidFill>
                  <a:schemeClr val="tx1">
                    <a:lumMod val="65000"/>
                    <a:lumOff val="35000"/>
                  </a:schemeClr>
                </a:solidFill>
              </a:rPr>
              <a:t>Then he appeared to James, then to all the apostles, </a:t>
            </a:r>
            <a:r>
              <a:rPr lang="en-US" b="1" baseline="30000" dirty="0">
                <a:solidFill>
                  <a:schemeClr val="tx1">
                    <a:lumMod val="65000"/>
                    <a:lumOff val="35000"/>
                  </a:schemeClr>
                </a:solidFill>
              </a:rPr>
              <a:t>8 </a:t>
            </a:r>
            <a:r>
              <a:rPr lang="en-US" b="1" dirty="0">
                <a:solidFill>
                  <a:schemeClr val="tx1">
                    <a:lumMod val="65000"/>
                    <a:lumOff val="35000"/>
                  </a:schemeClr>
                </a:solidFill>
              </a:rPr>
              <a:t>and last of all he appeared to me also, as to one abnormally </a:t>
            </a:r>
            <a:r>
              <a:rPr lang="en-US" b="1" dirty="0" smtClean="0">
                <a:solidFill>
                  <a:schemeClr val="tx1">
                    <a:lumMod val="65000"/>
                    <a:lumOff val="35000"/>
                  </a:schemeClr>
                </a:solidFill>
              </a:rPr>
              <a:t>born.</a:t>
            </a:r>
          </a:p>
          <a:p>
            <a:pPr algn="r"/>
            <a:r>
              <a:rPr lang="en-US" b="1" dirty="0" smtClean="0">
                <a:solidFill>
                  <a:srgbClr val="7E8C4D"/>
                </a:solidFill>
              </a:rPr>
              <a:t>				      </a:t>
            </a:r>
            <a:r>
              <a:rPr lang="en-US" b="1" i="1" dirty="0" smtClean="0">
                <a:solidFill>
                  <a:srgbClr val="7E8C4D"/>
                </a:solidFill>
              </a:rPr>
              <a:t>(</a:t>
            </a:r>
            <a:r>
              <a:rPr lang="en-US" b="1" i="1" dirty="0">
                <a:solidFill>
                  <a:srgbClr val="7E8C4D"/>
                </a:solidFill>
              </a:rPr>
              <a:t>1 Corinthians 15)</a:t>
            </a:r>
            <a:endParaRPr lang="en-MY" dirty="0">
              <a:solidFill>
                <a:srgbClr val="7E8C4D"/>
              </a:solidFill>
            </a:endParaRPr>
          </a:p>
        </p:txBody>
      </p:sp>
      <p:pic>
        <p:nvPicPr>
          <p:cNvPr id="3" name="Picture 2"/>
          <p:cNvPicPr>
            <a:picLocks noChangeAspect="1"/>
          </p:cNvPicPr>
          <p:nvPr/>
        </p:nvPicPr>
        <p:blipFill>
          <a:blip r:embed="rId2"/>
          <a:stretch>
            <a:fillRect/>
          </a:stretch>
        </p:blipFill>
        <p:spPr>
          <a:xfrm>
            <a:off x="304800" y="762000"/>
            <a:ext cx="3962400" cy="3962400"/>
          </a:xfrm>
          <a:prstGeom prst="rect">
            <a:avLst/>
          </a:prstGeom>
        </p:spPr>
      </p:pic>
      <p:sp>
        <p:nvSpPr>
          <p:cNvPr id="4" name="Rectangle 3"/>
          <p:cNvSpPr/>
          <p:nvPr/>
        </p:nvSpPr>
        <p:spPr>
          <a:xfrm>
            <a:off x="4419600" y="609600"/>
            <a:ext cx="4495800" cy="4293484"/>
          </a:xfrm>
          <a:prstGeom prst="rect">
            <a:avLst/>
          </a:prstGeom>
        </p:spPr>
        <p:txBody>
          <a:bodyPr wrap="square">
            <a:spAutoFit/>
          </a:bodyPr>
          <a:lstStyle/>
          <a:p>
            <a:pPr algn="just"/>
            <a:r>
              <a:rPr lang="en-US" b="1" baseline="30000" dirty="0">
                <a:solidFill>
                  <a:schemeClr val="tx1">
                    <a:lumMod val="65000"/>
                    <a:lumOff val="35000"/>
                  </a:schemeClr>
                </a:solidFill>
              </a:rPr>
              <a:t>1 </a:t>
            </a:r>
            <a:r>
              <a:rPr lang="en-US" b="1" dirty="0">
                <a:solidFill>
                  <a:schemeClr val="tx1">
                    <a:lumMod val="65000"/>
                    <a:lumOff val="35000"/>
                  </a:schemeClr>
                </a:solidFill>
              </a:rPr>
              <a:t>Now, brothers and sisters, I want to remind you of the gospel I preached to you, which you received and on which you have taken your stand. </a:t>
            </a:r>
            <a:r>
              <a:rPr lang="en-US" b="1" baseline="30000" dirty="0">
                <a:solidFill>
                  <a:schemeClr val="tx1">
                    <a:lumMod val="65000"/>
                    <a:lumOff val="35000"/>
                  </a:schemeClr>
                </a:solidFill>
              </a:rPr>
              <a:t>2 </a:t>
            </a:r>
            <a:r>
              <a:rPr lang="en-US" b="1" dirty="0">
                <a:solidFill>
                  <a:schemeClr val="tx1">
                    <a:lumMod val="65000"/>
                    <a:lumOff val="35000"/>
                  </a:schemeClr>
                </a:solidFill>
              </a:rPr>
              <a:t>By this gospel you are saved, if you hold firmly to the word I preached to you. Otherwise, you have believed in vain</a:t>
            </a:r>
            <a:r>
              <a:rPr lang="en-US" b="1" dirty="0" smtClean="0">
                <a:solidFill>
                  <a:schemeClr val="tx1">
                    <a:lumMod val="65000"/>
                    <a:lumOff val="35000"/>
                  </a:schemeClr>
                </a:solidFill>
              </a:rPr>
              <a:t>.</a:t>
            </a:r>
          </a:p>
          <a:p>
            <a:pPr algn="just"/>
            <a:endParaRPr lang="en-MY" sz="300" dirty="0">
              <a:solidFill>
                <a:schemeClr val="tx1">
                  <a:lumMod val="65000"/>
                  <a:lumOff val="35000"/>
                </a:schemeClr>
              </a:solidFill>
            </a:endParaRPr>
          </a:p>
          <a:p>
            <a:pPr algn="just"/>
            <a:r>
              <a:rPr lang="en-US" b="1" baseline="30000" dirty="0">
                <a:solidFill>
                  <a:schemeClr val="tx1">
                    <a:lumMod val="65000"/>
                    <a:lumOff val="35000"/>
                  </a:schemeClr>
                </a:solidFill>
              </a:rPr>
              <a:t>3 </a:t>
            </a:r>
            <a:r>
              <a:rPr lang="en-US" b="1" dirty="0">
                <a:solidFill>
                  <a:schemeClr val="tx1">
                    <a:lumMod val="65000"/>
                    <a:lumOff val="35000"/>
                  </a:schemeClr>
                </a:solidFill>
              </a:rPr>
              <a:t>For what I received I passed on to you as of first importance: that Christ died for our sins according to the Scriptures, </a:t>
            </a:r>
            <a:r>
              <a:rPr lang="en-US" b="1" baseline="30000" dirty="0">
                <a:solidFill>
                  <a:schemeClr val="tx1">
                    <a:lumMod val="65000"/>
                    <a:lumOff val="35000"/>
                  </a:schemeClr>
                </a:solidFill>
              </a:rPr>
              <a:t>4 </a:t>
            </a:r>
            <a:r>
              <a:rPr lang="en-US" b="1" dirty="0">
                <a:solidFill>
                  <a:schemeClr val="tx1">
                    <a:lumMod val="65000"/>
                    <a:lumOff val="35000"/>
                  </a:schemeClr>
                </a:solidFill>
              </a:rPr>
              <a:t>that he was buried, that he was raised on the third day according to the Scriptures, </a:t>
            </a:r>
            <a:r>
              <a:rPr lang="en-US" b="1" baseline="30000" dirty="0">
                <a:solidFill>
                  <a:schemeClr val="tx1">
                    <a:lumMod val="65000"/>
                    <a:lumOff val="35000"/>
                  </a:schemeClr>
                </a:solidFill>
              </a:rPr>
              <a:t>5 </a:t>
            </a:r>
            <a:r>
              <a:rPr lang="en-US" b="1" dirty="0">
                <a:solidFill>
                  <a:schemeClr val="tx1">
                    <a:lumMod val="65000"/>
                    <a:lumOff val="35000"/>
                  </a:schemeClr>
                </a:solidFill>
              </a:rPr>
              <a:t>and that he appeared to </a:t>
            </a:r>
            <a:r>
              <a:rPr lang="en-US" b="1" dirty="0" err="1">
                <a:solidFill>
                  <a:schemeClr val="tx1">
                    <a:lumMod val="65000"/>
                    <a:lumOff val="35000"/>
                  </a:schemeClr>
                </a:solidFill>
              </a:rPr>
              <a:t>Cephas</a:t>
            </a:r>
            <a:r>
              <a:rPr lang="en-US" b="1" dirty="0">
                <a:solidFill>
                  <a:schemeClr val="tx1">
                    <a:lumMod val="65000"/>
                    <a:lumOff val="35000"/>
                  </a:schemeClr>
                </a:solidFill>
              </a:rPr>
              <a:t>, and then to the Twelve. </a:t>
            </a:r>
            <a:endParaRPr lang="en-MY" dirty="0">
              <a:solidFill>
                <a:srgbClr val="7E8C4D"/>
              </a:solidFill>
            </a:endParaRPr>
          </a:p>
        </p:txBody>
      </p:sp>
    </p:spTree>
    <p:extLst>
      <p:ext uri="{BB962C8B-B14F-4D97-AF65-F5344CB8AC3E}">
        <p14:creationId xmlns:p14="http://schemas.microsoft.com/office/powerpoint/2010/main" val="341940367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8913813" cy="914400"/>
          </a:xfrm>
        </p:spPr>
        <p:txBody>
          <a:bodyPr/>
          <a:lstStyle/>
          <a:p>
            <a:r>
              <a:rPr lang="en-US" dirty="0" smtClean="0"/>
              <a:t>Focus For 2019</a:t>
            </a:r>
            <a:endParaRPr lang="en-US" dirty="0"/>
          </a:p>
        </p:txBody>
      </p:sp>
      <p:pic>
        <p:nvPicPr>
          <p:cNvPr id="8" name="Content Placeholder 7" descr="Bible2.jpg"/>
          <p:cNvPicPr>
            <a:picLocks noGrp="1" noChangeAspect="1"/>
          </p:cNvPicPr>
          <p:nvPr>
            <p:ph sz="half" idx="2"/>
          </p:nvPr>
        </p:nvPicPr>
        <p:blipFill>
          <a:blip r:embed="rId2">
            <a:extLst>
              <a:ext uri="{28A0092B-C50C-407E-A947-70E740481C1C}">
                <a14:useLocalDpi xmlns:a14="http://schemas.microsoft.com/office/drawing/2010/main" val="0"/>
              </a:ext>
            </a:extLst>
          </a:blip>
          <a:srcRect l="17736" r="17736"/>
          <a:stretch>
            <a:fillRect/>
          </a:stretch>
        </p:blipFill>
        <p:spPr>
          <a:xfrm>
            <a:off x="5044440" y="2286000"/>
            <a:ext cx="3566160" cy="3681412"/>
          </a:xfrm>
        </p:spPr>
      </p:pic>
      <p:pic>
        <p:nvPicPr>
          <p:cNvPr id="4" name="Content Placeholder 3" descr="manage-work-relationship-810x540.jpg"/>
          <p:cNvPicPr>
            <a:picLocks noGrp="1" noChangeAspect="1"/>
          </p:cNvPicPr>
          <p:nvPr>
            <p:ph sz="half" idx="1"/>
          </p:nvPr>
        </p:nvPicPr>
        <p:blipFill>
          <a:blip r:embed="rId3">
            <a:extLst>
              <a:ext uri="{28A0092B-C50C-407E-A947-70E740481C1C}">
                <a14:useLocalDpi xmlns:a14="http://schemas.microsoft.com/office/drawing/2010/main" val="0"/>
              </a:ext>
            </a:extLst>
          </a:blip>
          <a:srcRect l="17716" r="17716"/>
          <a:stretch>
            <a:fillRect/>
          </a:stretch>
        </p:blipFill>
        <p:spPr>
          <a:xfrm>
            <a:off x="914400" y="2262188"/>
            <a:ext cx="3566160" cy="3681412"/>
          </a:xfrm>
        </p:spPr>
      </p:pic>
    </p:spTree>
    <p:extLst>
      <p:ext uri="{BB962C8B-B14F-4D97-AF65-F5344CB8AC3E}">
        <p14:creationId xmlns:p14="http://schemas.microsoft.com/office/powerpoint/2010/main" val="2306648833"/>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457200"/>
            <a:ext cx="5105400" cy="3046122"/>
          </a:xfrm>
          <a:prstGeom prst="rect">
            <a:avLst/>
          </a:prstGeom>
        </p:spPr>
      </p:pic>
      <p:sp>
        <p:nvSpPr>
          <p:cNvPr id="3" name="Rectangle 2"/>
          <p:cNvSpPr/>
          <p:nvPr/>
        </p:nvSpPr>
        <p:spPr>
          <a:xfrm>
            <a:off x="914400" y="3657600"/>
            <a:ext cx="7620000" cy="2862323"/>
          </a:xfrm>
          <a:prstGeom prst="rect">
            <a:avLst/>
          </a:prstGeom>
        </p:spPr>
        <p:txBody>
          <a:bodyPr wrap="square">
            <a:spAutoFit/>
          </a:bodyPr>
          <a:lstStyle/>
          <a:p>
            <a:pPr algn="just"/>
            <a:r>
              <a:rPr lang="en-US" b="1" baseline="30000" dirty="0">
                <a:solidFill>
                  <a:srgbClr val="595959"/>
                </a:solidFill>
              </a:rPr>
              <a:t>13 </a:t>
            </a:r>
            <a:r>
              <a:rPr lang="en-US" b="1" dirty="0">
                <a:solidFill>
                  <a:srgbClr val="595959"/>
                </a:solidFill>
              </a:rPr>
              <a:t>If there is no resurrection of the dead, then not even Christ has been raised. </a:t>
            </a:r>
            <a:r>
              <a:rPr lang="en-US" b="1" baseline="30000" dirty="0">
                <a:solidFill>
                  <a:srgbClr val="595959"/>
                </a:solidFill>
              </a:rPr>
              <a:t>14 </a:t>
            </a:r>
            <a:r>
              <a:rPr lang="en-US" b="1" dirty="0">
                <a:solidFill>
                  <a:srgbClr val="595959"/>
                </a:solidFill>
              </a:rPr>
              <a:t>And if Christ has not been raised, our preaching is useless and so is your faith. </a:t>
            </a:r>
            <a:r>
              <a:rPr lang="en-US" b="1" baseline="30000" dirty="0">
                <a:solidFill>
                  <a:srgbClr val="595959"/>
                </a:solidFill>
              </a:rPr>
              <a:t>15 </a:t>
            </a:r>
            <a:r>
              <a:rPr lang="en-US" b="1" dirty="0">
                <a:solidFill>
                  <a:srgbClr val="595959"/>
                </a:solidFill>
              </a:rPr>
              <a:t>More than that, we are then found to be false witnesses about God, for we have testified about God that he raised Christ from the dead. But he did not raise him if in fact the dead are not raised. </a:t>
            </a:r>
            <a:r>
              <a:rPr lang="en-US" b="1" baseline="30000" dirty="0">
                <a:solidFill>
                  <a:srgbClr val="595959"/>
                </a:solidFill>
              </a:rPr>
              <a:t>16 </a:t>
            </a:r>
            <a:r>
              <a:rPr lang="en-US" b="1" dirty="0">
                <a:solidFill>
                  <a:srgbClr val="595959"/>
                </a:solidFill>
              </a:rPr>
              <a:t>For if the dead are not raised, then Christ has not been raised either. </a:t>
            </a:r>
            <a:r>
              <a:rPr lang="en-US" b="1" baseline="30000" dirty="0">
                <a:solidFill>
                  <a:srgbClr val="595959"/>
                </a:solidFill>
              </a:rPr>
              <a:t>17 </a:t>
            </a:r>
            <a:r>
              <a:rPr lang="en-US" b="1" dirty="0">
                <a:solidFill>
                  <a:srgbClr val="595959"/>
                </a:solidFill>
              </a:rPr>
              <a:t>And if Christ has not been raised, your faith is futile; you are still in your sins. </a:t>
            </a:r>
            <a:r>
              <a:rPr lang="en-US" b="1" baseline="30000" dirty="0">
                <a:solidFill>
                  <a:srgbClr val="595959"/>
                </a:solidFill>
              </a:rPr>
              <a:t>18 </a:t>
            </a:r>
            <a:r>
              <a:rPr lang="en-US" b="1" dirty="0">
                <a:solidFill>
                  <a:srgbClr val="595959"/>
                </a:solidFill>
              </a:rPr>
              <a:t>Then those also who have fallen asleep in Christ are lost. </a:t>
            </a:r>
            <a:r>
              <a:rPr lang="en-US" b="1" baseline="30000" dirty="0">
                <a:solidFill>
                  <a:srgbClr val="595959"/>
                </a:solidFill>
              </a:rPr>
              <a:t>19 </a:t>
            </a:r>
            <a:r>
              <a:rPr lang="en-US" b="1" dirty="0">
                <a:solidFill>
                  <a:srgbClr val="595959"/>
                </a:solidFill>
              </a:rPr>
              <a:t>If only for this life we have hope in Christ, we are of all people most to be pitied.        </a:t>
            </a:r>
            <a:r>
              <a:rPr lang="en-US" b="1" i="1" dirty="0" smtClean="0">
                <a:solidFill>
                  <a:schemeClr val="accent6">
                    <a:lumMod val="75000"/>
                  </a:schemeClr>
                </a:solidFill>
              </a:rPr>
              <a:t>(</a:t>
            </a:r>
            <a:r>
              <a:rPr lang="en-US" b="1" i="1" dirty="0">
                <a:solidFill>
                  <a:schemeClr val="accent6">
                    <a:lumMod val="75000"/>
                  </a:schemeClr>
                </a:solidFill>
              </a:rPr>
              <a:t>1 Corinthians 15)</a:t>
            </a:r>
            <a:endParaRPr lang="en-MY" dirty="0">
              <a:solidFill>
                <a:schemeClr val="accent6">
                  <a:lumMod val="75000"/>
                </a:schemeClr>
              </a:solidFill>
            </a:endParaRPr>
          </a:p>
        </p:txBody>
      </p:sp>
    </p:spTree>
    <p:extLst>
      <p:ext uri="{BB962C8B-B14F-4D97-AF65-F5344CB8AC3E}">
        <p14:creationId xmlns:p14="http://schemas.microsoft.com/office/powerpoint/2010/main" val="221671524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914400" y="533400"/>
            <a:ext cx="5554133" cy="3124200"/>
          </a:xfrm>
          <a:prstGeom prst="rect">
            <a:avLst/>
          </a:prstGeom>
        </p:spPr>
      </p:pic>
      <p:sp>
        <p:nvSpPr>
          <p:cNvPr id="3" name="Rectangle 2"/>
          <p:cNvSpPr/>
          <p:nvPr/>
        </p:nvSpPr>
        <p:spPr>
          <a:xfrm>
            <a:off x="762000" y="3891677"/>
            <a:ext cx="7772400" cy="2585323"/>
          </a:xfrm>
          <a:prstGeom prst="rect">
            <a:avLst/>
          </a:prstGeom>
        </p:spPr>
        <p:txBody>
          <a:bodyPr wrap="square">
            <a:spAutoFit/>
          </a:bodyPr>
          <a:lstStyle/>
          <a:p>
            <a:pPr algn="just"/>
            <a:r>
              <a:rPr lang="en-US" b="1" baseline="30000" dirty="0">
                <a:solidFill>
                  <a:srgbClr val="595959"/>
                </a:solidFill>
              </a:rPr>
              <a:t>20 </a:t>
            </a:r>
            <a:r>
              <a:rPr lang="en-US" b="1" dirty="0">
                <a:solidFill>
                  <a:srgbClr val="595959"/>
                </a:solidFill>
              </a:rPr>
              <a:t>But Christ has indeed been raised from the dead, the </a:t>
            </a:r>
            <a:r>
              <a:rPr lang="en-US" b="1" dirty="0" err="1">
                <a:solidFill>
                  <a:srgbClr val="595959"/>
                </a:solidFill>
              </a:rPr>
              <a:t>firstfruits</a:t>
            </a:r>
            <a:r>
              <a:rPr lang="en-US" b="1" dirty="0">
                <a:solidFill>
                  <a:srgbClr val="595959"/>
                </a:solidFill>
              </a:rPr>
              <a:t> of those who have fallen asleep. </a:t>
            </a:r>
            <a:r>
              <a:rPr lang="en-MY" b="1" baseline="30000" dirty="0">
                <a:solidFill>
                  <a:srgbClr val="595959"/>
                </a:solidFill>
              </a:rPr>
              <a:t>21 </a:t>
            </a:r>
            <a:r>
              <a:rPr lang="en-MY" b="1" dirty="0">
                <a:solidFill>
                  <a:srgbClr val="595959"/>
                </a:solidFill>
              </a:rPr>
              <a:t>For since death came through a man, the resurrection of the dead comes also through a man. </a:t>
            </a:r>
            <a:r>
              <a:rPr lang="en-MY" b="1" baseline="30000" dirty="0">
                <a:solidFill>
                  <a:srgbClr val="595959"/>
                </a:solidFill>
              </a:rPr>
              <a:t>22 </a:t>
            </a:r>
            <a:r>
              <a:rPr lang="en-MY" b="1" dirty="0">
                <a:solidFill>
                  <a:srgbClr val="595959"/>
                </a:solidFill>
              </a:rPr>
              <a:t>For as in Adam all die, so in Christ all will be made alive. </a:t>
            </a:r>
            <a:r>
              <a:rPr lang="en-MY" b="1" baseline="30000" dirty="0">
                <a:solidFill>
                  <a:srgbClr val="595959"/>
                </a:solidFill>
              </a:rPr>
              <a:t>23 </a:t>
            </a:r>
            <a:r>
              <a:rPr lang="en-MY" b="1" dirty="0">
                <a:solidFill>
                  <a:srgbClr val="595959"/>
                </a:solidFill>
              </a:rPr>
              <a:t>But each in turn: Christ, the firstfruits; then, when he comes, those who belong to him. </a:t>
            </a:r>
            <a:r>
              <a:rPr lang="en-MY" b="1" baseline="30000" dirty="0">
                <a:solidFill>
                  <a:srgbClr val="595959"/>
                </a:solidFill>
              </a:rPr>
              <a:t>24 </a:t>
            </a:r>
            <a:r>
              <a:rPr lang="en-MY" b="1" dirty="0">
                <a:solidFill>
                  <a:srgbClr val="595959"/>
                </a:solidFill>
              </a:rPr>
              <a:t>Then the end will come, when he hands over the kingdom to God the Father after he has destroyed all dominion, authority and power. </a:t>
            </a:r>
            <a:r>
              <a:rPr lang="en-MY" b="1" baseline="30000" dirty="0">
                <a:solidFill>
                  <a:srgbClr val="595959"/>
                </a:solidFill>
              </a:rPr>
              <a:t>25 </a:t>
            </a:r>
            <a:r>
              <a:rPr lang="en-MY" b="1" dirty="0">
                <a:solidFill>
                  <a:srgbClr val="595959"/>
                </a:solidFill>
              </a:rPr>
              <a:t>For he must reign until he has put all his enemies under his feet</a:t>
            </a:r>
            <a:r>
              <a:rPr lang="en-MY" b="1" dirty="0" smtClean="0">
                <a:solidFill>
                  <a:srgbClr val="595959"/>
                </a:solidFill>
              </a:rPr>
              <a:t>.</a:t>
            </a:r>
            <a:r>
              <a:rPr lang="en-US" b="1" dirty="0" smtClean="0">
                <a:solidFill>
                  <a:srgbClr val="595959"/>
                </a:solidFill>
              </a:rPr>
              <a:t> 						  </a:t>
            </a:r>
            <a:r>
              <a:rPr lang="en-US" b="1" i="1" dirty="0" smtClean="0">
                <a:solidFill>
                  <a:schemeClr val="accent6">
                    <a:lumMod val="75000"/>
                  </a:schemeClr>
                </a:solidFill>
              </a:rPr>
              <a:t>(</a:t>
            </a:r>
            <a:r>
              <a:rPr lang="en-US" b="1" i="1" dirty="0">
                <a:solidFill>
                  <a:schemeClr val="accent6">
                    <a:lumMod val="75000"/>
                  </a:schemeClr>
                </a:solidFill>
              </a:rPr>
              <a:t>1 Corinthians 15)</a:t>
            </a:r>
            <a:endParaRPr lang="en-MY" dirty="0">
              <a:solidFill>
                <a:schemeClr val="accent6">
                  <a:lumMod val="75000"/>
                </a:schemeClr>
              </a:solidFill>
            </a:endParaRPr>
          </a:p>
        </p:txBody>
      </p:sp>
    </p:spTree>
    <p:extLst>
      <p:ext uri="{BB962C8B-B14F-4D97-AF65-F5344CB8AC3E}">
        <p14:creationId xmlns:p14="http://schemas.microsoft.com/office/powerpoint/2010/main" val="128863069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66800" y="850900"/>
            <a:ext cx="6543498" cy="3111500"/>
          </a:xfrm>
          <a:prstGeom prst="rect">
            <a:avLst/>
          </a:prstGeom>
        </p:spPr>
      </p:pic>
      <p:sp>
        <p:nvSpPr>
          <p:cNvPr id="4" name="Rectangle 3"/>
          <p:cNvSpPr/>
          <p:nvPr/>
        </p:nvSpPr>
        <p:spPr>
          <a:xfrm>
            <a:off x="914400" y="4277142"/>
            <a:ext cx="7467600" cy="2123658"/>
          </a:xfrm>
          <a:prstGeom prst="rect">
            <a:avLst/>
          </a:prstGeom>
        </p:spPr>
        <p:txBody>
          <a:bodyPr wrap="square">
            <a:spAutoFit/>
          </a:bodyPr>
          <a:lstStyle/>
          <a:p>
            <a:pPr algn="just"/>
            <a:r>
              <a:rPr lang="en-MY" b="1" baseline="30000" dirty="0">
                <a:solidFill>
                  <a:schemeClr val="tx1">
                    <a:lumMod val="65000"/>
                    <a:lumOff val="35000"/>
                  </a:schemeClr>
                </a:solidFill>
              </a:rPr>
              <a:t>26 </a:t>
            </a:r>
            <a:r>
              <a:rPr lang="en-MY" b="1" dirty="0">
                <a:solidFill>
                  <a:schemeClr val="tx1">
                    <a:lumMod val="65000"/>
                    <a:lumOff val="35000"/>
                  </a:schemeClr>
                </a:solidFill>
              </a:rPr>
              <a:t>The last enemy to be destroyed is death. </a:t>
            </a:r>
            <a:r>
              <a:rPr lang="en-MY" b="1" baseline="30000" dirty="0">
                <a:solidFill>
                  <a:schemeClr val="tx1">
                    <a:lumMod val="65000"/>
                    <a:lumOff val="35000"/>
                  </a:schemeClr>
                </a:solidFill>
              </a:rPr>
              <a:t>27 </a:t>
            </a:r>
            <a:r>
              <a:rPr lang="en-MY" b="1" dirty="0">
                <a:solidFill>
                  <a:schemeClr val="tx1">
                    <a:lumMod val="65000"/>
                    <a:lumOff val="35000"/>
                  </a:schemeClr>
                </a:solidFill>
              </a:rPr>
              <a:t>For he ‘has put everything under his feet’.		           </a:t>
            </a:r>
            <a:endParaRPr lang="en-MY" dirty="0">
              <a:solidFill>
                <a:schemeClr val="tx1">
                  <a:lumMod val="65000"/>
                  <a:lumOff val="35000"/>
                </a:schemeClr>
              </a:solidFill>
            </a:endParaRPr>
          </a:p>
          <a:p>
            <a:pPr algn="just"/>
            <a:r>
              <a:rPr lang="en-MY" sz="300" dirty="0">
                <a:solidFill>
                  <a:schemeClr val="tx1">
                    <a:lumMod val="65000"/>
                    <a:lumOff val="35000"/>
                  </a:schemeClr>
                </a:solidFill>
              </a:rPr>
              <a:t> </a:t>
            </a:r>
          </a:p>
          <a:p>
            <a:pPr algn="just"/>
            <a:r>
              <a:rPr lang="en-US" b="1" dirty="0">
                <a:solidFill>
                  <a:schemeClr val="tx1">
                    <a:lumMod val="65000"/>
                    <a:lumOff val="35000"/>
                  </a:schemeClr>
                </a:solidFill>
              </a:rPr>
              <a:t>‘Death has been swallowed up in victory.’</a:t>
            </a:r>
            <a:endParaRPr lang="en-MY" dirty="0">
              <a:solidFill>
                <a:schemeClr val="tx1">
                  <a:lumMod val="65000"/>
                  <a:lumOff val="35000"/>
                </a:schemeClr>
              </a:solidFill>
            </a:endParaRPr>
          </a:p>
          <a:p>
            <a:pPr algn="just"/>
            <a:r>
              <a:rPr lang="en-US" b="1" baseline="30000" dirty="0">
                <a:solidFill>
                  <a:schemeClr val="tx1">
                    <a:lumMod val="65000"/>
                    <a:lumOff val="35000"/>
                  </a:schemeClr>
                </a:solidFill>
              </a:rPr>
              <a:t>55 </a:t>
            </a:r>
            <a:r>
              <a:rPr lang="en-US" b="1" dirty="0">
                <a:solidFill>
                  <a:schemeClr val="tx1">
                    <a:lumMod val="65000"/>
                    <a:lumOff val="35000"/>
                  </a:schemeClr>
                </a:solidFill>
              </a:rPr>
              <a:t>‘Where, O death, is your victory? Where, O death, is your sting?</a:t>
            </a:r>
            <a:r>
              <a:rPr lang="en-US" b="1" dirty="0" smtClean="0">
                <a:solidFill>
                  <a:schemeClr val="tx1">
                    <a:lumMod val="65000"/>
                    <a:lumOff val="35000"/>
                  </a:schemeClr>
                </a:solidFill>
              </a:rPr>
              <a:t>’</a:t>
            </a:r>
          </a:p>
          <a:p>
            <a:pPr algn="just"/>
            <a:endParaRPr lang="en-MY" sz="300" dirty="0">
              <a:solidFill>
                <a:schemeClr val="tx1">
                  <a:lumMod val="65000"/>
                  <a:lumOff val="35000"/>
                </a:schemeClr>
              </a:solidFill>
            </a:endParaRPr>
          </a:p>
          <a:p>
            <a:pPr algn="just"/>
            <a:r>
              <a:rPr lang="en-US" b="1" baseline="30000" dirty="0">
                <a:solidFill>
                  <a:schemeClr val="tx1">
                    <a:lumMod val="65000"/>
                    <a:lumOff val="35000"/>
                  </a:schemeClr>
                </a:solidFill>
              </a:rPr>
              <a:t>56 </a:t>
            </a:r>
            <a:r>
              <a:rPr lang="en-US" b="1" dirty="0">
                <a:solidFill>
                  <a:schemeClr val="tx1">
                    <a:lumMod val="65000"/>
                    <a:lumOff val="35000"/>
                  </a:schemeClr>
                </a:solidFill>
              </a:rPr>
              <a:t>The sting of death is sin, and the power of sin is the law. </a:t>
            </a:r>
            <a:r>
              <a:rPr lang="en-US" b="1" baseline="30000" dirty="0">
                <a:solidFill>
                  <a:schemeClr val="tx1">
                    <a:lumMod val="65000"/>
                    <a:lumOff val="35000"/>
                  </a:schemeClr>
                </a:solidFill>
              </a:rPr>
              <a:t>57 </a:t>
            </a:r>
            <a:r>
              <a:rPr lang="en-US" b="1" dirty="0">
                <a:solidFill>
                  <a:schemeClr val="tx1">
                    <a:lumMod val="65000"/>
                    <a:lumOff val="35000"/>
                  </a:schemeClr>
                </a:solidFill>
              </a:rPr>
              <a:t>But thanks be to God! He gives us the victory through our Lord Jesus Christ.</a:t>
            </a:r>
            <a:r>
              <a:rPr lang="en-US" b="1" dirty="0"/>
              <a:t>		          </a:t>
            </a:r>
            <a:r>
              <a:rPr lang="en-US" b="1" dirty="0" smtClean="0"/>
              <a:t>			            </a:t>
            </a:r>
            <a:r>
              <a:rPr lang="en-US" b="1" i="1" dirty="0" smtClean="0">
                <a:solidFill>
                  <a:srgbClr val="7E8C4D"/>
                </a:solidFill>
              </a:rPr>
              <a:t>(</a:t>
            </a:r>
            <a:r>
              <a:rPr lang="en-US" b="1" i="1" dirty="0">
                <a:solidFill>
                  <a:srgbClr val="7E8C4D"/>
                </a:solidFill>
              </a:rPr>
              <a:t>1 Corinthians 15)</a:t>
            </a:r>
            <a:endParaRPr lang="en-MY" dirty="0">
              <a:solidFill>
                <a:srgbClr val="7E8C4D"/>
              </a:solidFill>
            </a:endParaRPr>
          </a:p>
        </p:txBody>
      </p:sp>
    </p:spTree>
    <p:extLst>
      <p:ext uri="{BB962C8B-B14F-4D97-AF65-F5344CB8AC3E}">
        <p14:creationId xmlns:p14="http://schemas.microsoft.com/office/powerpoint/2010/main" val="325547472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3813" cy="914400"/>
          </a:xfrm>
        </p:spPr>
        <p:txBody>
          <a:bodyPr/>
          <a:lstStyle/>
          <a:p>
            <a:r>
              <a:rPr lang="en-US" dirty="0" smtClean="0"/>
              <a:t>Unshakeable Confidence</a:t>
            </a:r>
            <a:endParaRPr lang="en-US" dirty="0"/>
          </a:p>
        </p:txBody>
      </p:sp>
      <p:sp>
        <p:nvSpPr>
          <p:cNvPr id="3" name="Rectangle 2"/>
          <p:cNvSpPr/>
          <p:nvPr/>
        </p:nvSpPr>
        <p:spPr>
          <a:xfrm>
            <a:off x="5029200" y="1923872"/>
            <a:ext cx="3505200" cy="1200328"/>
          </a:xfrm>
          <a:prstGeom prst="rect">
            <a:avLst/>
          </a:prstGeom>
        </p:spPr>
        <p:txBody>
          <a:bodyPr wrap="square">
            <a:spAutoFit/>
          </a:bodyPr>
          <a:lstStyle/>
          <a:p>
            <a:pPr algn="just"/>
            <a:r>
              <a:rPr lang="en-MY" b="1" baseline="30000" dirty="0">
                <a:solidFill>
                  <a:schemeClr val="tx1">
                    <a:lumMod val="65000"/>
                    <a:lumOff val="35000"/>
                  </a:schemeClr>
                </a:solidFill>
              </a:rPr>
              <a:t>22 </a:t>
            </a:r>
            <a:r>
              <a:rPr lang="en-MY" b="1" dirty="0">
                <a:solidFill>
                  <a:schemeClr val="tx1">
                    <a:lumMod val="65000"/>
                    <a:lumOff val="35000"/>
                  </a:schemeClr>
                </a:solidFill>
              </a:rPr>
              <a:t>For as in Adam all die, so </a:t>
            </a:r>
            <a:r>
              <a:rPr lang="en-MY" sz="2400" b="1" dirty="0">
                <a:solidFill>
                  <a:schemeClr val="tx1">
                    <a:lumMod val="65000"/>
                    <a:lumOff val="35000"/>
                  </a:schemeClr>
                </a:solidFill>
              </a:rPr>
              <a:t>in Christ all will be made alive.</a:t>
            </a:r>
            <a:r>
              <a:rPr lang="en-MY" b="1" dirty="0"/>
              <a:t>	  </a:t>
            </a:r>
            <a:r>
              <a:rPr lang="en-MY" b="1" dirty="0"/>
              <a:t> </a:t>
            </a:r>
            <a:r>
              <a:rPr lang="en-MY" b="1" dirty="0" smtClean="0"/>
              <a:t>    </a:t>
            </a:r>
            <a:r>
              <a:rPr lang="en-MY" b="1" i="1" dirty="0" smtClean="0">
                <a:solidFill>
                  <a:srgbClr val="7E8C4D"/>
                </a:solidFill>
              </a:rPr>
              <a:t>(</a:t>
            </a:r>
            <a:r>
              <a:rPr lang="en-MY" b="1" i="1" dirty="0">
                <a:solidFill>
                  <a:srgbClr val="7E8C4D"/>
                </a:solidFill>
              </a:rPr>
              <a:t>1 Corinthians </a:t>
            </a:r>
            <a:r>
              <a:rPr lang="en-MY" b="1" i="1" dirty="0" smtClean="0">
                <a:solidFill>
                  <a:srgbClr val="7E8C4D"/>
                </a:solidFill>
              </a:rPr>
              <a:t>15)</a:t>
            </a:r>
            <a:endParaRPr lang="en-MY" dirty="0">
              <a:solidFill>
                <a:srgbClr val="7E8C4D"/>
              </a:solidFill>
            </a:endParaRPr>
          </a:p>
        </p:txBody>
      </p:sp>
      <p:pic>
        <p:nvPicPr>
          <p:cNvPr id="6" name="Picture 5"/>
          <p:cNvPicPr>
            <a:picLocks noChangeAspect="1"/>
          </p:cNvPicPr>
          <p:nvPr/>
        </p:nvPicPr>
        <p:blipFill>
          <a:blip r:embed="rId2"/>
          <a:stretch>
            <a:fillRect/>
          </a:stretch>
        </p:blipFill>
        <p:spPr>
          <a:xfrm>
            <a:off x="533400" y="1981200"/>
            <a:ext cx="4191000" cy="4191000"/>
          </a:xfrm>
          <a:prstGeom prst="rect">
            <a:avLst/>
          </a:prstGeom>
        </p:spPr>
      </p:pic>
      <p:sp>
        <p:nvSpPr>
          <p:cNvPr id="7" name="Rectangle 6"/>
          <p:cNvSpPr/>
          <p:nvPr/>
        </p:nvSpPr>
        <p:spPr>
          <a:xfrm>
            <a:off x="5029200" y="3510677"/>
            <a:ext cx="3505200" cy="2585323"/>
          </a:xfrm>
          <a:prstGeom prst="rect">
            <a:avLst/>
          </a:prstGeom>
        </p:spPr>
        <p:txBody>
          <a:bodyPr wrap="square">
            <a:spAutoFit/>
          </a:bodyPr>
          <a:lstStyle/>
          <a:p>
            <a:pPr algn="just"/>
            <a:r>
              <a:rPr lang="en-MY" b="1" baseline="30000" dirty="0">
                <a:solidFill>
                  <a:srgbClr val="595959"/>
                </a:solidFill>
              </a:rPr>
              <a:t>10 </a:t>
            </a:r>
            <a:r>
              <a:rPr lang="en-MY" b="1" dirty="0">
                <a:solidFill>
                  <a:srgbClr val="595959"/>
                </a:solidFill>
              </a:rPr>
              <a:t>because you will not abandon me to the realm of the dead, nor will you let your faithful one see decay.</a:t>
            </a:r>
            <a:endParaRPr lang="en-MY" dirty="0">
              <a:solidFill>
                <a:srgbClr val="595959"/>
              </a:solidFill>
            </a:endParaRPr>
          </a:p>
          <a:p>
            <a:pPr algn="just"/>
            <a:r>
              <a:rPr lang="en-MY" b="1" baseline="30000" dirty="0">
                <a:solidFill>
                  <a:srgbClr val="595959"/>
                </a:solidFill>
              </a:rPr>
              <a:t>11 </a:t>
            </a:r>
            <a:r>
              <a:rPr lang="en-MY" b="1" dirty="0">
                <a:solidFill>
                  <a:srgbClr val="595959"/>
                </a:solidFill>
              </a:rPr>
              <a:t>You make known to me the path of life; you will fill me with joy in your presence, with eternal pleasures at your right hand</a:t>
            </a:r>
            <a:r>
              <a:rPr lang="en-MY" b="1" dirty="0" smtClean="0">
                <a:solidFill>
                  <a:srgbClr val="595959"/>
                </a:solidFill>
              </a:rPr>
              <a:t>.	     </a:t>
            </a:r>
            <a:r>
              <a:rPr lang="en-MY" b="1" i="1" dirty="0" smtClean="0">
                <a:solidFill>
                  <a:schemeClr val="accent6">
                    <a:lumMod val="75000"/>
                  </a:schemeClr>
                </a:solidFill>
              </a:rPr>
              <a:t>(</a:t>
            </a:r>
            <a:r>
              <a:rPr lang="en-MY" b="1" i="1" dirty="0">
                <a:solidFill>
                  <a:schemeClr val="accent6">
                    <a:lumMod val="75000"/>
                  </a:schemeClr>
                </a:solidFill>
              </a:rPr>
              <a:t>Psalm 16)</a:t>
            </a:r>
            <a:endParaRPr lang="en-MY" dirty="0">
              <a:solidFill>
                <a:schemeClr val="accent6">
                  <a:lumMod val="75000"/>
                </a:schemeClr>
              </a:solidFill>
            </a:endParaRPr>
          </a:p>
        </p:txBody>
      </p:sp>
    </p:spTree>
    <p:extLst>
      <p:ext uri="{BB962C8B-B14F-4D97-AF65-F5344CB8AC3E}">
        <p14:creationId xmlns:p14="http://schemas.microsoft.com/office/powerpoint/2010/main" val="292473346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Response</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1752600" y="2117149"/>
            <a:ext cx="5500976" cy="3445451"/>
          </a:xfrm>
          <a:prstGeom prst="rect">
            <a:avLst/>
          </a:prstGeom>
        </p:spPr>
      </p:pic>
      <p:sp>
        <p:nvSpPr>
          <p:cNvPr id="5" name="Rectangle 4"/>
          <p:cNvSpPr/>
          <p:nvPr/>
        </p:nvSpPr>
        <p:spPr>
          <a:xfrm>
            <a:off x="2286000" y="5862935"/>
            <a:ext cx="4429518" cy="461665"/>
          </a:xfrm>
          <a:prstGeom prst="rect">
            <a:avLst/>
          </a:prstGeom>
        </p:spPr>
        <p:txBody>
          <a:bodyPr wrap="none">
            <a:spAutoFit/>
          </a:bodyPr>
          <a:lstStyle/>
          <a:p>
            <a:r>
              <a:rPr lang="en-US" sz="2400" b="1" dirty="0" smtClean="0">
                <a:solidFill>
                  <a:schemeClr val="tx1">
                    <a:lumMod val="65000"/>
                    <a:lumOff val="35000"/>
                  </a:schemeClr>
                </a:solidFill>
              </a:rPr>
              <a:t>An Epistle To The </a:t>
            </a:r>
            <a:r>
              <a:rPr lang="en-US" sz="2400" b="1" dirty="0">
                <a:solidFill>
                  <a:schemeClr val="tx1">
                    <a:lumMod val="65000"/>
                    <a:lumOff val="35000"/>
                  </a:schemeClr>
                </a:solidFill>
              </a:rPr>
              <a:t>21</a:t>
            </a:r>
            <a:r>
              <a:rPr lang="en-US" sz="2400" b="1" baseline="30000" dirty="0">
                <a:solidFill>
                  <a:schemeClr val="tx1">
                    <a:lumMod val="65000"/>
                    <a:lumOff val="35000"/>
                  </a:schemeClr>
                </a:solidFill>
              </a:rPr>
              <a:t>st</a:t>
            </a:r>
            <a:r>
              <a:rPr lang="en-US" sz="2400" b="1" dirty="0">
                <a:solidFill>
                  <a:schemeClr val="tx1">
                    <a:lumMod val="65000"/>
                    <a:lumOff val="35000"/>
                  </a:schemeClr>
                </a:solidFill>
              </a:rPr>
              <a:t> century </a:t>
            </a:r>
            <a:endParaRPr lang="en-US" sz="2400" b="1" dirty="0">
              <a:solidFill>
                <a:schemeClr val="tx1">
                  <a:lumMod val="65000"/>
                  <a:lumOff val="35000"/>
                </a:schemeClr>
              </a:solidFill>
            </a:endParaRPr>
          </a:p>
        </p:txBody>
      </p:sp>
    </p:spTree>
    <p:extLst>
      <p:ext uri="{BB962C8B-B14F-4D97-AF65-F5344CB8AC3E}">
        <p14:creationId xmlns:p14="http://schemas.microsoft.com/office/powerpoint/2010/main" val="9243648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13813" cy="914400"/>
          </a:xfrm>
        </p:spPr>
        <p:txBody>
          <a:bodyPr/>
          <a:lstStyle/>
          <a:p>
            <a:r>
              <a:rPr lang="en-US" dirty="0" smtClean="0"/>
              <a:t>Response</a:t>
            </a:r>
            <a:endParaRPr lang="en-US" dirty="0"/>
          </a:p>
        </p:txBody>
      </p:sp>
      <p:pic>
        <p:nvPicPr>
          <p:cNvPr id="7" name="Content Placeholder 7" descr="Bible2.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l="17736" r="17736"/>
          <a:stretch>
            <a:fillRect/>
          </a:stretch>
        </p:blipFill>
        <p:spPr>
          <a:xfrm>
            <a:off x="914400" y="2033588"/>
            <a:ext cx="3566160" cy="3681412"/>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r="34840"/>
          <a:stretch/>
        </p:blipFill>
        <p:spPr>
          <a:xfrm>
            <a:off x="4632960" y="2033588"/>
            <a:ext cx="3574964" cy="3651885"/>
          </a:xfrm>
          <a:prstGeom prst="rect">
            <a:avLst/>
          </a:prstGeom>
        </p:spPr>
      </p:pic>
    </p:spTree>
    <p:extLst>
      <p:ext uri="{BB962C8B-B14F-4D97-AF65-F5344CB8AC3E}">
        <p14:creationId xmlns:p14="http://schemas.microsoft.com/office/powerpoint/2010/main" val="4763487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3813" cy="914400"/>
          </a:xfrm>
        </p:spPr>
        <p:txBody>
          <a:bodyPr/>
          <a:lstStyle/>
          <a:p>
            <a:r>
              <a:rPr lang="en-US" dirty="0" smtClean="0"/>
              <a:t>Lessons From A Messy Church</a:t>
            </a:r>
            <a:endParaRPr lang="en-US"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Lst>
          </a:blip>
          <a:srcRect b="26147"/>
          <a:stretch/>
        </p:blipFill>
        <p:spPr>
          <a:xfrm>
            <a:off x="457200" y="2667000"/>
            <a:ext cx="5410200" cy="2998799"/>
          </a:xfrm>
          <a:prstGeom prst="rect">
            <a:avLst/>
          </a:prstGeom>
        </p:spPr>
      </p:pic>
      <p:graphicFrame>
        <p:nvGraphicFramePr>
          <p:cNvPr id="4" name="Diagram 3"/>
          <p:cNvGraphicFramePr/>
          <p:nvPr>
            <p:extLst>
              <p:ext uri="{D42A27DB-BD31-4B8C-83A1-F6EECF244321}">
                <p14:modId xmlns:p14="http://schemas.microsoft.com/office/powerpoint/2010/main" val="1510276062"/>
              </p:ext>
            </p:extLst>
          </p:nvPr>
        </p:nvGraphicFramePr>
        <p:xfrm>
          <a:off x="5638800" y="2311272"/>
          <a:ext cx="3822781" cy="38609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55011883"/>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graphicEl>
                                              <a:dgm id="{082E79D4-4D90-EA44-A5D2-F74779DD55A6}"/>
                                            </p:graphicEl>
                                          </p:spTgt>
                                        </p:tgtEl>
                                        <p:attrNameLst>
                                          <p:attrName>style.visibility</p:attrName>
                                        </p:attrNameLst>
                                      </p:cBhvr>
                                      <p:to>
                                        <p:strVal val="visible"/>
                                      </p:to>
                                    </p:set>
                                    <p:anim calcmode="lin" valueType="num">
                                      <p:cBhvr>
                                        <p:cTn id="7" dur="1000" fill="hold"/>
                                        <p:tgtEl>
                                          <p:spTgt spid="4">
                                            <p:graphicEl>
                                              <a:dgm id="{082E79D4-4D90-EA44-A5D2-F74779DD55A6}"/>
                                            </p:graphicEl>
                                          </p:spTgt>
                                        </p:tgtEl>
                                        <p:attrNameLst>
                                          <p:attrName>ppt_w</p:attrName>
                                        </p:attrNameLst>
                                      </p:cBhvr>
                                      <p:tavLst>
                                        <p:tav tm="0">
                                          <p:val>
                                            <p:strVal val="#ppt_w*0.70"/>
                                          </p:val>
                                        </p:tav>
                                        <p:tav tm="100000">
                                          <p:val>
                                            <p:strVal val="#ppt_w"/>
                                          </p:val>
                                        </p:tav>
                                      </p:tavLst>
                                    </p:anim>
                                    <p:anim calcmode="lin" valueType="num">
                                      <p:cBhvr>
                                        <p:cTn id="8" dur="1000" fill="hold"/>
                                        <p:tgtEl>
                                          <p:spTgt spid="4">
                                            <p:graphicEl>
                                              <a:dgm id="{082E79D4-4D90-EA44-A5D2-F74779DD55A6}"/>
                                            </p:graphicEl>
                                          </p:spTgt>
                                        </p:tgtEl>
                                        <p:attrNameLst>
                                          <p:attrName>ppt_h</p:attrName>
                                        </p:attrNameLst>
                                      </p:cBhvr>
                                      <p:tavLst>
                                        <p:tav tm="0">
                                          <p:val>
                                            <p:strVal val="#ppt_h"/>
                                          </p:val>
                                        </p:tav>
                                        <p:tav tm="100000">
                                          <p:val>
                                            <p:strVal val="#ppt_h"/>
                                          </p:val>
                                        </p:tav>
                                      </p:tavLst>
                                    </p:anim>
                                    <p:animEffect transition="in" filter="fade">
                                      <p:cBhvr>
                                        <p:cTn id="9" dur="1000"/>
                                        <p:tgtEl>
                                          <p:spTgt spid="4">
                                            <p:graphicEl>
                                              <a:dgm id="{082E79D4-4D90-EA44-A5D2-F74779DD55A6}"/>
                                            </p:graphic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graphicEl>
                                              <a:dgm id="{286F9576-0526-5D4A-A025-009F6DA6FE24}"/>
                                            </p:graphicEl>
                                          </p:spTgt>
                                        </p:tgtEl>
                                        <p:attrNameLst>
                                          <p:attrName>style.visibility</p:attrName>
                                        </p:attrNameLst>
                                      </p:cBhvr>
                                      <p:to>
                                        <p:strVal val="visible"/>
                                      </p:to>
                                    </p:set>
                                    <p:anim calcmode="lin" valueType="num">
                                      <p:cBhvr>
                                        <p:cTn id="12" dur="1000" fill="hold"/>
                                        <p:tgtEl>
                                          <p:spTgt spid="4">
                                            <p:graphicEl>
                                              <a:dgm id="{286F9576-0526-5D4A-A025-009F6DA6FE24}"/>
                                            </p:graphicEl>
                                          </p:spTgt>
                                        </p:tgtEl>
                                        <p:attrNameLst>
                                          <p:attrName>ppt_w</p:attrName>
                                        </p:attrNameLst>
                                      </p:cBhvr>
                                      <p:tavLst>
                                        <p:tav tm="0">
                                          <p:val>
                                            <p:strVal val="#ppt_w*0.70"/>
                                          </p:val>
                                        </p:tav>
                                        <p:tav tm="100000">
                                          <p:val>
                                            <p:strVal val="#ppt_w"/>
                                          </p:val>
                                        </p:tav>
                                      </p:tavLst>
                                    </p:anim>
                                    <p:anim calcmode="lin" valueType="num">
                                      <p:cBhvr>
                                        <p:cTn id="13" dur="1000" fill="hold"/>
                                        <p:tgtEl>
                                          <p:spTgt spid="4">
                                            <p:graphicEl>
                                              <a:dgm id="{286F9576-0526-5D4A-A025-009F6DA6FE24}"/>
                                            </p:graphicEl>
                                          </p:spTgt>
                                        </p:tgtEl>
                                        <p:attrNameLst>
                                          <p:attrName>ppt_h</p:attrName>
                                        </p:attrNameLst>
                                      </p:cBhvr>
                                      <p:tavLst>
                                        <p:tav tm="0">
                                          <p:val>
                                            <p:strVal val="#ppt_h"/>
                                          </p:val>
                                        </p:tav>
                                        <p:tav tm="100000">
                                          <p:val>
                                            <p:strVal val="#ppt_h"/>
                                          </p:val>
                                        </p:tav>
                                      </p:tavLst>
                                    </p:anim>
                                    <p:animEffect transition="in" filter="fade">
                                      <p:cBhvr>
                                        <p:cTn id="14" dur="1000"/>
                                        <p:tgtEl>
                                          <p:spTgt spid="4">
                                            <p:graphicEl>
                                              <a:dgm id="{286F9576-0526-5D4A-A025-009F6DA6FE24}"/>
                                            </p:graphic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graphicEl>
                                              <a:dgm id="{E684E039-5190-784A-B364-483DA76F47E1}"/>
                                            </p:graphicEl>
                                          </p:spTgt>
                                        </p:tgtEl>
                                        <p:attrNameLst>
                                          <p:attrName>style.visibility</p:attrName>
                                        </p:attrNameLst>
                                      </p:cBhvr>
                                      <p:to>
                                        <p:strVal val="visible"/>
                                      </p:to>
                                    </p:set>
                                    <p:anim calcmode="lin" valueType="num">
                                      <p:cBhvr>
                                        <p:cTn id="17" dur="1000" fill="hold"/>
                                        <p:tgtEl>
                                          <p:spTgt spid="4">
                                            <p:graphicEl>
                                              <a:dgm id="{E684E039-5190-784A-B364-483DA76F47E1}"/>
                                            </p:graphicEl>
                                          </p:spTgt>
                                        </p:tgtEl>
                                        <p:attrNameLst>
                                          <p:attrName>ppt_w</p:attrName>
                                        </p:attrNameLst>
                                      </p:cBhvr>
                                      <p:tavLst>
                                        <p:tav tm="0">
                                          <p:val>
                                            <p:strVal val="#ppt_w*0.70"/>
                                          </p:val>
                                        </p:tav>
                                        <p:tav tm="100000">
                                          <p:val>
                                            <p:strVal val="#ppt_w"/>
                                          </p:val>
                                        </p:tav>
                                      </p:tavLst>
                                    </p:anim>
                                    <p:anim calcmode="lin" valueType="num">
                                      <p:cBhvr>
                                        <p:cTn id="18" dur="1000" fill="hold"/>
                                        <p:tgtEl>
                                          <p:spTgt spid="4">
                                            <p:graphicEl>
                                              <a:dgm id="{E684E039-5190-784A-B364-483DA76F47E1}"/>
                                            </p:graphicEl>
                                          </p:spTgt>
                                        </p:tgtEl>
                                        <p:attrNameLst>
                                          <p:attrName>ppt_h</p:attrName>
                                        </p:attrNameLst>
                                      </p:cBhvr>
                                      <p:tavLst>
                                        <p:tav tm="0">
                                          <p:val>
                                            <p:strVal val="#ppt_h"/>
                                          </p:val>
                                        </p:tav>
                                        <p:tav tm="100000">
                                          <p:val>
                                            <p:strVal val="#ppt_h"/>
                                          </p:val>
                                        </p:tav>
                                      </p:tavLst>
                                    </p:anim>
                                    <p:animEffect transition="in" filter="fade">
                                      <p:cBhvr>
                                        <p:cTn id="19" dur="1000"/>
                                        <p:tgtEl>
                                          <p:spTgt spid="4">
                                            <p:graphicEl>
                                              <a:dgm id="{E684E039-5190-784A-B364-483DA76F47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913813" cy="914400"/>
          </a:xfrm>
        </p:spPr>
        <p:txBody>
          <a:bodyPr/>
          <a:lstStyle/>
          <a:p>
            <a:r>
              <a:rPr lang="en-US" dirty="0" smtClean="0"/>
              <a:t>Difficulties</a:t>
            </a:r>
            <a:endParaRPr lang="en-US" dirty="0"/>
          </a:p>
        </p:txBody>
      </p:sp>
      <p:pic>
        <p:nvPicPr>
          <p:cNvPr id="4" name="Content Placeholder 3" descr="82244.jpg"/>
          <p:cNvPicPr>
            <a:picLocks noGrp="1" noChangeAspect="1"/>
          </p:cNvPicPr>
          <p:nvPr>
            <p:ph idx="1"/>
          </p:nvPr>
        </p:nvPicPr>
        <p:blipFill>
          <a:blip r:embed="rId2">
            <a:extLst>
              <a:ext uri="{28A0092B-C50C-407E-A947-70E740481C1C}">
                <a14:useLocalDpi xmlns:a14="http://schemas.microsoft.com/office/drawing/2010/main" val="0"/>
              </a:ext>
            </a:extLst>
          </a:blip>
          <a:srcRect t="7050" b="7050"/>
          <a:stretch>
            <a:fillRect/>
          </a:stretch>
        </p:blipFill>
        <p:spPr>
          <a:xfrm>
            <a:off x="1114424" y="1891833"/>
            <a:ext cx="7610476" cy="3670767"/>
          </a:xfrm>
        </p:spPr>
      </p:pic>
      <p:sp>
        <p:nvSpPr>
          <p:cNvPr id="3" name="Rectangle 2"/>
          <p:cNvSpPr/>
          <p:nvPr/>
        </p:nvSpPr>
        <p:spPr>
          <a:xfrm>
            <a:off x="1143000" y="5830669"/>
            <a:ext cx="7543800" cy="646331"/>
          </a:xfrm>
          <a:prstGeom prst="rect">
            <a:avLst/>
          </a:prstGeom>
        </p:spPr>
        <p:txBody>
          <a:bodyPr wrap="square">
            <a:spAutoFit/>
          </a:bodyPr>
          <a:lstStyle/>
          <a:p>
            <a:r>
              <a:rPr lang="en-MY" b="1" baseline="30000" dirty="0">
                <a:solidFill>
                  <a:schemeClr val="tx1">
                    <a:lumMod val="65000"/>
                    <a:lumOff val="35000"/>
                  </a:schemeClr>
                </a:solidFill>
              </a:rPr>
              <a:t>1 </a:t>
            </a:r>
            <a:r>
              <a:rPr lang="en-MY" b="1" dirty="0">
                <a:solidFill>
                  <a:schemeClr val="tx1">
                    <a:lumMod val="65000"/>
                    <a:lumOff val="35000"/>
                  </a:schemeClr>
                </a:solidFill>
              </a:rPr>
              <a:t>Now for the matters you wrote about: </a:t>
            </a:r>
            <a:r>
              <a:rPr lang="en-MY" b="1" dirty="0"/>
              <a:t>		</a:t>
            </a:r>
            <a:r>
              <a:rPr lang="en-MY" b="1" dirty="0"/>
              <a:t> </a:t>
            </a:r>
            <a:r>
              <a:rPr lang="en-MY" b="1" i="1" dirty="0" smtClean="0">
                <a:solidFill>
                  <a:schemeClr val="accent6">
                    <a:lumMod val="75000"/>
                  </a:schemeClr>
                </a:solidFill>
              </a:rPr>
              <a:t>(</a:t>
            </a:r>
            <a:r>
              <a:rPr lang="en-MY" b="1" i="1" dirty="0">
                <a:solidFill>
                  <a:schemeClr val="accent6">
                    <a:lumMod val="75000"/>
                  </a:schemeClr>
                </a:solidFill>
              </a:rPr>
              <a:t>1 Corinthians 7)</a:t>
            </a:r>
            <a:endParaRPr lang="en-MY" dirty="0">
              <a:solidFill>
                <a:schemeClr val="accent6">
                  <a:lumMod val="75000"/>
                </a:schemeClr>
              </a:solidFill>
            </a:endParaRPr>
          </a:p>
          <a:p>
            <a:r>
              <a:rPr lang="en-US" dirty="0"/>
              <a:t> </a:t>
            </a:r>
            <a:endParaRPr lang="en-MY" dirty="0"/>
          </a:p>
        </p:txBody>
      </p:sp>
    </p:spTree>
    <p:extLst>
      <p:ext uri="{BB962C8B-B14F-4D97-AF65-F5344CB8AC3E}">
        <p14:creationId xmlns:p14="http://schemas.microsoft.com/office/powerpoint/2010/main" val="1685686952"/>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913813" cy="914400"/>
          </a:xfrm>
        </p:spPr>
        <p:txBody>
          <a:bodyPr/>
          <a:lstStyle/>
          <a:p>
            <a:r>
              <a:rPr lang="en-US" dirty="0" smtClean="0"/>
              <a:t>Liberty &amp; License</a:t>
            </a:r>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295400" y="2062162"/>
            <a:ext cx="6629400" cy="3729038"/>
          </a:xfrm>
          <a:prstGeom prst="rect">
            <a:avLst/>
          </a:prstGeom>
        </p:spPr>
      </p:pic>
    </p:spTree>
    <p:extLst>
      <p:ext uri="{BB962C8B-B14F-4D97-AF65-F5344CB8AC3E}">
        <p14:creationId xmlns:p14="http://schemas.microsoft.com/office/powerpoint/2010/main" val="166676940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753070"/>
            <a:ext cx="7696200" cy="923330"/>
          </a:xfrm>
          <a:prstGeom prst="rect">
            <a:avLst/>
          </a:prstGeom>
        </p:spPr>
        <p:txBody>
          <a:bodyPr wrap="square">
            <a:spAutoFit/>
          </a:bodyPr>
          <a:lstStyle/>
          <a:p>
            <a:pPr algn="just"/>
            <a:r>
              <a:rPr lang="en-US" b="1" dirty="0">
                <a:solidFill>
                  <a:schemeClr val="tx1">
                    <a:lumMod val="65000"/>
                    <a:lumOff val="35000"/>
                  </a:schemeClr>
                </a:solidFill>
              </a:rPr>
              <a:t>“There is no God but one.” </a:t>
            </a:r>
            <a:r>
              <a:rPr lang="en-US" b="1" baseline="30000" dirty="0">
                <a:solidFill>
                  <a:schemeClr val="tx1">
                    <a:lumMod val="65000"/>
                    <a:lumOff val="35000"/>
                  </a:schemeClr>
                </a:solidFill>
              </a:rPr>
              <a:t>5 </a:t>
            </a:r>
            <a:r>
              <a:rPr lang="en-US" b="1" dirty="0">
                <a:solidFill>
                  <a:schemeClr val="tx1">
                    <a:lumMod val="65000"/>
                    <a:lumOff val="35000"/>
                  </a:schemeClr>
                </a:solidFill>
              </a:rPr>
              <a:t>For even if there are so-called gods, whether in heaven or on earth (as indeed there are many “gods” and many “lords”</a:t>
            </a:r>
            <a:r>
              <a:rPr lang="en-US" b="1" dirty="0" smtClean="0">
                <a:solidFill>
                  <a:schemeClr val="tx1">
                    <a:lumMod val="65000"/>
                    <a:lumOff val="35000"/>
                  </a:schemeClr>
                </a:solidFill>
              </a:rPr>
              <a:t>)</a:t>
            </a:r>
            <a:r>
              <a:rPr lang="en-US" b="1" dirty="0">
                <a:solidFill>
                  <a:schemeClr val="tx1">
                    <a:lumMod val="65000"/>
                    <a:lumOff val="35000"/>
                  </a:schemeClr>
                </a:solidFill>
              </a:rPr>
              <a:t> </a:t>
            </a:r>
            <a:r>
              <a:rPr lang="en-MY" dirty="0" smtClean="0">
                <a:solidFill>
                  <a:srgbClr val="595959"/>
                </a:solidFill>
              </a:rPr>
              <a:t>			   </a:t>
            </a:r>
            <a:r>
              <a:rPr lang="en-US" b="1" i="1" dirty="0" smtClean="0">
                <a:solidFill>
                  <a:srgbClr val="7E8C4D"/>
                </a:solidFill>
              </a:rPr>
              <a:t>(1 Corinthians 8)</a:t>
            </a:r>
            <a:endParaRPr lang="en-MY" dirty="0">
              <a:solidFill>
                <a:srgbClr val="7E8C4D"/>
              </a:solidFill>
            </a:endParaRPr>
          </a:p>
        </p:txBody>
      </p:sp>
      <p:pic>
        <p:nvPicPr>
          <p:cNvPr id="5" name="Picture 4"/>
          <p:cNvPicPr>
            <a:picLocks noChangeAspect="1"/>
          </p:cNvPicPr>
          <p:nvPr/>
        </p:nvPicPr>
        <p:blipFill rotWithShape="1">
          <a:blip r:embed="rId2"/>
          <a:srcRect t="15667" b="15784"/>
          <a:stretch/>
        </p:blipFill>
        <p:spPr>
          <a:xfrm>
            <a:off x="990600" y="1905000"/>
            <a:ext cx="7620000" cy="3917580"/>
          </a:xfrm>
          <a:prstGeom prst="rect">
            <a:avLst/>
          </a:prstGeom>
        </p:spPr>
      </p:pic>
    </p:spTree>
    <p:extLst>
      <p:ext uri="{BB962C8B-B14F-4D97-AF65-F5344CB8AC3E}">
        <p14:creationId xmlns:p14="http://schemas.microsoft.com/office/powerpoint/2010/main" val="30387851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85800"/>
            <a:ext cx="8915400" cy="877824"/>
          </a:xfrm>
        </p:spPr>
        <p:txBody>
          <a:bodyPr/>
          <a:lstStyle/>
          <a:p>
            <a:r>
              <a:rPr lang="en-US" dirty="0" smtClean="0"/>
              <a:t>Scenario 1</a:t>
            </a:r>
            <a:endParaRPr lang="en-US" dirty="0"/>
          </a:p>
        </p:txBody>
      </p:sp>
      <p:sp>
        <p:nvSpPr>
          <p:cNvPr id="3" name="Subtitle 2"/>
          <p:cNvSpPr>
            <a:spLocks noGrp="1"/>
          </p:cNvSpPr>
          <p:nvPr>
            <p:ph type="subTitle" idx="1"/>
          </p:nvPr>
        </p:nvSpPr>
        <p:spPr>
          <a:xfrm>
            <a:off x="914400" y="1752600"/>
            <a:ext cx="8001000" cy="4724400"/>
          </a:xfrm>
        </p:spPr>
        <p:txBody>
          <a:bodyPr/>
          <a:lstStyle/>
          <a:p>
            <a:pPr algn="just"/>
            <a:r>
              <a:rPr lang="en-US" b="1" baseline="30000" dirty="0" smtClean="0"/>
              <a:t>7</a:t>
            </a:r>
            <a:r>
              <a:rPr lang="en-US" b="1" baseline="30000" dirty="0"/>
              <a:t> </a:t>
            </a:r>
            <a:r>
              <a:rPr lang="en-US" b="1" dirty="0"/>
              <a:t>But not everyone possesses this knowledge. Some people are still so accustomed to idols that when they eat sacrificial food they think of it as having been sacrificed to a god, and since their conscience is weak, it is defiled. </a:t>
            </a:r>
            <a:r>
              <a:rPr lang="en-US" b="1" baseline="30000" dirty="0"/>
              <a:t>8 </a:t>
            </a:r>
            <a:r>
              <a:rPr lang="en-US" b="1" dirty="0"/>
              <a:t>But food does not bring us near to God; we are no worse if we do not eat, and no better if we do.</a:t>
            </a:r>
            <a:endParaRPr lang="en-MY" dirty="0"/>
          </a:p>
          <a:p>
            <a:pPr algn="just"/>
            <a:r>
              <a:rPr lang="en-US" b="1" baseline="30000" dirty="0"/>
              <a:t>9 </a:t>
            </a:r>
            <a:r>
              <a:rPr lang="en-US" b="1" dirty="0"/>
              <a:t>Be careful, </a:t>
            </a:r>
            <a:r>
              <a:rPr lang="en-US" b="1" dirty="0" smtClean="0"/>
              <a:t>however</a:t>
            </a:r>
            <a:r>
              <a:rPr lang="en-US" b="1" dirty="0"/>
              <a:t>, that the exercise of your rights does not become a stumbling block to the weak. </a:t>
            </a:r>
            <a:r>
              <a:rPr lang="en-US" b="1" baseline="30000" dirty="0"/>
              <a:t>10 </a:t>
            </a:r>
            <a:r>
              <a:rPr lang="en-US" b="1" dirty="0"/>
              <a:t>For if someone with a weak conscience sees you, with all your knowledge, eating in an idol’s temple, won’t that person be emboldened to eat what is sacrificed to idols? </a:t>
            </a:r>
            <a:r>
              <a:rPr lang="en-US" b="1" baseline="30000" dirty="0"/>
              <a:t>11 </a:t>
            </a:r>
            <a:r>
              <a:rPr lang="en-US" b="1" dirty="0"/>
              <a:t>So this weak brother or sister, for whom Christ died, is destroyed by your knowledge.</a:t>
            </a:r>
            <a:r>
              <a:rPr lang="en-US" b="1" baseline="30000" dirty="0"/>
              <a:t>12 </a:t>
            </a:r>
            <a:r>
              <a:rPr lang="en-US" b="1" dirty="0"/>
              <a:t>When you sin against them in this way and wound their weak conscience, you sin against Christ. </a:t>
            </a:r>
            <a:r>
              <a:rPr lang="en-US" b="1" baseline="30000" dirty="0"/>
              <a:t>13 </a:t>
            </a:r>
            <a:r>
              <a:rPr lang="en-US" b="1" dirty="0"/>
              <a:t>Therefore, if what I eat causes my brother or sister to fall into sin, I will never eat meat again, so that I will not cause them to fall.            </a:t>
            </a:r>
            <a:r>
              <a:rPr lang="en-US" b="1" dirty="0" smtClean="0"/>
              <a:t>				  </a:t>
            </a:r>
            <a:r>
              <a:rPr lang="en-US" b="1" i="1" dirty="0" smtClean="0">
                <a:solidFill>
                  <a:schemeClr val="accent6">
                    <a:lumMod val="75000"/>
                  </a:schemeClr>
                </a:solidFill>
              </a:rPr>
              <a:t>(</a:t>
            </a:r>
            <a:r>
              <a:rPr lang="en-US" b="1" i="1" dirty="0">
                <a:solidFill>
                  <a:schemeClr val="accent6">
                    <a:lumMod val="75000"/>
                  </a:schemeClr>
                </a:solidFill>
              </a:rPr>
              <a:t>1 Corinthians 8)</a:t>
            </a:r>
            <a:endParaRPr lang="en-MY" dirty="0">
              <a:solidFill>
                <a:schemeClr val="accent6">
                  <a:lumMod val="75000"/>
                </a:schemeClr>
              </a:solidFill>
            </a:endParaRPr>
          </a:p>
          <a:p>
            <a:endParaRPr lang="en-US" dirty="0"/>
          </a:p>
        </p:txBody>
      </p:sp>
    </p:spTree>
    <p:extLst>
      <p:ext uri="{BB962C8B-B14F-4D97-AF65-F5344CB8AC3E}">
        <p14:creationId xmlns:p14="http://schemas.microsoft.com/office/powerpoint/2010/main" val="339614069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913813" cy="914400"/>
          </a:xfrm>
        </p:spPr>
        <p:txBody>
          <a:bodyPr/>
          <a:lstStyle/>
          <a:p>
            <a:r>
              <a:rPr lang="en-US" dirty="0" smtClean="0"/>
              <a:t>Scenario 2</a:t>
            </a:r>
            <a:endParaRPr lang="en-US" dirty="0"/>
          </a:p>
        </p:txBody>
      </p:sp>
      <p:pic>
        <p:nvPicPr>
          <p:cNvPr id="3" name="Picture 2"/>
          <p:cNvPicPr>
            <a:picLocks noChangeAspect="1"/>
          </p:cNvPicPr>
          <p:nvPr/>
        </p:nvPicPr>
        <p:blipFill rotWithShape="1">
          <a:blip r:embed="rId2"/>
          <a:srcRect t="13366"/>
          <a:stretch/>
        </p:blipFill>
        <p:spPr>
          <a:xfrm>
            <a:off x="1143000" y="1690518"/>
            <a:ext cx="7010400" cy="3795882"/>
          </a:xfrm>
          <a:prstGeom prst="rect">
            <a:avLst/>
          </a:prstGeom>
        </p:spPr>
      </p:pic>
      <p:sp>
        <p:nvSpPr>
          <p:cNvPr id="4" name="Rectangle 3"/>
          <p:cNvSpPr/>
          <p:nvPr/>
        </p:nvSpPr>
        <p:spPr>
          <a:xfrm>
            <a:off x="914400" y="5638800"/>
            <a:ext cx="7543800" cy="923330"/>
          </a:xfrm>
          <a:prstGeom prst="rect">
            <a:avLst/>
          </a:prstGeom>
        </p:spPr>
        <p:txBody>
          <a:bodyPr wrap="square">
            <a:spAutoFit/>
          </a:bodyPr>
          <a:lstStyle/>
          <a:p>
            <a:pPr algn="just"/>
            <a:r>
              <a:rPr lang="en-US" b="1" baseline="30000" dirty="0" smtClean="0">
                <a:solidFill>
                  <a:schemeClr val="tx1">
                    <a:lumMod val="65000"/>
                    <a:lumOff val="35000"/>
                  </a:schemeClr>
                </a:solidFill>
              </a:rPr>
              <a:t>25 </a:t>
            </a:r>
            <a:r>
              <a:rPr lang="en-US" b="1" dirty="0" smtClean="0">
                <a:solidFill>
                  <a:schemeClr val="tx1">
                    <a:lumMod val="65000"/>
                    <a:lumOff val="35000"/>
                  </a:schemeClr>
                </a:solidFill>
              </a:rPr>
              <a:t>Eat anything sold in the meat market without raising questions of conscience,</a:t>
            </a:r>
            <a:r>
              <a:rPr lang="en-US" b="1" dirty="0">
                <a:solidFill>
                  <a:schemeClr val="tx1">
                    <a:lumMod val="65000"/>
                    <a:lumOff val="35000"/>
                  </a:schemeClr>
                </a:solidFill>
              </a:rPr>
              <a:t> </a:t>
            </a:r>
            <a:r>
              <a:rPr lang="en-US" b="1" baseline="30000" dirty="0">
                <a:solidFill>
                  <a:schemeClr val="tx1">
                    <a:lumMod val="65000"/>
                    <a:lumOff val="35000"/>
                  </a:schemeClr>
                </a:solidFill>
              </a:rPr>
              <a:t>26 </a:t>
            </a:r>
            <a:r>
              <a:rPr lang="en-US" b="1" dirty="0">
                <a:solidFill>
                  <a:schemeClr val="tx1">
                    <a:lumMod val="65000"/>
                    <a:lumOff val="35000"/>
                  </a:schemeClr>
                </a:solidFill>
              </a:rPr>
              <a:t>for, “The earth is the Lord’s, and everything in it.”</a:t>
            </a:r>
            <a:endParaRPr lang="en-MY" dirty="0">
              <a:solidFill>
                <a:schemeClr val="tx1">
                  <a:lumMod val="65000"/>
                  <a:lumOff val="35000"/>
                </a:schemeClr>
              </a:solidFill>
            </a:endParaRPr>
          </a:p>
          <a:p>
            <a:pPr algn="r"/>
            <a:r>
              <a:rPr lang="en-US" b="1" i="1" dirty="0">
                <a:solidFill>
                  <a:srgbClr val="7E8C4D"/>
                </a:solidFill>
              </a:rPr>
              <a:t>(1 Corinthians </a:t>
            </a:r>
            <a:r>
              <a:rPr lang="en-US" b="1" i="1" dirty="0" smtClean="0">
                <a:solidFill>
                  <a:srgbClr val="7E8C4D"/>
                </a:solidFill>
              </a:rPr>
              <a:t>10</a:t>
            </a:r>
            <a:r>
              <a:rPr lang="en-US" b="1" i="1" dirty="0">
                <a:solidFill>
                  <a:srgbClr val="7E8C4D"/>
                </a:solidFill>
              </a:rPr>
              <a:t>)</a:t>
            </a:r>
            <a:endParaRPr lang="en-MY" dirty="0">
              <a:solidFill>
                <a:srgbClr val="7E8C4D"/>
              </a:solidFill>
            </a:endParaRPr>
          </a:p>
        </p:txBody>
      </p:sp>
    </p:spTree>
    <p:extLst>
      <p:ext uri="{BB962C8B-B14F-4D97-AF65-F5344CB8AC3E}">
        <p14:creationId xmlns:p14="http://schemas.microsoft.com/office/powerpoint/2010/main" val="128797304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13813" cy="914400"/>
          </a:xfrm>
        </p:spPr>
        <p:txBody>
          <a:bodyPr/>
          <a:lstStyle/>
          <a:p>
            <a:r>
              <a:rPr lang="en-US" dirty="0" smtClean="0"/>
              <a:t>The Core Principle</a:t>
            </a:r>
            <a:endParaRPr lang="en-US" dirty="0"/>
          </a:p>
        </p:txBody>
      </p:sp>
      <p:pic>
        <p:nvPicPr>
          <p:cNvPr id="3" name="Picture 2"/>
          <p:cNvPicPr>
            <a:picLocks noChangeAspect="1"/>
          </p:cNvPicPr>
          <p:nvPr/>
        </p:nvPicPr>
        <p:blipFill>
          <a:blip r:embed="rId2"/>
          <a:stretch>
            <a:fillRect/>
          </a:stretch>
        </p:blipFill>
        <p:spPr>
          <a:xfrm>
            <a:off x="685800" y="1905000"/>
            <a:ext cx="4343400" cy="4343400"/>
          </a:xfrm>
          <a:prstGeom prst="rect">
            <a:avLst/>
          </a:prstGeom>
        </p:spPr>
      </p:pic>
      <p:sp>
        <p:nvSpPr>
          <p:cNvPr id="5" name="Rectangle 4"/>
          <p:cNvSpPr/>
          <p:nvPr/>
        </p:nvSpPr>
        <p:spPr>
          <a:xfrm>
            <a:off x="5334000" y="2315557"/>
            <a:ext cx="3352800" cy="2816156"/>
          </a:xfrm>
          <a:prstGeom prst="rect">
            <a:avLst/>
          </a:prstGeom>
        </p:spPr>
        <p:txBody>
          <a:bodyPr wrap="square">
            <a:spAutoFit/>
          </a:bodyPr>
          <a:lstStyle/>
          <a:p>
            <a:pPr algn="just"/>
            <a:r>
              <a:rPr lang="en-US" b="1" baseline="30000" dirty="0">
                <a:solidFill>
                  <a:srgbClr val="595959"/>
                </a:solidFill>
              </a:rPr>
              <a:t>1 </a:t>
            </a:r>
            <a:r>
              <a:rPr lang="en-US" b="1" dirty="0">
                <a:solidFill>
                  <a:srgbClr val="595959"/>
                </a:solidFill>
              </a:rPr>
              <a:t>Now about food sacrificed to idols: we know that ‘We all possess knowledge.’ But knowledge puffs up while </a:t>
            </a:r>
            <a:r>
              <a:rPr lang="en-US" sz="2800" b="1" dirty="0">
                <a:solidFill>
                  <a:srgbClr val="595959"/>
                </a:solidFill>
              </a:rPr>
              <a:t>love builds up. </a:t>
            </a:r>
            <a:r>
              <a:rPr lang="en-MY" b="1" baseline="30000" dirty="0">
                <a:solidFill>
                  <a:srgbClr val="595959"/>
                </a:solidFill>
              </a:rPr>
              <a:t>2 </a:t>
            </a:r>
            <a:r>
              <a:rPr lang="en-MY" b="1" dirty="0">
                <a:solidFill>
                  <a:srgbClr val="595959"/>
                </a:solidFill>
              </a:rPr>
              <a:t>Those who think they know something do not yet know as they ought to know.       </a:t>
            </a:r>
            <a:endParaRPr lang="en-MY" b="1" dirty="0" smtClean="0">
              <a:solidFill>
                <a:srgbClr val="595959"/>
              </a:solidFill>
            </a:endParaRPr>
          </a:p>
          <a:p>
            <a:pPr algn="just"/>
            <a:endParaRPr lang="en-MY" sz="500" b="1" dirty="0" smtClean="0">
              <a:solidFill>
                <a:srgbClr val="595959"/>
              </a:solidFill>
            </a:endParaRPr>
          </a:p>
          <a:p>
            <a:pPr algn="just"/>
            <a:r>
              <a:rPr lang="en-MY" b="1" dirty="0" smtClean="0">
                <a:solidFill>
                  <a:srgbClr val="595959"/>
                </a:solidFill>
              </a:rPr>
              <a:t>                     </a:t>
            </a:r>
            <a:r>
              <a:rPr lang="en-US" b="1" i="1" dirty="0" smtClean="0">
                <a:solidFill>
                  <a:schemeClr val="accent6">
                    <a:lumMod val="75000"/>
                  </a:schemeClr>
                </a:solidFill>
              </a:rPr>
              <a:t>(</a:t>
            </a:r>
            <a:r>
              <a:rPr lang="en-US" b="1" i="1" dirty="0">
                <a:solidFill>
                  <a:schemeClr val="accent6">
                    <a:lumMod val="75000"/>
                  </a:schemeClr>
                </a:solidFill>
              </a:rPr>
              <a:t>1 Corinthians 8)</a:t>
            </a:r>
            <a:endParaRPr lang="en-MY" dirty="0">
              <a:solidFill>
                <a:schemeClr val="accent6">
                  <a:lumMod val="75000"/>
                </a:schemeClr>
              </a:solidFill>
            </a:endParaRPr>
          </a:p>
        </p:txBody>
      </p:sp>
    </p:spTree>
    <p:extLst>
      <p:ext uri="{BB962C8B-B14F-4D97-AF65-F5344CB8AC3E}">
        <p14:creationId xmlns:p14="http://schemas.microsoft.com/office/powerpoint/2010/main" val="103457773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12916</TotalTime>
  <Words>201</Words>
  <Application>Microsoft Macintosh PowerPoint</Application>
  <PresentationFormat>On-screen Show (4:3)</PresentationFormat>
  <Paragraphs>68</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Perception</vt:lpstr>
      <vt:lpstr>Overview Part 2</vt:lpstr>
      <vt:lpstr>Focus For 2019</vt:lpstr>
      <vt:lpstr>Lessons From A Messy Church</vt:lpstr>
      <vt:lpstr>Difficulties</vt:lpstr>
      <vt:lpstr>Liberty &amp; License</vt:lpstr>
      <vt:lpstr>PowerPoint Presentation</vt:lpstr>
      <vt:lpstr>Scenario 1</vt:lpstr>
      <vt:lpstr>Scenario 2</vt:lpstr>
      <vt:lpstr>The Core Principle</vt:lpstr>
      <vt:lpstr>PowerPoint Presentation</vt:lpstr>
      <vt:lpstr>PowerPoint Presentation</vt:lpstr>
      <vt:lpstr>Weekly Gatherings &amp; Worship</vt:lpstr>
      <vt:lpstr>Chaos &amp; Distraction</vt:lpstr>
      <vt:lpstr>The Two ‘Everything’</vt:lpstr>
      <vt:lpstr>The Church</vt:lpstr>
      <vt:lpstr>Different BUT Same</vt:lpstr>
      <vt:lpstr>PowerPoint Presentation</vt:lpstr>
      <vt:lpstr>Death &amp; Resurrection</vt:lpstr>
      <vt:lpstr>PowerPoint Presentation</vt:lpstr>
      <vt:lpstr>PowerPoint Presentation</vt:lpstr>
      <vt:lpstr>PowerPoint Presentation</vt:lpstr>
      <vt:lpstr>PowerPoint Presentation</vt:lpstr>
      <vt:lpstr>Unshakeable Confidence</vt:lpstr>
      <vt:lpstr>Response</vt:lpstr>
      <vt:lpstr>Response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GOD’S WILL FOR YOU</dc:title>
  <dc:creator>PKHEM</dc:creator>
  <cp:lastModifiedBy>Siew Ghee Chew</cp:lastModifiedBy>
  <cp:revision>110</cp:revision>
  <cp:lastPrinted>2019-05-24T08:31:47Z</cp:lastPrinted>
  <dcterms:created xsi:type="dcterms:W3CDTF">2019-01-25T01:57:35Z</dcterms:created>
  <dcterms:modified xsi:type="dcterms:W3CDTF">2019-05-24T08:53:29Z</dcterms:modified>
</cp:coreProperties>
</file>