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handoutMasterIdLst>
    <p:handoutMasterId r:id="rId28"/>
  </p:handoutMasterIdLst>
  <p:sldIdLst>
    <p:sldId id="347" r:id="rId2"/>
    <p:sldId id="295" r:id="rId3"/>
    <p:sldId id="371" r:id="rId4"/>
    <p:sldId id="349" r:id="rId5"/>
    <p:sldId id="361" r:id="rId6"/>
    <p:sldId id="364" r:id="rId7"/>
    <p:sldId id="363" r:id="rId8"/>
    <p:sldId id="370" r:id="rId9"/>
    <p:sldId id="351" r:id="rId10"/>
    <p:sldId id="322" r:id="rId11"/>
    <p:sldId id="355" r:id="rId12"/>
    <p:sldId id="357" r:id="rId13"/>
    <p:sldId id="325" r:id="rId14"/>
    <p:sldId id="359" r:id="rId15"/>
    <p:sldId id="366" r:id="rId16"/>
    <p:sldId id="367" r:id="rId17"/>
    <p:sldId id="368" r:id="rId18"/>
    <p:sldId id="369" r:id="rId19"/>
    <p:sldId id="372" r:id="rId20"/>
    <p:sldId id="380" r:id="rId21"/>
    <p:sldId id="373" r:id="rId22"/>
    <p:sldId id="375" r:id="rId23"/>
    <p:sldId id="376" r:id="rId24"/>
    <p:sldId id="378" r:id="rId25"/>
    <p:sldId id="37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1172" autoAdjust="0"/>
  </p:normalViewPr>
  <p:slideViewPr>
    <p:cSldViewPr>
      <p:cViewPr>
        <p:scale>
          <a:sx n="65" d="100"/>
          <a:sy n="65" d="100"/>
        </p:scale>
        <p:origin x="-1760" y="-2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800" b="1" dirty="0" smtClean="0"/>
            <a:t>Divisions</a:t>
          </a:r>
          <a:endParaRPr lang="en-US" sz="2800" b="1" dirty="0"/>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800" b="1" dirty="0" smtClean="0"/>
            <a:t>Disorder</a:t>
          </a:r>
          <a:endParaRPr lang="en-US" sz="2800" b="1" dirty="0"/>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A6194FD9-EA91-A947-8E5E-B28D2C7A0B59}">
      <dgm:prSet phldrT="[Text]" custT="1"/>
      <dgm:spPr/>
      <dgm:t>
        <a:bodyPr/>
        <a:lstStyle/>
        <a:p>
          <a:r>
            <a:rPr lang="en-US" sz="2800" b="1" dirty="0" smtClean="0"/>
            <a:t>Difficulties</a:t>
          </a:r>
          <a:endParaRPr lang="en-US" sz="2800" b="1" dirty="0"/>
        </a:p>
      </dgm:t>
    </dgm:pt>
    <dgm:pt modelId="{5D25A76C-A2EC-0449-8575-915C9C0AE148}" type="parTrans" cxnId="{21400F43-FAF3-E346-958B-4355ACC7E75E}">
      <dgm:prSet/>
      <dgm:spPr/>
      <dgm:t>
        <a:bodyPr/>
        <a:lstStyle/>
        <a:p>
          <a:endParaRPr lang="en-US"/>
        </a:p>
      </dgm:t>
    </dgm:pt>
    <dgm:pt modelId="{0EAB21FE-4799-F940-9779-8EB02EE46DD0}" type="sibTrans" cxnId="{21400F43-FAF3-E346-958B-4355ACC7E75E}">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3"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3" custScaleX="123445">
        <dgm:presLayoutVars>
          <dgm:bulletEnabled val="1"/>
        </dgm:presLayoutVars>
      </dgm:prSet>
      <dgm:spPr/>
      <dgm:t>
        <a:bodyPr/>
        <a:lstStyle/>
        <a:p>
          <a:endParaRPr lang="en-US"/>
        </a:p>
      </dgm:t>
    </dgm:pt>
    <dgm:pt modelId="{88B38C9D-B619-724C-974E-60F32120257C}" type="pres">
      <dgm:prSet presAssocID="{BC1BF06A-A919-F54F-9C1F-30808735F66B}" presName="sibTrans" presStyleCnt="0"/>
      <dgm:spPr/>
      <dgm:t>
        <a:bodyPr/>
        <a:lstStyle/>
        <a:p>
          <a:endParaRPr lang="en-US"/>
        </a:p>
      </dgm:t>
    </dgm:pt>
    <dgm:pt modelId="{E684E039-5190-784A-B364-483DA76F47E1}" type="pres">
      <dgm:prSet presAssocID="{A6194FD9-EA91-A947-8E5E-B28D2C7A0B59}" presName="node" presStyleLbl="node1" presStyleIdx="2" presStyleCnt="3" custScaleX="123445">
        <dgm:presLayoutVars>
          <dgm:bulletEnabled val="1"/>
        </dgm:presLayoutVars>
      </dgm:prSet>
      <dgm:spPr/>
      <dgm:t>
        <a:bodyPr/>
        <a:lstStyle/>
        <a:p>
          <a:endParaRPr lang="en-US"/>
        </a:p>
      </dgm:t>
    </dgm:pt>
  </dgm:ptLst>
  <dgm:cxnLst>
    <dgm:cxn modelId="{5EA13FD4-5589-F341-B7FB-2EAFEC5CE691}" type="presOf" srcId="{BE0A12B4-A800-4B44-A5F4-A0C12449D95A}" destId="{082E79D4-4D90-EA44-A5D2-F74779DD55A6}" srcOrd="0" destOrd="0" presId="urn:microsoft.com/office/officeart/2005/8/layout/default"/>
    <dgm:cxn modelId="{32E1473E-EB4A-0146-B93D-4996F96604D1}" type="presOf" srcId="{ACD1528B-616D-8F45-87CF-F69C67A983B3}" destId="{286F9576-0526-5D4A-A025-009F6DA6FE24}" srcOrd="0" destOrd="0" presId="urn:microsoft.com/office/officeart/2005/8/layout/default"/>
    <dgm:cxn modelId="{21400F43-FAF3-E346-958B-4355ACC7E75E}" srcId="{92734BE5-8AF0-4149-BCB9-056D4D0E2C23}" destId="{A6194FD9-EA91-A947-8E5E-B28D2C7A0B59}" srcOrd="2" destOrd="0" parTransId="{5D25A76C-A2EC-0449-8575-915C9C0AE148}" sibTransId="{0EAB21FE-4799-F940-9779-8EB02EE46DD0}"/>
    <dgm:cxn modelId="{93B36B9D-29C2-D84B-A6F0-769EFBBC9E0A}" type="presOf" srcId="{92734BE5-8AF0-4149-BCB9-056D4D0E2C23}" destId="{792131FE-8E53-E149-BCA7-97650E34A902}" srcOrd="0" destOrd="0" presId="urn:microsoft.com/office/officeart/2005/8/layout/default"/>
    <dgm:cxn modelId="{E9757114-DDA1-B148-A28A-BA0500FC2814}" srcId="{92734BE5-8AF0-4149-BCB9-056D4D0E2C23}" destId="{ACD1528B-616D-8F45-87CF-F69C67A983B3}" srcOrd="1" destOrd="0" parTransId="{E1AB0A07-A4A8-9642-AB1F-64128C54F2A7}" sibTransId="{BC1BF06A-A919-F54F-9C1F-30808735F66B}"/>
    <dgm:cxn modelId="{4D2FA0A7-0865-3E43-AE6F-1BC7D12EFDA9}" srcId="{92734BE5-8AF0-4149-BCB9-056D4D0E2C23}" destId="{BE0A12B4-A800-4B44-A5F4-A0C12449D95A}" srcOrd="0" destOrd="0" parTransId="{FF815676-780D-3E49-A0B9-49F7D63A8649}" sibTransId="{37580C25-FABB-FA4A-8DC2-BB8AC7CFB5BB}"/>
    <dgm:cxn modelId="{C684897A-17E3-024D-952C-74A86F49F128}" type="presOf" srcId="{A6194FD9-EA91-A947-8E5E-B28D2C7A0B59}" destId="{E684E039-5190-784A-B364-483DA76F47E1}" srcOrd="0" destOrd="0" presId="urn:microsoft.com/office/officeart/2005/8/layout/default"/>
    <dgm:cxn modelId="{8D848E18-30FD-534C-A9F9-BEAC8B92E752}" type="presParOf" srcId="{792131FE-8E53-E149-BCA7-97650E34A902}" destId="{082E79D4-4D90-EA44-A5D2-F74779DD55A6}" srcOrd="0" destOrd="0" presId="urn:microsoft.com/office/officeart/2005/8/layout/default"/>
    <dgm:cxn modelId="{27290C3A-7D41-F04D-8DDA-3A3E95C5053B}" type="presParOf" srcId="{792131FE-8E53-E149-BCA7-97650E34A902}" destId="{E4FB9674-83D4-FE47-A7A5-9E966CAB04E5}" srcOrd="1" destOrd="0" presId="urn:microsoft.com/office/officeart/2005/8/layout/default"/>
    <dgm:cxn modelId="{5FA28C53-3554-6D43-82AA-6DC9ACE2EEA0}" type="presParOf" srcId="{792131FE-8E53-E149-BCA7-97650E34A902}" destId="{286F9576-0526-5D4A-A025-009F6DA6FE24}" srcOrd="2" destOrd="0" presId="urn:microsoft.com/office/officeart/2005/8/layout/default"/>
    <dgm:cxn modelId="{829D12D6-A5EE-BA4F-A755-8B93E4C7CB05}" type="presParOf" srcId="{792131FE-8E53-E149-BCA7-97650E34A902}" destId="{88B38C9D-B619-724C-974E-60F32120257C}" srcOrd="3" destOrd="0" presId="urn:microsoft.com/office/officeart/2005/8/layout/default"/>
    <dgm:cxn modelId="{B9003B21-97FA-6440-9EE1-0ABC4E2636CB}" type="presParOf" srcId="{792131FE-8E53-E149-BCA7-97650E34A902}" destId="{E684E039-5190-784A-B364-483DA76F47E1}"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800" b="1" dirty="0" smtClean="0"/>
            <a:t>Natural</a:t>
          </a:r>
          <a:endParaRPr lang="en-US" sz="2800" b="1" dirty="0"/>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800" b="1" dirty="0" smtClean="0"/>
            <a:t>Spiritual</a:t>
          </a:r>
          <a:endParaRPr lang="en-US" sz="2800" b="1" dirty="0"/>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2"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2" custScaleX="123445">
        <dgm:presLayoutVars>
          <dgm:bulletEnabled val="1"/>
        </dgm:presLayoutVars>
      </dgm:prSet>
      <dgm:spPr/>
      <dgm:t>
        <a:bodyPr/>
        <a:lstStyle/>
        <a:p>
          <a:endParaRPr lang="en-US"/>
        </a:p>
      </dgm:t>
    </dgm:pt>
  </dgm:ptLst>
  <dgm:cxnLst>
    <dgm:cxn modelId="{E9757114-DDA1-B148-A28A-BA0500FC2814}" srcId="{92734BE5-8AF0-4149-BCB9-056D4D0E2C23}" destId="{ACD1528B-616D-8F45-87CF-F69C67A983B3}" srcOrd="1" destOrd="0" parTransId="{E1AB0A07-A4A8-9642-AB1F-64128C54F2A7}" sibTransId="{BC1BF06A-A919-F54F-9C1F-30808735F66B}"/>
    <dgm:cxn modelId="{486654C2-79D4-409E-AB42-0335116F9C9F}" type="presOf" srcId="{BE0A12B4-A800-4B44-A5F4-A0C12449D95A}" destId="{082E79D4-4D90-EA44-A5D2-F74779DD55A6}" srcOrd="0" destOrd="0" presId="urn:microsoft.com/office/officeart/2005/8/layout/default"/>
    <dgm:cxn modelId="{8E202098-E31D-4654-B2DF-F49DFEA9902B}" type="presOf" srcId="{ACD1528B-616D-8F45-87CF-F69C67A983B3}" destId="{286F9576-0526-5D4A-A025-009F6DA6FE24}" srcOrd="0" destOrd="0" presId="urn:microsoft.com/office/officeart/2005/8/layout/default"/>
    <dgm:cxn modelId="{B0925D91-E5F7-4285-B2C2-8428B5B4FAE5}" type="presOf" srcId="{92734BE5-8AF0-4149-BCB9-056D4D0E2C23}" destId="{792131FE-8E53-E149-BCA7-97650E34A902}" srcOrd="0" destOrd="0" presId="urn:microsoft.com/office/officeart/2005/8/layout/default"/>
    <dgm:cxn modelId="{4D2FA0A7-0865-3E43-AE6F-1BC7D12EFDA9}" srcId="{92734BE5-8AF0-4149-BCB9-056D4D0E2C23}" destId="{BE0A12B4-A800-4B44-A5F4-A0C12449D95A}" srcOrd="0" destOrd="0" parTransId="{FF815676-780D-3E49-A0B9-49F7D63A8649}" sibTransId="{37580C25-FABB-FA4A-8DC2-BB8AC7CFB5BB}"/>
    <dgm:cxn modelId="{7F76110F-4088-4BE1-A804-FD1839AAF40A}" type="presParOf" srcId="{792131FE-8E53-E149-BCA7-97650E34A902}" destId="{082E79D4-4D90-EA44-A5D2-F74779DD55A6}" srcOrd="0" destOrd="0" presId="urn:microsoft.com/office/officeart/2005/8/layout/default"/>
    <dgm:cxn modelId="{2F634BDA-9A8D-4B69-8729-3EAFFE7F0094}" type="presParOf" srcId="{792131FE-8E53-E149-BCA7-97650E34A902}" destId="{E4FB9674-83D4-FE47-A7A5-9E966CAB04E5}" srcOrd="1" destOrd="0" presId="urn:microsoft.com/office/officeart/2005/8/layout/default"/>
    <dgm:cxn modelId="{4F175422-B129-4C6F-AE45-00597C308D2B}" type="presParOf" srcId="{792131FE-8E53-E149-BCA7-97650E34A902}" destId="{286F9576-0526-5D4A-A025-009F6DA6FE24}"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720111" y="407"/>
          <a:ext cx="2382558" cy="1158033"/>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Divisions</a:t>
          </a:r>
          <a:endParaRPr lang="en-US" sz="2800" b="1" kern="1200" dirty="0"/>
        </a:p>
      </dsp:txBody>
      <dsp:txXfrm>
        <a:off x="720111" y="407"/>
        <a:ext cx="2382558" cy="1158033"/>
      </dsp:txXfrm>
    </dsp:sp>
    <dsp:sp modelId="{286F9576-0526-5D4A-A025-009F6DA6FE24}">
      <dsp:nvSpPr>
        <dsp:cNvPr id="0" name=""/>
        <dsp:cNvSpPr/>
      </dsp:nvSpPr>
      <dsp:spPr>
        <a:xfrm>
          <a:off x="720111" y="1351447"/>
          <a:ext cx="2382558" cy="1158033"/>
        </a:xfrm>
        <a:prstGeom prst="rect">
          <a:avLst/>
        </a:prstGeom>
        <a:solidFill>
          <a:schemeClr val="accent6">
            <a:shade val="80000"/>
            <a:hueOff val="53516"/>
            <a:satOff val="282"/>
            <a:lumOff val="11364"/>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Disorder</a:t>
          </a:r>
          <a:endParaRPr lang="en-US" sz="2800" b="1" kern="1200" dirty="0"/>
        </a:p>
      </dsp:txBody>
      <dsp:txXfrm>
        <a:off x="720111" y="1351447"/>
        <a:ext cx="2382558" cy="1158033"/>
      </dsp:txXfrm>
    </dsp:sp>
    <dsp:sp modelId="{E684E039-5190-784A-B364-483DA76F47E1}">
      <dsp:nvSpPr>
        <dsp:cNvPr id="0" name=""/>
        <dsp:cNvSpPr/>
      </dsp:nvSpPr>
      <dsp:spPr>
        <a:xfrm>
          <a:off x="720111" y="2702486"/>
          <a:ext cx="2382558" cy="1158033"/>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Difficulties</a:t>
          </a:r>
          <a:endParaRPr lang="en-US" sz="2800" b="1" kern="1200" dirty="0"/>
        </a:p>
      </dsp:txBody>
      <dsp:txXfrm>
        <a:off x="720111" y="2702486"/>
        <a:ext cx="2382558" cy="1158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691" y="246858"/>
          <a:ext cx="2208415" cy="1073392"/>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Natural</a:t>
          </a:r>
          <a:endParaRPr lang="en-US" sz="2800" b="1" kern="1200" dirty="0"/>
        </a:p>
      </dsp:txBody>
      <dsp:txXfrm>
        <a:off x="691" y="246858"/>
        <a:ext cx="2208415" cy="1073392"/>
      </dsp:txXfrm>
    </dsp:sp>
    <dsp:sp modelId="{286F9576-0526-5D4A-A025-009F6DA6FE24}">
      <dsp:nvSpPr>
        <dsp:cNvPr id="0" name=""/>
        <dsp:cNvSpPr/>
      </dsp:nvSpPr>
      <dsp:spPr>
        <a:xfrm>
          <a:off x="691" y="1499149"/>
          <a:ext cx="2208415" cy="1073392"/>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Spiritual</a:t>
          </a:r>
          <a:endParaRPr lang="en-US" sz="2800" b="1" kern="1200" dirty="0"/>
        </a:p>
      </dsp:txBody>
      <dsp:txXfrm>
        <a:off x="691" y="1499149"/>
        <a:ext cx="2208415" cy="10733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01BA6E-046B-4B42-A393-C60F4763CB7C}" type="datetimeFigureOut">
              <a:rPr lang="en-US" smtClean="0"/>
              <a:t>7/4/19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C1BF41-1D8F-8A4B-9F46-509946C157D9}" type="slidenum">
              <a:rPr lang="en-US" smtClean="0"/>
              <a:t>‹#›</a:t>
            </a:fld>
            <a:endParaRPr lang="en-US"/>
          </a:p>
        </p:txBody>
      </p:sp>
    </p:spTree>
    <p:extLst>
      <p:ext uri="{BB962C8B-B14F-4D97-AF65-F5344CB8AC3E}">
        <p14:creationId xmlns:p14="http://schemas.microsoft.com/office/powerpoint/2010/main" val="1629246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49593-7DEA-492E-A38A-5BD35B3EA951}" type="datetimeFigureOut">
              <a:rPr lang="en-US" smtClean="0"/>
              <a:t>7/4/19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8EEB0-C7C8-4887-8C23-7D20DD765C4B}" type="slidenum">
              <a:rPr lang="en-US" smtClean="0"/>
              <a:t>‹#›</a:t>
            </a:fld>
            <a:endParaRPr lang="en-US"/>
          </a:p>
        </p:txBody>
      </p:sp>
    </p:spTree>
    <p:extLst>
      <p:ext uri="{BB962C8B-B14F-4D97-AF65-F5344CB8AC3E}">
        <p14:creationId xmlns:p14="http://schemas.microsoft.com/office/powerpoint/2010/main" val="141393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8EEB0-C7C8-4887-8C23-7D20DD765C4B}" type="slidenum">
              <a:rPr lang="en-US" smtClean="0"/>
              <a:t>22</a:t>
            </a:fld>
            <a:endParaRPr lang="en-US"/>
          </a:p>
        </p:txBody>
      </p:sp>
    </p:spTree>
    <p:extLst>
      <p:ext uri="{BB962C8B-B14F-4D97-AF65-F5344CB8AC3E}">
        <p14:creationId xmlns:p14="http://schemas.microsoft.com/office/powerpoint/2010/main" val="3456196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7/4/19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F0EB5-B1A0-4384-971E-033F4600FFCF}"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7/4/19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FC9F0EB5-B1A0-4384-971E-033F4600FFCF}" type="datetimeFigureOut">
              <a:rPr lang="en-US" smtClean="0"/>
              <a:t>7/4/19</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B6314799-F4BC-4283-A9DB-F96B389CB546}"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9F0EB5-B1A0-4384-971E-033F4600FFCF}" type="datetimeFigureOut">
              <a:rPr lang="en-US" smtClean="0"/>
              <a:t>7/4/19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F0EB5-B1A0-4384-971E-033F4600FFCF}" type="datetimeFigureOut">
              <a:rPr lang="en-US" smtClean="0"/>
              <a:t>7/4/19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7/4/19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C9F0EB5-B1A0-4384-971E-033F4600FFCF}" type="datetimeFigureOut">
              <a:rPr lang="en-US" smtClean="0"/>
              <a:t>7/4/19</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B6314799-F4BC-4283-A9DB-F96B389CB546}"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microsoft.com/office/2007/relationships/hdphoto" Target="../media/hdphoto4.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 Id="rId3" Type="http://schemas.microsoft.com/office/2007/relationships/hdphoto" Target="../media/hdphoto6.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0.png"/><Relationship Id="rId5" Type="http://schemas.openxmlformats.org/officeDocument/2006/relationships/image" Target="../media/image31.jp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 Id="rId3"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8.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8.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g"/><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1 Corinthians 3:1-9</a:t>
            </a:r>
            <a:endParaRPr lang="en-US" dirty="0"/>
          </a:p>
        </p:txBody>
      </p:sp>
      <p:pic>
        <p:nvPicPr>
          <p:cNvPr id="205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1717" r="12644"/>
          <a:stretch/>
        </p:blipFill>
        <p:spPr bwMode="auto">
          <a:xfrm>
            <a:off x="2096135" y="2057400"/>
            <a:ext cx="5219065" cy="38872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05666" y="3733800"/>
            <a:ext cx="2609533" cy="646331"/>
          </a:xfrm>
          <a:prstGeom prst="rect">
            <a:avLst/>
          </a:prstGeom>
          <a:solidFill>
            <a:schemeClr val="bg1"/>
          </a:solidFill>
        </p:spPr>
        <p:txBody>
          <a:bodyPr wrap="square" rtlCol="0">
            <a:spAutoFit/>
          </a:bodyPr>
          <a:lstStyle/>
          <a:p>
            <a:pPr algn="ctr"/>
            <a:r>
              <a:rPr lang="en-US" sz="3600" b="1" dirty="0" smtClean="0"/>
              <a:t>Christians</a:t>
            </a:r>
            <a:endParaRPr lang="en-US" sz="3600" b="1" dirty="0"/>
          </a:p>
        </p:txBody>
      </p:sp>
      <p:sp>
        <p:nvSpPr>
          <p:cNvPr id="4" name="TextBox 3"/>
          <p:cNvSpPr txBox="1"/>
          <p:nvPr/>
        </p:nvSpPr>
        <p:spPr>
          <a:xfrm>
            <a:off x="2096135" y="3734873"/>
            <a:ext cx="2628265" cy="646331"/>
          </a:xfrm>
          <a:prstGeom prst="rect">
            <a:avLst/>
          </a:prstGeom>
          <a:solidFill>
            <a:schemeClr val="tx1"/>
          </a:solidFill>
        </p:spPr>
        <p:txBody>
          <a:bodyPr wrap="square" rtlCol="0">
            <a:spAutoFit/>
          </a:bodyPr>
          <a:lstStyle/>
          <a:p>
            <a:pPr algn="ctr"/>
            <a:r>
              <a:rPr lang="en-US" sz="3600" b="1" dirty="0" smtClean="0">
                <a:solidFill>
                  <a:schemeClr val="bg1"/>
                </a:solidFill>
              </a:rPr>
              <a:t>CARNAL</a:t>
            </a:r>
            <a:endParaRPr lang="en-US" sz="3600" b="1" dirty="0">
              <a:solidFill>
                <a:schemeClr val="bg1"/>
              </a:solidFill>
            </a:endParaRPr>
          </a:p>
        </p:txBody>
      </p:sp>
    </p:spTree>
    <p:extLst>
      <p:ext uri="{BB962C8B-B14F-4D97-AF65-F5344CB8AC3E}">
        <p14:creationId xmlns:p14="http://schemas.microsoft.com/office/powerpoint/2010/main" val="2660709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lstStyle/>
          <a:p>
            <a:r>
              <a:rPr lang="en-US" dirty="0" smtClean="0"/>
              <a:t>Inner Conflict</a:t>
            </a:r>
            <a:endParaRPr lang="en-US" dirty="0"/>
          </a:p>
        </p:txBody>
      </p:sp>
      <p:sp>
        <p:nvSpPr>
          <p:cNvPr id="4" name="AutoShape 2" descr="Image result for the natural man and the spiritual m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the natural man and the spiritual m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the natural man and the spiritual m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Image result for the natural man and the spiritual ma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Image result for the natural man and the spiritual ma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Image result for the natural man and the spiritual ma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2"/>
          <a:srcRect t="4938" b="9593"/>
          <a:stretch/>
        </p:blipFill>
        <p:spPr>
          <a:xfrm>
            <a:off x="1752600" y="1905000"/>
            <a:ext cx="5724144" cy="3669323"/>
          </a:xfrm>
          <a:prstGeom prst="rect">
            <a:avLst/>
          </a:prstGeom>
        </p:spPr>
      </p:pic>
      <p:sp>
        <p:nvSpPr>
          <p:cNvPr id="10" name="Rectangle 9"/>
          <p:cNvSpPr/>
          <p:nvPr/>
        </p:nvSpPr>
        <p:spPr>
          <a:xfrm>
            <a:off x="1066800" y="5791200"/>
            <a:ext cx="7162800" cy="646331"/>
          </a:xfrm>
          <a:prstGeom prst="rect">
            <a:avLst/>
          </a:prstGeom>
        </p:spPr>
        <p:txBody>
          <a:bodyPr wrap="square">
            <a:spAutoFit/>
          </a:bodyPr>
          <a:lstStyle/>
          <a:p>
            <a:pPr algn="just"/>
            <a:r>
              <a:rPr lang="en-US" b="1" dirty="0">
                <a:solidFill>
                  <a:srgbClr val="595959"/>
                </a:solidFill>
              </a:rPr>
              <a:t>Every Christian is carnal in some area of his life at many times in his life</a:t>
            </a:r>
            <a:r>
              <a:rPr lang="en-US" b="1" dirty="0" smtClean="0">
                <a:solidFill>
                  <a:srgbClr val="595959"/>
                </a:solidFill>
              </a:rPr>
              <a:t>.</a:t>
            </a:r>
            <a:r>
              <a:rPr lang="en-MY" b="1" dirty="0">
                <a:solidFill>
                  <a:srgbClr val="595959"/>
                </a:solidFill>
              </a:rPr>
              <a:t>	 </a:t>
            </a:r>
            <a:r>
              <a:rPr lang="en-MY" b="1" dirty="0" smtClean="0">
                <a:solidFill>
                  <a:srgbClr val="595959"/>
                </a:solidFill>
              </a:rPr>
              <a:t>         </a:t>
            </a:r>
            <a:r>
              <a:rPr lang="en-US" b="1" i="1" dirty="0" smtClean="0">
                <a:solidFill>
                  <a:schemeClr val="accent6">
                    <a:lumMod val="75000"/>
                  </a:schemeClr>
                </a:solidFill>
              </a:rPr>
              <a:t>(</a:t>
            </a:r>
            <a:r>
              <a:rPr lang="en-US" b="1" i="1" dirty="0">
                <a:solidFill>
                  <a:schemeClr val="accent6">
                    <a:lumMod val="75000"/>
                  </a:schemeClr>
                </a:solidFill>
              </a:rPr>
              <a:t>Bob </a:t>
            </a:r>
            <a:r>
              <a:rPr lang="en-US" b="1" i="1" dirty="0" err="1">
                <a:solidFill>
                  <a:schemeClr val="accent6">
                    <a:lumMod val="75000"/>
                  </a:schemeClr>
                </a:solidFill>
              </a:rPr>
              <a:t>Deffinbaugh</a:t>
            </a:r>
            <a:r>
              <a:rPr lang="en-US" b="1" i="1" dirty="0">
                <a:solidFill>
                  <a:schemeClr val="accent6">
                    <a:lumMod val="75000"/>
                  </a:schemeClr>
                </a:solidFill>
              </a:rPr>
              <a:t>, </a:t>
            </a:r>
            <a:r>
              <a:rPr lang="en-US" b="1" dirty="0">
                <a:solidFill>
                  <a:schemeClr val="accent6">
                    <a:lumMod val="75000"/>
                  </a:schemeClr>
                </a:solidFill>
              </a:rPr>
              <a:t>“Substandard Saints”</a:t>
            </a:r>
            <a:r>
              <a:rPr lang="en-US" b="1" i="1" dirty="0">
                <a:solidFill>
                  <a:schemeClr val="accent6">
                    <a:lumMod val="75000"/>
                  </a:schemeClr>
                </a:solidFill>
              </a:rPr>
              <a:t>)</a:t>
            </a:r>
            <a:endParaRPr lang="en-MY" b="1" dirty="0">
              <a:solidFill>
                <a:schemeClr val="accent6">
                  <a:lumMod val="75000"/>
                </a:schemeClr>
              </a:solidFill>
            </a:endParaRPr>
          </a:p>
        </p:txBody>
      </p:sp>
    </p:spTree>
    <p:extLst>
      <p:ext uri="{BB962C8B-B14F-4D97-AF65-F5344CB8AC3E}">
        <p14:creationId xmlns:p14="http://schemas.microsoft.com/office/powerpoint/2010/main" val="1666769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Who Will Win?</a:t>
            </a: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498600" y="2118003"/>
            <a:ext cx="6426200" cy="3825597"/>
          </a:xfrm>
          <a:prstGeom prst="rect">
            <a:avLst/>
          </a:prstGeom>
        </p:spPr>
      </p:pic>
    </p:spTree>
    <p:extLst>
      <p:ext uri="{BB962C8B-B14F-4D97-AF65-F5344CB8AC3E}">
        <p14:creationId xmlns:p14="http://schemas.microsoft.com/office/powerpoint/2010/main" val="1447110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191000"/>
            <a:ext cx="8001000" cy="2209800"/>
          </a:xfrm>
        </p:spPr>
        <p:txBody>
          <a:bodyPr>
            <a:normAutofit/>
          </a:bodyPr>
          <a:lstStyle/>
          <a:p>
            <a:pPr algn="just"/>
            <a:r>
              <a:rPr lang="en-US" b="1" baseline="30000" dirty="0" smtClean="0"/>
              <a:t>5 </a:t>
            </a:r>
            <a:r>
              <a:rPr lang="en-US" b="1" dirty="0" smtClean="0"/>
              <a:t>Those who live according to the flesh have their minds set on what the flesh desires; but those who live in accordance with the Spirit have their minds set on what the Spirit desires. </a:t>
            </a:r>
            <a:r>
              <a:rPr lang="en-US" b="1" baseline="30000" dirty="0" smtClean="0"/>
              <a:t>6 </a:t>
            </a:r>
            <a:r>
              <a:rPr lang="en-US" b="1" dirty="0" smtClean="0"/>
              <a:t>The mind governed by the flesh is death, but the mind governed by the Spirit is life and peace. </a:t>
            </a:r>
            <a:r>
              <a:rPr lang="en-US" b="1" baseline="30000" dirty="0" smtClean="0"/>
              <a:t>7 </a:t>
            </a:r>
            <a:r>
              <a:rPr lang="en-US" b="1" dirty="0" smtClean="0"/>
              <a:t>The mind governed by the flesh is hostile to God; it does not submit to God’s law, nor can it do so. </a:t>
            </a:r>
            <a:r>
              <a:rPr lang="en-US" b="1" baseline="30000" dirty="0" smtClean="0"/>
              <a:t>8 </a:t>
            </a:r>
            <a:r>
              <a:rPr lang="en-US" b="1" dirty="0" smtClean="0"/>
              <a:t>Those who are in the realm of the flesh cannot please God.</a:t>
            </a:r>
            <a:r>
              <a:rPr lang="en-MY" dirty="0"/>
              <a:t> </a:t>
            </a:r>
            <a:r>
              <a:rPr lang="en-MY" dirty="0" smtClean="0"/>
              <a:t>		           </a:t>
            </a:r>
            <a:r>
              <a:rPr lang="en-US" b="1" i="1" dirty="0" smtClean="0">
                <a:solidFill>
                  <a:schemeClr val="accent6">
                    <a:lumMod val="75000"/>
                  </a:schemeClr>
                </a:solidFill>
              </a:rPr>
              <a:t>(Romans </a:t>
            </a:r>
            <a:r>
              <a:rPr lang="en-US" b="1" i="1" dirty="0">
                <a:solidFill>
                  <a:schemeClr val="accent6">
                    <a:lumMod val="75000"/>
                  </a:schemeClr>
                </a:solidFill>
              </a:rPr>
              <a:t>8)</a:t>
            </a:r>
            <a:endParaRPr lang="en-MY" dirty="0">
              <a:solidFill>
                <a:schemeClr val="accent6">
                  <a:lumMod val="75000"/>
                </a:schemeClr>
              </a:solidFill>
            </a:endParaRPr>
          </a:p>
          <a:p>
            <a:endParaRPr lang="en-US" dirty="0"/>
          </a:p>
        </p:txBody>
      </p:sp>
      <p:pic>
        <p:nvPicPr>
          <p:cNvPr id="5" name="Picture 4"/>
          <p:cNvPicPr>
            <a:picLocks noChangeAspect="1"/>
          </p:cNvPicPr>
          <p:nvPr/>
        </p:nvPicPr>
        <p:blipFill>
          <a:blip r:embed="rId2"/>
          <a:stretch>
            <a:fillRect/>
          </a:stretch>
        </p:blipFill>
        <p:spPr>
          <a:xfrm>
            <a:off x="2514600" y="609600"/>
            <a:ext cx="4445000" cy="3333750"/>
          </a:xfrm>
          <a:prstGeom prst="rect">
            <a:avLst/>
          </a:prstGeom>
        </p:spPr>
      </p:pic>
    </p:spTree>
    <p:extLst>
      <p:ext uri="{BB962C8B-B14F-4D97-AF65-F5344CB8AC3E}">
        <p14:creationId xmlns:p14="http://schemas.microsoft.com/office/powerpoint/2010/main" val="3510446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4191000"/>
            <a:ext cx="8001000" cy="2133600"/>
          </a:xfrm>
        </p:spPr>
        <p:txBody>
          <a:bodyPr>
            <a:normAutofit/>
          </a:bodyPr>
          <a:lstStyle/>
          <a:p>
            <a:pPr algn="just">
              <a:spcBef>
                <a:spcPts val="0"/>
              </a:spcBef>
            </a:pPr>
            <a:r>
              <a:rPr lang="en-US" b="1" baseline="30000" dirty="0" smtClean="0"/>
              <a:t>9</a:t>
            </a:r>
            <a:r>
              <a:rPr lang="en-US" b="1" baseline="30000" dirty="0"/>
              <a:t> </a:t>
            </a:r>
            <a:r>
              <a:rPr lang="en-US" b="1" dirty="0"/>
              <a:t>You, however, are not in the realm of the flesh but are in the realm of the Spirit, if indeed the Spirit of God lives in you. </a:t>
            </a:r>
            <a:endParaRPr lang="en-US" b="1" dirty="0" smtClean="0"/>
          </a:p>
          <a:p>
            <a:pPr algn="just">
              <a:spcBef>
                <a:spcPts val="0"/>
              </a:spcBef>
            </a:pPr>
            <a:endParaRPr lang="en-MY" sz="800" dirty="0"/>
          </a:p>
          <a:p>
            <a:pPr algn="just">
              <a:spcBef>
                <a:spcPts val="0"/>
              </a:spcBef>
            </a:pPr>
            <a:r>
              <a:rPr lang="en-US" b="1" baseline="30000" dirty="0"/>
              <a:t>12 </a:t>
            </a:r>
            <a:r>
              <a:rPr lang="en-US" b="1" dirty="0"/>
              <a:t>Therefore, brothers and sisters, we have an obligation – but it is not to the flesh, to live according to it. </a:t>
            </a:r>
            <a:r>
              <a:rPr lang="en-US" b="1" baseline="30000" dirty="0"/>
              <a:t>13 </a:t>
            </a:r>
            <a:r>
              <a:rPr lang="en-US" b="1" dirty="0"/>
              <a:t>For if you live according to the flesh, you will die; but if by the Spirit you put to death the misdeeds of the body, you will live.</a:t>
            </a:r>
            <a:r>
              <a:rPr lang="en-MY" dirty="0"/>
              <a:t> </a:t>
            </a:r>
            <a:r>
              <a:rPr lang="en-US" b="1" dirty="0" smtClean="0"/>
              <a:t>		</a:t>
            </a:r>
            <a:r>
              <a:rPr lang="en-US" b="1" dirty="0"/>
              <a:t> </a:t>
            </a:r>
            <a:r>
              <a:rPr lang="en-US" b="1" dirty="0" smtClean="0"/>
              <a:t>          </a:t>
            </a:r>
            <a:r>
              <a:rPr lang="en-US" b="1" i="1" dirty="0" smtClean="0">
                <a:solidFill>
                  <a:schemeClr val="accent6">
                    <a:lumMod val="75000"/>
                  </a:schemeClr>
                </a:solidFill>
              </a:rPr>
              <a:t>(Romans </a:t>
            </a:r>
            <a:r>
              <a:rPr lang="en-US" b="1" i="1" dirty="0">
                <a:solidFill>
                  <a:schemeClr val="accent6">
                    <a:lumMod val="75000"/>
                  </a:schemeClr>
                </a:solidFill>
              </a:rPr>
              <a:t>8)</a:t>
            </a:r>
            <a:endParaRPr lang="en-MY" dirty="0">
              <a:solidFill>
                <a:schemeClr val="accent6">
                  <a:lumMod val="75000"/>
                </a:schemeClr>
              </a:solidFill>
            </a:endParaRPr>
          </a:p>
          <a:p>
            <a:endParaRPr lang="en-US" dirty="0"/>
          </a:p>
        </p:txBody>
      </p:sp>
      <p:pic>
        <p:nvPicPr>
          <p:cNvPr id="5" name="Picture 4"/>
          <p:cNvPicPr>
            <a:picLocks noChangeAspect="1"/>
          </p:cNvPicPr>
          <p:nvPr/>
        </p:nvPicPr>
        <p:blipFill>
          <a:blip r:embed="rId2"/>
          <a:stretch>
            <a:fillRect/>
          </a:stretch>
        </p:blipFill>
        <p:spPr>
          <a:xfrm>
            <a:off x="2463800" y="533400"/>
            <a:ext cx="4470400" cy="3352800"/>
          </a:xfrm>
          <a:prstGeom prst="rect">
            <a:avLst/>
          </a:prstGeom>
        </p:spPr>
      </p:pic>
    </p:spTree>
    <p:extLst>
      <p:ext uri="{BB962C8B-B14F-4D97-AF65-F5344CB8AC3E}">
        <p14:creationId xmlns:p14="http://schemas.microsoft.com/office/powerpoint/2010/main" val="3396140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648200"/>
            <a:ext cx="8915400" cy="877824"/>
          </a:xfrm>
        </p:spPr>
        <p:txBody>
          <a:bodyPr>
            <a:normAutofit/>
          </a:bodyPr>
          <a:lstStyle/>
          <a:p>
            <a:r>
              <a:rPr lang="en-US" sz="3600" dirty="0" smtClean="0"/>
              <a:t>Spiritual Infancy</a:t>
            </a:r>
            <a:endParaRPr lang="en-US" sz="3600" dirty="0"/>
          </a:p>
        </p:txBody>
      </p:sp>
      <p:sp>
        <p:nvSpPr>
          <p:cNvPr id="3" name="Subtitle 2"/>
          <p:cNvSpPr>
            <a:spLocks noGrp="1"/>
          </p:cNvSpPr>
          <p:nvPr>
            <p:ph type="subTitle" idx="1"/>
          </p:nvPr>
        </p:nvSpPr>
        <p:spPr>
          <a:xfrm>
            <a:off x="914400" y="5535705"/>
            <a:ext cx="8001000" cy="865095"/>
          </a:xfrm>
        </p:spPr>
        <p:txBody>
          <a:bodyPr>
            <a:normAutofit/>
          </a:bodyPr>
          <a:lstStyle/>
          <a:p>
            <a:pPr algn="just"/>
            <a:r>
              <a:rPr lang="en-US" sz="1800" b="1" baseline="30000" dirty="0"/>
              <a:t>2 </a:t>
            </a:r>
            <a:r>
              <a:rPr lang="en-US" sz="1800" b="1" dirty="0"/>
              <a:t>I gave you milk, not solid food, for you were not yet ready for it. Indeed, you are still not ready</a:t>
            </a:r>
            <a:r>
              <a:rPr lang="en-US" sz="1800" b="1" dirty="0" smtClean="0"/>
              <a:t>.</a:t>
            </a:r>
            <a:r>
              <a:rPr lang="en-US" sz="1800" b="1" dirty="0"/>
              <a:t> 		 </a:t>
            </a:r>
            <a:r>
              <a:rPr lang="en-US" sz="1800" b="1" dirty="0" smtClean="0"/>
              <a:t>               </a:t>
            </a:r>
            <a:r>
              <a:rPr lang="en-US" sz="1800" b="1" i="1" dirty="0" smtClean="0">
                <a:solidFill>
                  <a:schemeClr val="accent6">
                    <a:lumMod val="75000"/>
                  </a:schemeClr>
                </a:solidFill>
              </a:rPr>
              <a:t>(</a:t>
            </a:r>
            <a:r>
              <a:rPr lang="en-US" sz="1800" b="1" i="1" dirty="0">
                <a:solidFill>
                  <a:schemeClr val="accent6">
                    <a:lumMod val="75000"/>
                  </a:schemeClr>
                </a:solidFill>
              </a:rPr>
              <a:t>1 Corinthians 3)</a:t>
            </a:r>
            <a:endParaRPr lang="en-MY" sz="1800" dirty="0">
              <a:solidFill>
                <a:schemeClr val="accent6">
                  <a:lumMod val="75000"/>
                </a:schemeClr>
              </a:solidFill>
            </a:endParaRPr>
          </a:p>
          <a:p>
            <a:endParaRPr lang="en-US" dirty="0"/>
          </a:p>
        </p:txBody>
      </p:sp>
      <p:pic>
        <p:nvPicPr>
          <p:cNvPr id="8" name="Picture Placeholder 7"/>
          <p:cNvPicPr>
            <a:picLocks noGrp="1" noChangeAspect="1"/>
          </p:cNvPicPr>
          <p:nvPr>
            <p:ph type="pic" sz="quarter" idx="13"/>
          </p:nvPr>
        </p:nvPicPr>
        <p:blipFill>
          <a:blip r:embed="rId2"/>
          <a:srcRect t="17584" b="17584"/>
          <a:stretch>
            <a:fillRect/>
          </a:stretch>
        </p:blipFill>
        <p:spPr>
          <a:xfrm>
            <a:off x="927100" y="762000"/>
            <a:ext cx="7988300" cy="3886200"/>
          </a:xfrm>
          <a:prstGeom prst="rect">
            <a:avLst/>
          </a:prstGeom>
        </p:spPr>
      </p:pic>
    </p:spTree>
    <p:extLst>
      <p:ext uri="{BB962C8B-B14F-4D97-AF65-F5344CB8AC3E}">
        <p14:creationId xmlns:p14="http://schemas.microsoft.com/office/powerpoint/2010/main" val="31694619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5400" cy="914400"/>
          </a:xfrm>
        </p:spPr>
        <p:txBody>
          <a:bodyPr/>
          <a:lstStyle/>
          <a:p>
            <a:r>
              <a:rPr lang="en-US" dirty="0" smtClean="0"/>
              <a:t>Arrested Development</a:t>
            </a:r>
            <a:endParaRPr lang="en-US" dirty="0"/>
          </a:p>
        </p:txBody>
      </p:sp>
      <p:sp>
        <p:nvSpPr>
          <p:cNvPr id="4" name="Text Placeholder 3"/>
          <p:cNvSpPr>
            <a:spLocks noGrp="1"/>
          </p:cNvSpPr>
          <p:nvPr>
            <p:ph type="body" sz="half" idx="2"/>
          </p:nvPr>
        </p:nvSpPr>
        <p:spPr>
          <a:xfrm>
            <a:off x="1005840" y="1752600"/>
            <a:ext cx="7147560" cy="4648200"/>
          </a:xfrm>
        </p:spPr>
        <p:txBody>
          <a:bodyPr>
            <a:normAutofit/>
          </a:bodyPr>
          <a:lstStyle/>
          <a:p>
            <a:pPr algn="just">
              <a:spcBef>
                <a:spcPts val="0"/>
              </a:spcBef>
            </a:pPr>
            <a:r>
              <a:rPr lang="en-MY" b="1" baseline="30000" dirty="0"/>
              <a:t>12 </a:t>
            </a:r>
            <a:r>
              <a:rPr lang="en-MY" b="1" dirty="0"/>
              <a:t>In fact, though by this time you ought to be teachers, you need someone to teach you the elementary truths of God’s word all over again. You need milk, not solid food! </a:t>
            </a:r>
            <a:r>
              <a:rPr lang="en-MY" b="1" baseline="30000" dirty="0"/>
              <a:t>13 </a:t>
            </a:r>
            <a:r>
              <a:rPr lang="en-MY" b="1" dirty="0"/>
              <a:t>Anyone who lives on milk, being still an infant, is not acquainted with the teaching about righteousness. </a:t>
            </a:r>
            <a:r>
              <a:rPr lang="en-MY" b="1" baseline="30000" dirty="0"/>
              <a:t>14 </a:t>
            </a:r>
            <a:r>
              <a:rPr lang="en-MY" b="1" dirty="0"/>
              <a:t>But solid food is for the mature, who by constant use have trained themselves to distinguish good from </a:t>
            </a:r>
            <a:r>
              <a:rPr lang="en-MY" b="1" dirty="0" smtClean="0"/>
              <a:t>evil.</a:t>
            </a:r>
            <a:endParaRPr lang="en-MY" b="1" dirty="0"/>
          </a:p>
          <a:p>
            <a:pPr algn="r">
              <a:spcBef>
                <a:spcPts val="0"/>
              </a:spcBef>
            </a:pPr>
            <a:r>
              <a:rPr lang="en-MY" b="1" i="1" dirty="0" smtClean="0">
                <a:solidFill>
                  <a:schemeClr val="accent6">
                    <a:lumMod val="75000"/>
                  </a:schemeClr>
                </a:solidFill>
              </a:rPr>
              <a:t>(Hebrews </a:t>
            </a:r>
            <a:r>
              <a:rPr lang="en-MY" b="1" i="1" dirty="0">
                <a:solidFill>
                  <a:schemeClr val="accent6">
                    <a:lumMod val="75000"/>
                  </a:schemeClr>
                </a:solidFill>
              </a:rPr>
              <a:t>5</a:t>
            </a:r>
            <a:r>
              <a:rPr lang="en-MY" b="1" i="1" dirty="0" smtClean="0">
                <a:solidFill>
                  <a:schemeClr val="accent6">
                    <a:lumMod val="75000"/>
                  </a:schemeClr>
                </a:solidFill>
              </a:rPr>
              <a:t>)</a:t>
            </a:r>
            <a:endParaRPr lang="en-US" dirty="0"/>
          </a:p>
          <a:p>
            <a:pPr algn="just"/>
            <a:r>
              <a:rPr lang="en-US" b="1" baseline="30000" dirty="0"/>
              <a:t>1 </a:t>
            </a:r>
            <a:r>
              <a:rPr lang="en-US" b="1" dirty="0"/>
              <a:t>Therefore let us move beyond the elementary teachings about Christ and be taken forward to maturity, not laying again the foundation of repentance from acts that lead to death, and of faith in God, </a:t>
            </a:r>
            <a:r>
              <a:rPr lang="en-US" b="1" baseline="30000" dirty="0"/>
              <a:t>2 </a:t>
            </a:r>
            <a:r>
              <a:rPr lang="en-US" b="1" dirty="0"/>
              <a:t>instruction about cleansing rites, the laying on of hands, the resurrection of the dead, and eternal judgment</a:t>
            </a:r>
            <a:r>
              <a:rPr lang="en-US" b="1" dirty="0" smtClean="0"/>
              <a:t>.        		          </a:t>
            </a:r>
            <a:r>
              <a:rPr lang="en-US" b="1" i="1" dirty="0" smtClean="0">
                <a:solidFill>
                  <a:schemeClr val="accent6">
                    <a:lumMod val="75000"/>
                  </a:schemeClr>
                </a:solidFill>
              </a:rPr>
              <a:t>(</a:t>
            </a:r>
            <a:r>
              <a:rPr lang="en-US" b="1" i="1" dirty="0">
                <a:solidFill>
                  <a:schemeClr val="accent6">
                    <a:lumMod val="75000"/>
                  </a:schemeClr>
                </a:solidFill>
              </a:rPr>
              <a:t>Hebrews 6</a:t>
            </a:r>
            <a:r>
              <a:rPr lang="en-US" b="1" i="1" dirty="0" smtClean="0">
                <a:solidFill>
                  <a:schemeClr val="accent6">
                    <a:lumMod val="75000"/>
                  </a:schemeClr>
                </a:solidFill>
              </a:rPr>
              <a:t>)</a:t>
            </a:r>
            <a:endParaRPr lang="en-US" dirty="0">
              <a:solidFill>
                <a:schemeClr val="accent6">
                  <a:lumMod val="75000"/>
                </a:schemeClr>
              </a:solidFill>
            </a:endParaRPr>
          </a:p>
        </p:txBody>
      </p:sp>
    </p:spTree>
    <p:extLst>
      <p:ext uri="{BB962C8B-B14F-4D97-AF65-F5344CB8AC3E}">
        <p14:creationId xmlns:p14="http://schemas.microsoft.com/office/powerpoint/2010/main" val="4432800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5400" cy="914400"/>
          </a:xfrm>
        </p:spPr>
        <p:txBody>
          <a:bodyPr/>
          <a:lstStyle/>
          <a:p>
            <a:r>
              <a:rPr lang="en-US" dirty="0" smtClean="0"/>
              <a:t>Milk &amp; Meat</a:t>
            </a:r>
            <a:endParaRPr lang="en-US" dirty="0"/>
          </a:p>
        </p:txBody>
      </p:sp>
      <p:sp>
        <p:nvSpPr>
          <p:cNvPr id="4" name="Text Placeholder 3"/>
          <p:cNvSpPr>
            <a:spLocks noGrp="1"/>
          </p:cNvSpPr>
          <p:nvPr>
            <p:ph type="body" sz="half" idx="2"/>
          </p:nvPr>
        </p:nvSpPr>
        <p:spPr>
          <a:xfrm>
            <a:off x="1005840" y="1752600"/>
            <a:ext cx="7376160" cy="4800600"/>
          </a:xfrm>
        </p:spPr>
        <p:txBody>
          <a:bodyPr>
            <a:normAutofit fontScale="92500" lnSpcReduction="10000"/>
          </a:bodyPr>
          <a:lstStyle/>
          <a:p>
            <a:pPr algn="just">
              <a:lnSpc>
                <a:spcPct val="124000"/>
              </a:lnSpc>
              <a:spcBef>
                <a:spcPts val="0"/>
              </a:spcBef>
            </a:pPr>
            <a:r>
              <a:rPr lang="en-US" b="1" dirty="0"/>
              <a:t>Meat is preaching that unfolds the full riches and magnificence of the gospel so that people grow up. They stop being children, as Paul says in Ephesians 4, "...no longer to be children, tossed to and fro and carried about every wind of doctrine," (Ephesians 4:14 RSV). That requires the meat of the word. Christ died for my sins; that is milk. We died with Christ to sin: that is meat. That is what will free me from habits and attitudes that are irritating to others and that make me difficult to live with. The knowledge of the gifts of the Spirit -- that is milk. These Corinthians had that knowledge. Paul says right at the very beginning that they had all the gifts present among them so that "you are not lacking in any spiritual gift," he says (1 Corinthians 1:7 RSV). They knew all that, but that is milk. What they did not understand was how to produce the fruit of the Spirit, which is love. That is meat. </a:t>
            </a:r>
            <a:endParaRPr lang="en-US" b="1" dirty="0">
              <a:solidFill>
                <a:schemeClr val="accent6">
                  <a:lumMod val="75000"/>
                </a:schemeClr>
              </a:solidFill>
            </a:endParaRPr>
          </a:p>
        </p:txBody>
      </p:sp>
    </p:spTree>
    <p:extLst>
      <p:ext uri="{BB962C8B-B14F-4D97-AF65-F5344CB8AC3E}">
        <p14:creationId xmlns:p14="http://schemas.microsoft.com/office/powerpoint/2010/main" val="41680435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5400" cy="914400"/>
          </a:xfrm>
        </p:spPr>
        <p:txBody>
          <a:bodyPr/>
          <a:lstStyle/>
          <a:p>
            <a:r>
              <a:rPr lang="en-US" dirty="0" smtClean="0"/>
              <a:t>Milk &amp; Meat</a:t>
            </a:r>
            <a:endParaRPr lang="en-US" dirty="0"/>
          </a:p>
        </p:txBody>
      </p:sp>
      <p:sp>
        <p:nvSpPr>
          <p:cNvPr id="4" name="Text Placeholder 3"/>
          <p:cNvSpPr>
            <a:spLocks noGrp="1"/>
          </p:cNvSpPr>
          <p:nvPr>
            <p:ph type="body" sz="half" idx="2"/>
          </p:nvPr>
        </p:nvSpPr>
        <p:spPr>
          <a:xfrm>
            <a:off x="1005840" y="1752600"/>
            <a:ext cx="7147560" cy="4648200"/>
          </a:xfrm>
        </p:spPr>
        <p:txBody>
          <a:bodyPr>
            <a:normAutofit/>
          </a:bodyPr>
          <a:lstStyle/>
          <a:p>
            <a:pPr algn="just">
              <a:lnSpc>
                <a:spcPct val="130000"/>
              </a:lnSpc>
              <a:spcBef>
                <a:spcPts val="0"/>
              </a:spcBef>
            </a:pPr>
            <a:r>
              <a:rPr lang="en-US" b="1" dirty="0"/>
              <a:t>Later on Paul will point that out to them. He will discuss the gifts of the Spirit, and then he will say, "and I will show you a still more excellent way," (1 Corinthians 12:31b RSV). That is love</a:t>
            </a:r>
            <a:r>
              <a:rPr lang="en-US" b="1" dirty="0" smtClean="0"/>
              <a:t>.</a:t>
            </a:r>
          </a:p>
          <a:p>
            <a:pPr algn="just">
              <a:lnSpc>
                <a:spcPct val="150000"/>
              </a:lnSpc>
              <a:spcBef>
                <a:spcPts val="0"/>
              </a:spcBef>
            </a:pPr>
            <a:endParaRPr lang="en-US" sz="500" b="1" dirty="0"/>
          </a:p>
          <a:p>
            <a:pPr algn="just">
              <a:lnSpc>
                <a:spcPct val="130000"/>
              </a:lnSpc>
              <a:spcBef>
                <a:spcPts val="0"/>
              </a:spcBef>
            </a:pPr>
            <a:r>
              <a:rPr lang="en-US" b="1" dirty="0"/>
              <a:t>When you rejoice in hope of sharing the glory of God, that is milk, that is looking forward to the glory coming at the end of life, but when you learn to rejoice in your sufferings because you know that God is working out something in your life that nothing else could do, that is meat. That is growing up as a Christian.      </a:t>
            </a:r>
          </a:p>
          <a:p>
            <a:pPr algn="r">
              <a:lnSpc>
                <a:spcPct val="150000"/>
              </a:lnSpc>
              <a:spcBef>
                <a:spcPts val="0"/>
              </a:spcBef>
            </a:pPr>
            <a:r>
              <a:rPr lang="en-US" b="1" dirty="0" smtClean="0">
                <a:solidFill>
                  <a:schemeClr val="accent6">
                    <a:lumMod val="75000"/>
                  </a:schemeClr>
                </a:solidFill>
              </a:rPr>
              <a:t> </a:t>
            </a:r>
            <a:r>
              <a:rPr lang="en-US" b="1" i="1" dirty="0">
                <a:solidFill>
                  <a:schemeClr val="accent6">
                    <a:lumMod val="75000"/>
                  </a:schemeClr>
                </a:solidFill>
              </a:rPr>
              <a:t>(Ray Stedman, </a:t>
            </a:r>
            <a:r>
              <a:rPr lang="en-US" b="1" dirty="0">
                <a:solidFill>
                  <a:schemeClr val="accent6">
                    <a:lumMod val="75000"/>
                  </a:schemeClr>
                </a:solidFill>
              </a:rPr>
              <a:t>“Carnal &amp; Spiritual Christians”</a:t>
            </a:r>
            <a:r>
              <a:rPr lang="en-US" b="1" i="1" dirty="0">
                <a:solidFill>
                  <a:schemeClr val="accent6">
                    <a:lumMod val="75000"/>
                  </a:schemeClr>
                </a:solidFill>
              </a:rPr>
              <a:t>)</a:t>
            </a:r>
            <a:endParaRPr lang="en-US" b="1" dirty="0">
              <a:solidFill>
                <a:schemeClr val="accent6">
                  <a:lumMod val="75000"/>
                </a:schemeClr>
              </a:solidFill>
            </a:endParaRPr>
          </a:p>
          <a:p>
            <a:pPr algn="just">
              <a:spcBef>
                <a:spcPts val="0"/>
              </a:spcBef>
            </a:pPr>
            <a:endParaRPr lang="en-US" dirty="0"/>
          </a:p>
          <a:p>
            <a:pPr algn="just">
              <a:spcBef>
                <a:spcPts val="0"/>
              </a:spcBef>
            </a:pPr>
            <a:endParaRPr lang="en-US" dirty="0">
              <a:solidFill>
                <a:schemeClr val="accent6">
                  <a:lumMod val="75000"/>
                </a:schemeClr>
              </a:solidFill>
            </a:endParaRPr>
          </a:p>
        </p:txBody>
      </p:sp>
    </p:spTree>
    <p:extLst>
      <p:ext uri="{BB962C8B-B14F-4D97-AF65-F5344CB8AC3E}">
        <p14:creationId xmlns:p14="http://schemas.microsoft.com/office/powerpoint/2010/main" val="41680435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Mark of Spiritual Infancy</a:t>
            </a:r>
            <a:endParaRPr lang="en-US" dirty="0"/>
          </a:p>
        </p:txBody>
      </p:sp>
      <p:sp>
        <p:nvSpPr>
          <p:cNvPr id="4" name="Text Placeholder 3"/>
          <p:cNvSpPr>
            <a:spLocks noGrp="1"/>
          </p:cNvSpPr>
          <p:nvPr>
            <p:ph type="body" sz="half" idx="2"/>
          </p:nvPr>
        </p:nvSpPr>
        <p:spPr>
          <a:xfrm>
            <a:off x="533400" y="2438400"/>
            <a:ext cx="3276600" cy="3505200"/>
          </a:xfrm>
        </p:spPr>
        <p:txBody>
          <a:bodyPr>
            <a:normAutofit fontScale="92500" lnSpcReduction="10000"/>
          </a:bodyPr>
          <a:lstStyle/>
          <a:p>
            <a:pPr algn="just">
              <a:lnSpc>
                <a:spcPct val="120000"/>
              </a:lnSpc>
            </a:pPr>
            <a:r>
              <a:rPr lang="en-US" sz="1900" b="1" baseline="30000" dirty="0"/>
              <a:t>4 </a:t>
            </a:r>
            <a:r>
              <a:rPr lang="en-US" sz="1900" b="1" dirty="0"/>
              <a:t>For when one says, ‘I follow Paul,’ and another, ‘I follow </a:t>
            </a:r>
            <a:r>
              <a:rPr lang="en-US" sz="1900" b="1" dirty="0" err="1"/>
              <a:t>Apollos</a:t>
            </a:r>
            <a:r>
              <a:rPr lang="en-US" b="1" dirty="0"/>
              <a:t>,’ </a:t>
            </a:r>
            <a:endParaRPr lang="en-US" b="1" dirty="0" smtClean="0"/>
          </a:p>
          <a:p>
            <a:pPr algn="just">
              <a:lnSpc>
                <a:spcPct val="110000"/>
              </a:lnSpc>
              <a:spcBef>
                <a:spcPts val="0"/>
              </a:spcBef>
            </a:pPr>
            <a:r>
              <a:rPr lang="en-US" sz="3300" b="1" dirty="0" smtClean="0"/>
              <a:t>are </a:t>
            </a:r>
            <a:r>
              <a:rPr lang="en-US" sz="3300" b="1" dirty="0"/>
              <a:t>you not mere human beings</a:t>
            </a:r>
            <a:r>
              <a:rPr lang="en-US" sz="3300" b="1" dirty="0" smtClean="0"/>
              <a:t>?</a:t>
            </a:r>
          </a:p>
          <a:p>
            <a:pPr algn="r">
              <a:spcBef>
                <a:spcPts val="600"/>
              </a:spcBef>
            </a:pPr>
            <a:r>
              <a:rPr lang="en-US" sz="1900" b="1" i="1" dirty="0" smtClean="0">
                <a:solidFill>
                  <a:schemeClr val="accent6">
                    <a:lumMod val="75000"/>
                  </a:schemeClr>
                </a:solidFill>
              </a:rPr>
              <a:t>(</a:t>
            </a:r>
            <a:r>
              <a:rPr lang="en-US" sz="1900" b="1" i="1" dirty="0">
                <a:solidFill>
                  <a:schemeClr val="accent6">
                    <a:lumMod val="75000"/>
                  </a:schemeClr>
                </a:solidFill>
              </a:rPr>
              <a:t>1 Corinthians 3)</a:t>
            </a:r>
            <a:endParaRPr lang="en-US" sz="1900" dirty="0">
              <a:solidFill>
                <a:schemeClr val="accent6">
                  <a:lumMod val="75000"/>
                </a:schemeClr>
              </a:solidFill>
            </a:endParaRPr>
          </a:p>
          <a:p>
            <a:endParaRPr lang="en-US" dirty="0"/>
          </a:p>
        </p:txBody>
      </p:sp>
      <p:pic>
        <p:nvPicPr>
          <p:cNvPr id="5122"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906" r="2906"/>
          <a:stretch>
            <a:fillRect/>
          </a:stretch>
        </p:blipFill>
        <p:spPr bwMode="auto">
          <a:xfrm>
            <a:off x="4495800" y="2193925"/>
            <a:ext cx="3962400"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2973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5400" cy="914400"/>
          </a:xfrm>
        </p:spPr>
        <p:txBody>
          <a:bodyPr/>
          <a:lstStyle/>
          <a:p>
            <a:r>
              <a:rPr lang="en-US" dirty="0" smtClean="0"/>
              <a:t>Cooperation NOT Competition</a:t>
            </a:r>
            <a:endParaRPr lang="en-US" dirty="0"/>
          </a:p>
        </p:txBody>
      </p:sp>
      <p:sp>
        <p:nvSpPr>
          <p:cNvPr id="4" name="Text Placeholder 3"/>
          <p:cNvSpPr>
            <a:spLocks noGrp="1"/>
          </p:cNvSpPr>
          <p:nvPr>
            <p:ph type="body" sz="half" idx="2"/>
          </p:nvPr>
        </p:nvSpPr>
        <p:spPr>
          <a:xfrm>
            <a:off x="304800" y="1752600"/>
            <a:ext cx="4572000" cy="4648200"/>
          </a:xfrm>
        </p:spPr>
        <p:txBody>
          <a:bodyPr>
            <a:normAutofit fontScale="92500" lnSpcReduction="10000"/>
          </a:bodyPr>
          <a:lstStyle/>
          <a:p>
            <a:pPr algn="just"/>
            <a:r>
              <a:rPr lang="en-US" b="1" dirty="0"/>
              <a:t>The evangelist plants, the Bible teacher waters. Well, which is more important, Bible teaching or evangelizing? Paul's answer is: "Neither!" God can do away with both of those. The important thing is not what either can do, but what God alone can do -- take that truth and change lives with it. Evangelists cannot do that. Bible teachers cannot do that. Only God gives increase. Only God opens the mind, changes the heart, and makes people different. </a:t>
            </a:r>
          </a:p>
          <a:p>
            <a:pPr algn="r">
              <a:spcBef>
                <a:spcPts val="600"/>
              </a:spcBef>
            </a:pPr>
            <a:r>
              <a:rPr lang="en-US" b="1" i="1" dirty="0">
                <a:solidFill>
                  <a:schemeClr val="accent6">
                    <a:lumMod val="75000"/>
                  </a:schemeClr>
                </a:solidFill>
              </a:rPr>
              <a:t>(Ray Stedman, "Carnal &amp; Spiritual Christians”)</a:t>
            </a:r>
          </a:p>
          <a:p>
            <a:endParaRPr lang="en-US" dirty="0"/>
          </a:p>
        </p:txBody>
      </p:sp>
      <p:pic>
        <p:nvPicPr>
          <p:cNvPr id="7170" name="Picture 2" descr="Image result for 1 corinthians 3 5-7"/>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377" r="7377"/>
          <a:stretch>
            <a:fillRect/>
          </a:stretch>
        </p:blipFill>
        <p:spPr bwMode="auto">
          <a:xfrm>
            <a:off x="4876800" y="1752600"/>
            <a:ext cx="39624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0452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The Corinthian Church</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Lst>
          </a:blip>
          <a:srcRect b="26147"/>
          <a:stretch/>
        </p:blipFill>
        <p:spPr>
          <a:xfrm>
            <a:off x="457200" y="2487601"/>
            <a:ext cx="5410200" cy="2998799"/>
          </a:xfrm>
          <a:prstGeom prst="rect">
            <a:avLst/>
          </a:prstGeom>
        </p:spPr>
      </p:pic>
      <p:graphicFrame>
        <p:nvGraphicFramePr>
          <p:cNvPr id="4" name="Diagram 3"/>
          <p:cNvGraphicFramePr/>
          <p:nvPr>
            <p:extLst>
              <p:ext uri="{D42A27DB-BD31-4B8C-83A1-F6EECF244321}">
                <p14:modId xmlns:p14="http://schemas.microsoft.com/office/powerpoint/2010/main" val="1510276062"/>
              </p:ext>
            </p:extLst>
          </p:nvPr>
        </p:nvGraphicFramePr>
        <p:xfrm>
          <a:off x="5638800" y="2311272"/>
          <a:ext cx="3822781" cy="3860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550118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graphicEl>
                                              <a:dgm id="{082E79D4-4D90-EA44-A5D2-F74779DD55A6}"/>
                                            </p:graphicEl>
                                          </p:spTgt>
                                        </p:tgtEl>
                                        <p:attrNameLst>
                                          <p:attrName>style.visibility</p:attrName>
                                        </p:attrNameLst>
                                      </p:cBhvr>
                                      <p:to>
                                        <p:strVal val="visible"/>
                                      </p:to>
                                    </p:set>
                                    <p:anim calcmode="lin" valueType="num">
                                      <p:cBhvr>
                                        <p:cTn id="7" dur="1000" fill="hold"/>
                                        <p:tgtEl>
                                          <p:spTgt spid="4">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4">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082E79D4-4D90-EA44-A5D2-F74779DD55A6}"/>
                                            </p:graphic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graphicEl>
                                              <a:dgm id="{286F9576-0526-5D4A-A025-009F6DA6FE24}"/>
                                            </p:graphicEl>
                                          </p:spTgt>
                                        </p:tgtEl>
                                        <p:attrNameLst>
                                          <p:attrName>style.visibility</p:attrName>
                                        </p:attrNameLst>
                                      </p:cBhvr>
                                      <p:to>
                                        <p:strVal val="visible"/>
                                      </p:to>
                                    </p:set>
                                    <p:anim calcmode="lin" valueType="num">
                                      <p:cBhvr>
                                        <p:cTn id="12" dur="1000" fill="hold"/>
                                        <p:tgtEl>
                                          <p:spTgt spid="4">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3" dur="1000" fill="hold"/>
                                        <p:tgtEl>
                                          <p:spTgt spid="4">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4" dur="1000"/>
                                        <p:tgtEl>
                                          <p:spTgt spid="4">
                                            <p:graphicEl>
                                              <a:dgm id="{286F9576-0526-5D4A-A025-009F6DA6FE24}"/>
                                            </p:graphic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graphicEl>
                                              <a:dgm id="{E684E039-5190-784A-B364-483DA76F47E1}"/>
                                            </p:graphicEl>
                                          </p:spTgt>
                                        </p:tgtEl>
                                        <p:attrNameLst>
                                          <p:attrName>style.visibility</p:attrName>
                                        </p:attrNameLst>
                                      </p:cBhvr>
                                      <p:to>
                                        <p:strVal val="visible"/>
                                      </p:to>
                                    </p:set>
                                    <p:anim calcmode="lin" valueType="num">
                                      <p:cBhvr>
                                        <p:cTn id="17" dur="1000" fill="hold"/>
                                        <p:tgtEl>
                                          <p:spTgt spid="4">
                                            <p:graphicEl>
                                              <a:dgm id="{E684E039-5190-784A-B364-483DA76F47E1}"/>
                                            </p:graphicEl>
                                          </p:spTgt>
                                        </p:tgtEl>
                                        <p:attrNameLst>
                                          <p:attrName>ppt_w</p:attrName>
                                        </p:attrNameLst>
                                      </p:cBhvr>
                                      <p:tavLst>
                                        <p:tav tm="0">
                                          <p:val>
                                            <p:strVal val="#ppt_w*0.70"/>
                                          </p:val>
                                        </p:tav>
                                        <p:tav tm="100000">
                                          <p:val>
                                            <p:strVal val="#ppt_w"/>
                                          </p:val>
                                        </p:tav>
                                      </p:tavLst>
                                    </p:anim>
                                    <p:anim calcmode="lin" valueType="num">
                                      <p:cBhvr>
                                        <p:cTn id="18" dur="1000" fill="hold"/>
                                        <p:tgtEl>
                                          <p:spTgt spid="4">
                                            <p:graphicEl>
                                              <a:dgm id="{E684E039-5190-784A-B364-483DA76F47E1}"/>
                                            </p:graphicEl>
                                          </p:spTgt>
                                        </p:tgtEl>
                                        <p:attrNameLst>
                                          <p:attrName>ppt_h</p:attrName>
                                        </p:attrNameLst>
                                      </p:cBhvr>
                                      <p:tavLst>
                                        <p:tav tm="0">
                                          <p:val>
                                            <p:strVal val="#ppt_h"/>
                                          </p:val>
                                        </p:tav>
                                        <p:tav tm="100000">
                                          <p:val>
                                            <p:strVal val="#ppt_h"/>
                                          </p:val>
                                        </p:tav>
                                      </p:tavLst>
                                    </p:anim>
                                    <p:animEffect transition="in" filter="fade">
                                      <p:cBhvr>
                                        <p:cTn id="19" dur="1000"/>
                                        <p:tgtEl>
                                          <p:spTgt spid="4">
                                            <p:graphicEl>
                                              <a:dgm id="{E684E039-5190-784A-B364-483DA76F47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God Can Do It All</a:t>
            </a:r>
            <a:endParaRPr lang="en-US" dirty="0"/>
          </a:p>
        </p:txBody>
      </p:sp>
      <p:pic>
        <p:nvPicPr>
          <p:cNvPr id="3" name="Picture 2" descr="IMG-20181207-WA00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1746948"/>
            <a:ext cx="3429001" cy="4577652"/>
          </a:xfrm>
          <a:prstGeom prst="rect">
            <a:avLst/>
          </a:prstGeom>
        </p:spPr>
      </p:pic>
      <p:pic>
        <p:nvPicPr>
          <p:cNvPr id="4" name="Picture 3"/>
          <p:cNvPicPr>
            <a:picLocks noChangeAspect="1"/>
          </p:cNvPicPr>
          <p:nvPr/>
        </p:nvPicPr>
        <p:blipFill>
          <a:blip r:embed="rId3"/>
          <a:stretch>
            <a:fillRect/>
          </a:stretch>
        </p:blipFill>
        <p:spPr>
          <a:xfrm>
            <a:off x="4876800" y="1752600"/>
            <a:ext cx="3429000" cy="4572000"/>
          </a:xfrm>
          <a:prstGeom prst="rect">
            <a:avLst/>
          </a:prstGeom>
        </p:spPr>
      </p:pic>
    </p:spTree>
    <p:extLst>
      <p:ext uri="{BB962C8B-B14F-4D97-AF65-F5344CB8AC3E}">
        <p14:creationId xmlns:p14="http://schemas.microsoft.com/office/powerpoint/2010/main" val="48227269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3813" cy="914400"/>
          </a:xfrm>
        </p:spPr>
        <p:txBody>
          <a:bodyPr/>
          <a:lstStyle/>
          <a:p>
            <a:r>
              <a:rPr lang="en-US" dirty="0" smtClean="0"/>
              <a:t>God’s Fellow Workers</a:t>
            </a:r>
            <a:endParaRPr lang="en-US" dirty="0"/>
          </a:p>
        </p:txBody>
      </p:sp>
      <p:pic>
        <p:nvPicPr>
          <p:cNvPr id="8194"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5020770" y="2514600"/>
            <a:ext cx="3513630" cy="266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990601" y="2524037"/>
            <a:ext cx="3406340" cy="267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0600" y="5410200"/>
            <a:ext cx="7543800" cy="1200329"/>
          </a:xfrm>
          <a:prstGeom prst="rect">
            <a:avLst/>
          </a:prstGeom>
        </p:spPr>
        <p:txBody>
          <a:bodyPr wrap="square">
            <a:spAutoFit/>
          </a:bodyPr>
          <a:lstStyle/>
          <a:p>
            <a:pPr algn="just"/>
            <a:r>
              <a:rPr lang="en-MY" b="1" baseline="30000" dirty="0">
                <a:solidFill>
                  <a:schemeClr val="tx1">
                    <a:lumMod val="65000"/>
                    <a:lumOff val="35000"/>
                  </a:schemeClr>
                </a:solidFill>
              </a:rPr>
              <a:t>21 </a:t>
            </a:r>
            <a:r>
              <a:rPr lang="en-MY" b="1" dirty="0">
                <a:solidFill>
                  <a:schemeClr val="tx1">
                    <a:lumMod val="65000"/>
                    <a:lumOff val="35000"/>
                  </a:schemeClr>
                </a:solidFill>
              </a:rPr>
              <a:t>In </a:t>
            </a:r>
            <a:r>
              <a:rPr lang="en-MY" b="1" dirty="0" smtClean="0">
                <a:solidFill>
                  <a:schemeClr val="tx1">
                    <a:lumMod val="65000"/>
                    <a:lumOff val="35000"/>
                  </a:schemeClr>
                </a:solidFill>
              </a:rPr>
              <a:t>him </a:t>
            </a:r>
            <a:r>
              <a:rPr lang="en-MY" b="1" dirty="0">
                <a:solidFill>
                  <a:schemeClr val="tx1">
                    <a:lumMod val="65000"/>
                    <a:lumOff val="35000"/>
                  </a:schemeClr>
                </a:solidFill>
              </a:rPr>
              <a:t>the whole building is joined together and rises to become a holy temple in the Lord. </a:t>
            </a:r>
            <a:r>
              <a:rPr lang="en-MY" b="1" baseline="30000" dirty="0">
                <a:solidFill>
                  <a:schemeClr val="tx1">
                    <a:lumMod val="65000"/>
                    <a:lumOff val="35000"/>
                  </a:schemeClr>
                </a:solidFill>
              </a:rPr>
              <a:t>22 </a:t>
            </a:r>
            <a:r>
              <a:rPr lang="en-MY" b="1" dirty="0">
                <a:solidFill>
                  <a:schemeClr val="tx1">
                    <a:lumMod val="65000"/>
                    <a:lumOff val="35000"/>
                  </a:schemeClr>
                </a:solidFill>
              </a:rPr>
              <a:t>And in him you too are being built together to become a dwelling in which God lives by his </a:t>
            </a:r>
            <a:r>
              <a:rPr lang="en-MY" b="1" dirty="0" smtClean="0">
                <a:solidFill>
                  <a:schemeClr val="tx1">
                    <a:lumMod val="65000"/>
                    <a:lumOff val="35000"/>
                  </a:schemeClr>
                </a:solidFill>
              </a:rPr>
              <a:t>Spirit.</a:t>
            </a:r>
          </a:p>
          <a:p>
            <a:pPr algn="r"/>
            <a:r>
              <a:rPr lang="en-MY" b="1" i="1" dirty="0" smtClean="0">
                <a:solidFill>
                  <a:schemeClr val="accent6">
                    <a:lumMod val="75000"/>
                  </a:schemeClr>
                </a:solidFill>
              </a:rPr>
              <a:t>(</a:t>
            </a:r>
            <a:r>
              <a:rPr lang="en-MY" b="1" i="1" dirty="0">
                <a:solidFill>
                  <a:schemeClr val="accent6">
                    <a:lumMod val="75000"/>
                  </a:schemeClr>
                </a:solidFill>
              </a:rPr>
              <a:t>Ephesians 2)</a:t>
            </a:r>
            <a:endParaRPr lang="en-MY" dirty="0">
              <a:solidFill>
                <a:schemeClr val="accent6">
                  <a:lumMod val="75000"/>
                </a:schemeClr>
              </a:solidFill>
            </a:endParaRPr>
          </a:p>
        </p:txBody>
      </p:sp>
      <p:sp>
        <p:nvSpPr>
          <p:cNvPr id="4" name="Rectangle 3"/>
          <p:cNvSpPr/>
          <p:nvPr/>
        </p:nvSpPr>
        <p:spPr>
          <a:xfrm>
            <a:off x="990600" y="1639669"/>
            <a:ext cx="7543800" cy="646331"/>
          </a:xfrm>
          <a:prstGeom prst="rect">
            <a:avLst/>
          </a:prstGeom>
        </p:spPr>
        <p:txBody>
          <a:bodyPr wrap="square">
            <a:spAutoFit/>
          </a:bodyPr>
          <a:lstStyle/>
          <a:p>
            <a:pPr algn="just"/>
            <a:r>
              <a:rPr lang="en-US" b="1" baseline="30000" dirty="0">
                <a:solidFill>
                  <a:schemeClr val="tx1">
                    <a:lumMod val="65000"/>
                    <a:lumOff val="35000"/>
                  </a:schemeClr>
                </a:solidFill>
              </a:rPr>
              <a:t>9 </a:t>
            </a:r>
            <a:r>
              <a:rPr lang="en-US" b="1" dirty="0">
                <a:solidFill>
                  <a:schemeClr val="tx1">
                    <a:lumMod val="65000"/>
                    <a:lumOff val="35000"/>
                  </a:schemeClr>
                </a:solidFill>
              </a:rPr>
              <a:t>For we are fellow workers in God’s service; you are God’s field, God’s building.</a:t>
            </a:r>
            <a:r>
              <a:rPr lang="en-US" b="1" dirty="0">
                <a:solidFill>
                  <a:srgbClr val="7E8C4D"/>
                </a:solidFill>
              </a:rPr>
              <a:t>				              </a:t>
            </a:r>
            <a:r>
              <a:rPr lang="en-US" b="1" dirty="0" smtClean="0">
                <a:solidFill>
                  <a:srgbClr val="7E8C4D"/>
                </a:solidFill>
              </a:rPr>
              <a:t> </a:t>
            </a:r>
            <a:r>
              <a:rPr lang="en-US" b="1" i="1" dirty="0">
                <a:solidFill>
                  <a:srgbClr val="7E8C4D"/>
                </a:solidFill>
              </a:rPr>
              <a:t>(1 Corinthians 3)</a:t>
            </a:r>
            <a:endParaRPr lang="en-MY" dirty="0">
              <a:solidFill>
                <a:srgbClr val="7E8C4D"/>
              </a:solidFill>
            </a:endParaRPr>
          </a:p>
        </p:txBody>
      </p:sp>
    </p:spTree>
    <p:extLst>
      <p:ext uri="{BB962C8B-B14F-4D97-AF65-F5344CB8AC3E}">
        <p14:creationId xmlns:p14="http://schemas.microsoft.com/office/powerpoint/2010/main" val="39870135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8915400" cy="877824"/>
          </a:xfrm>
        </p:spPr>
        <p:txBody>
          <a:bodyPr>
            <a:normAutofit/>
          </a:bodyPr>
          <a:lstStyle/>
          <a:p>
            <a:r>
              <a:rPr lang="en-US" sz="3600" dirty="0" smtClean="0"/>
              <a:t>The Danger of Being Carnal</a:t>
            </a:r>
            <a:endParaRPr lang="en-US" sz="3600"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8491" b="8491"/>
          <a:stretch>
            <a:fillRect/>
          </a:stretch>
        </p:blipFill>
        <p:spPr>
          <a:xfrm>
            <a:off x="927100" y="1420905"/>
            <a:ext cx="7988300" cy="3729038"/>
          </a:xfrm>
          <a:prstGeom prst="rect">
            <a:avLst/>
          </a:prstGeom>
        </p:spPr>
      </p:pic>
      <p:sp>
        <p:nvSpPr>
          <p:cNvPr id="6" name="Subtitle 2"/>
          <p:cNvSpPr>
            <a:spLocks noGrp="1"/>
          </p:cNvSpPr>
          <p:nvPr>
            <p:ph type="subTitle" idx="1"/>
          </p:nvPr>
        </p:nvSpPr>
        <p:spPr>
          <a:xfrm>
            <a:off x="914400" y="5154705"/>
            <a:ext cx="8001000" cy="1322295"/>
          </a:xfrm>
        </p:spPr>
        <p:txBody>
          <a:bodyPr>
            <a:normAutofit lnSpcReduction="10000"/>
          </a:bodyPr>
          <a:lstStyle/>
          <a:p>
            <a:pPr algn="just">
              <a:spcBef>
                <a:spcPts val="0"/>
              </a:spcBef>
            </a:pPr>
            <a:r>
              <a:rPr lang="en-US" sz="1800" b="1" baseline="30000" dirty="0" smtClean="0"/>
              <a:t>12</a:t>
            </a:r>
            <a:r>
              <a:rPr lang="en-US" sz="1800" b="1" baseline="30000" dirty="0"/>
              <a:t> </a:t>
            </a:r>
            <a:r>
              <a:rPr lang="en-US" sz="1800" b="1" dirty="0"/>
              <a:t>Therefore, brothers and sisters, we have an obligation – but it is not to the flesh, to live according to it. </a:t>
            </a:r>
            <a:r>
              <a:rPr lang="en-US" sz="1800" b="1" baseline="30000" dirty="0"/>
              <a:t>13 </a:t>
            </a:r>
            <a:r>
              <a:rPr lang="en-US" sz="1800" b="1" dirty="0"/>
              <a:t>For if you live according to the flesh, you will die; but if by the Spirit you put to death the misdeeds of the body, you will live.</a:t>
            </a:r>
            <a:r>
              <a:rPr lang="en-MY" sz="1800" dirty="0"/>
              <a:t> </a:t>
            </a:r>
            <a:r>
              <a:rPr lang="en-US" sz="1800" b="1" dirty="0" smtClean="0"/>
              <a:t>		</a:t>
            </a:r>
            <a:r>
              <a:rPr lang="en-US" sz="1800" b="1" dirty="0"/>
              <a:t> </a:t>
            </a:r>
            <a:r>
              <a:rPr lang="en-US" sz="1800" b="1" dirty="0" smtClean="0"/>
              <a:t>          </a:t>
            </a:r>
            <a:r>
              <a:rPr lang="en-US" sz="1800" b="1" i="1" dirty="0" smtClean="0">
                <a:solidFill>
                  <a:schemeClr val="accent6">
                    <a:lumMod val="75000"/>
                  </a:schemeClr>
                </a:solidFill>
              </a:rPr>
              <a:t>(Romans </a:t>
            </a:r>
            <a:r>
              <a:rPr lang="en-US" sz="1800" b="1" i="1" dirty="0">
                <a:solidFill>
                  <a:schemeClr val="accent6">
                    <a:lumMod val="75000"/>
                  </a:schemeClr>
                </a:solidFill>
              </a:rPr>
              <a:t>8)</a:t>
            </a:r>
            <a:endParaRPr lang="en-MY" sz="1800" dirty="0">
              <a:solidFill>
                <a:schemeClr val="accent6">
                  <a:lumMod val="75000"/>
                </a:schemeClr>
              </a:solidFill>
            </a:endParaRPr>
          </a:p>
          <a:p>
            <a:endParaRPr lang="en-US" dirty="0"/>
          </a:p>
        </p:txBody>
      </p:sp>
    </p:spTree>
    <p:extLst>
      <p:ext uri="{BB962C8B-B14F-4D97-AF65-F5344CB8AC3E}">
        <p14:creationId xmlns:p14="http://schemas.microsoft.com/office/powerpoint/2010/main" val="36364095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5400" cy="914400"/>
          </a:xfrm>
        </p:spPr>
        <p:txBody>
          <a:bodyPr>
            <a:normAutofit fontScale="90000"/>
          </a:bodyPr>
          <a:lstStyle/>
          <a:p>
            <a:r>
              <a:rPr lang="en-US" dirty="0" smtClean="0"/>
              <a:t>The Seriousness of Spiritual Maturity</a:t>
            </a:r>
            <a:endParaRPr lang="en-US" dirty="0"/>
          </a:p>
        </p:txBody>
      </p:sp>
      <p:sp>
        <p:nvSpPr>
          <p:cNvPr id="4" name="Text Placeholder 3"/>
          <p:cNvSpPr>
            <a:spLocks noGrp="1"/>
          </p:cNvSpPr>
          <p:nvPr>
            <p:ph type="body" sz="half" idx="2"/>
          </p:nvPr>
        </p:nvSpPr>
        <p:spPr>
          <a:xfrm>
            <a:off x="838200" y="2267711"/>
            <a:ext cx="3566160" cy="3599689"/>
          </a:xfrm>
        </p:spPr>
        <p:txBody>
          <a:bodyPr/>
          <a:lstStyle/>
          <a:p>
            <a:pPr algn="just"/>
            <a:r>
              <a:rPr lang="en-US" b="1" baseline="30000" dirty="0"/>
              <a:t>11 </a:t>
            </a:r>
            <a:r>
              <a:rPr lang="en-US" b="1" dirty="0"/>
              <a:t>When I was a child, I talked like a child, I thought like a child, I reasoned like a child. </a:t>
            </a:r>
            <a:r>
              <a:rPr lang="en-US" sz="2400" b="1" dirty="0"/>
              <a:t>When I became a man, I put the ways of childhood behind me</a:t>
            </a:r>
            <a:r>
              <a:rPr lang="en-US" sz="2400" b="1" dirty="0" smtClean="0"/>
              <a:t>.</a:t>
            </a:r>
            <a:endParaRPr lang="en-US" b="1" dirty="0"/>
          </a:p>
          <a:p>
            <a:pPr algn="r">
              <a:spcBef>
                <a:spcPts val="0"/>
              </a:spcBef>
            </a:pPr>
            <a:r>
              <a:rPr lang="en-US" b="1" i="1" dirty="0" smtClean="0">
                <a:solidFill>
                  <a:schemeClr val="accent6">
                    <a:lumMod val="75000"/>
                  </a:schemeClr>
                </a:solidFill>
              </a:rPr>
              <a:t>(</a:t>
            </a:r>
            <a:r>
              <a:rPr lang="en-US" b="1" i="1" dirty="0">
                <a:solidFill>
                  <a:schemeClr val="accent6">
                    <a:lumMod val="75000"/>
                  </a:schemeClr>
                </a:solidFill>
              </a:rPr>
              <a:t>1 Corinthians 13)</a:t>
            </a:r>
            <a:endParaRPr lang="en-US" dirty="0">
              <a:solidFill>
                <a:schemeClr val="accent6">
                  <a:lumMod val="75000"/>
                </a:schemeClr>
              </a:solidFill>
            </a:endParaRPr>
          </a:p>
          <a:p>
            <a:endParaRPr lang="en-US" dirty="0"/>
          </a:p>
        </p:txBody>
      </p:sp>
      <p:pic>
        <p:nvPicPr>
          <p:cNvPr id="10242"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084655" y="2057400"/>
            <a:ext cx="3421277"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629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17576"/>
            <a:ext cx="8915400" cy="877824"/>
          </a:xfrm>
        </p:spPr>
        <p:txBody>
          <a:bodyPr>
            <a:normAutofit/>
          </a:bodyPr>
          <a:lstStyle/>
          <a:p>
            <a:r>
              <a:rPr lang="en-US" sz="3600" dirty="0" smtClean="0"/>
              <a:t>Goal</a:t>
            </a:r>
            <a:endParaRPr lang="en-US" sz="3600" dirty="0"/>
          </a:p>
        </p:txBody>
      </p:sp>
      <p:sp>
        <p:nvSpPr>
          <p:cNvPr id="3" name="Subtitle 2"/>
          <p:cNvSpPr>
            <a:spLocks noGrp="1"/>
          </p:cNvSpPr>
          <p:nvPr>
            <p:ph type="subTitle" idx="1"/>
          </p:nvPr>
        </p:nvSpPr>
        <p:spPr>
          <a:xfrm>
            <a:off x="914400" y="5383305"/>
            <a:ext cx="8001000" cy="1169895"/>
          </a:xfrm>
        </p:spPr>
        <p:txBody>
          <a:bodyPr>
            <a:normAutofit/>
          </a:bodyPr>
          <a:lstStyle/>
          <a:p>
            <a:pPr algn="just"/>
            <a:r>
              <a:rPr lang="en-US" sz="1800" b="1" baseline="30000" dirty="0"/>
              <a:t>13 </a:t>
            </a:r>
            <a:r>
              <a:rPr lang="en-US" sz="1800" b="1" dirty="0"/>
              <a:t>until we all reach unity in the faith and in the knowledge of the Son of God and become mature, attaining to the whole measure of the fullness of Christ.	       </a:t>
            </a:r>
            <a:r>
              <a:rPr lang="en-US" sz="1800" b="1" dirty="0" smtClean="0"/>
              <a:t>			       </a:t>
            </a:r>
            <a:r>
              <a:rPr lang="en-US" sz="1800" b="1" i="1" dirty="0" smtClean="0">
                <a:solidFill>
                  <a:schemeClr val="accent6">
                    <a:lumMod val="75000"/>
                  </a:schemeClr>
                </a:solidFill>
              </a:rPr>
              <a:t>(</a:t>
            </a:r>
            <a:r>
              <a:rPr lang="en-US" sz="1800" b="1" i="1" dirty="0">
                <a:solidFill>
                  <a:schemeClr val="accent6">
                    <a:lumMod val="75000"/>
                  </a:schemeClr>
                </a:solidFill>
              </a:rPr>
              <a:t>Ephesians 4)</a:t>
            </a:r>
            <a:endParaRPr lang="en-US" sz="1800" dirty="0">
              <a:solidFill>
                <a:schemeClr val="accent6">
                  <a:lumMod val="75000"/>
                </a:schemeClr>
              </a:solidFill>
            </a:endParaRPr>
          </a:p>
          <a:p>
            <a:endParaRPr lang="en-US" dirty="0"/>
          </a:p>
        </p:txBody>
      </p:sp>
      <p:pic>
        <p:nvPicPr>
          <p:cNvPr id="5" name="Picture Placeholder 4"/>
          <p:cNvPicPr>
            <a:picLocks noGrp="1" noChangeAspect="1"/>
          </p:cNvPicPr>
          <p:nvPr>
            <p:ph type="pic" sz="quarter" idx="13"/>
          </p:nvPr>
        </p:nvPicPr>
        <p:blipFill rotWithShape="1">
          <a:blip r:embed="rId2"/>
          <a:srcRect l="-21442" r="-21442"/>
          <a:stretch/>
        </p:blipFill>
        <p:spPr>
          <a:xfrm>
            <a:off x="914400" y="1447800"/>
            <a:ext cx="7988300" cy="3729038"/>
          </a:xfrm>
          <a:prstGeom prst="rect">
            <a:avLst/>
          </a:prstGeom>
        </p:spPr>
      </p:pic>
    </p:spTree>
    <p:extLst>
      <p:ext uri="{BB962C8B-B14F-4D97-AF65-F5344CB8AC3E}">
        <p14:creationId xmlns:p14="http://schemas.microsoft.com/office/powerpoint/2010/main" val="17686209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190605-WA003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0718" y="762000"/>
            <a:ext cx="7458075" cy="5029200"/>
          </a:xfrm>
          <a:prstGeom prst="rect">
            <a:avLst/>
          </a:prstGeom>
          <a:blipFill rotWithShape="1">
            <a:blip r:embed="rId5"/>
            <a:stretch>
              <a:fillRect/>
            </a:stretch>
          </a:blipFill>
        </p:spPr>
      </p:pic>
    </p:spTree>
    <p:extLst>
      <p:ext uri="{BB962C8B-B14F-4D97-AF65-F5344CB8AC3E}">
        <p14:creationId xmlns:p14="http://schemas.microsoft.com/office/powerpoint/2010/main" val="115328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79976"/>
            <a:ext cx="8915400" cy="877824"/>
          </a:xfrm>
        </p:spPr>
        <p:txBody>
          <a:bodyPr>
            <a:normAutofit/>
          </a:bodyPr>
          <a:lstStyle/>
          <a:p>
            <a:r>
              <a:rPr lang="en-US" sz="3600" dirty="0" smtClean="0"/>
              <a:t>The Root of The Problem</a:t>
            </a:r>
            <a:endParaRPr lang="en-US" sz="3600" dirty="0"/>
          </a:p>
        </p:txBody>
      </p:sp>
      <p:sp>
        <p:nvSpPr>
          <p:cNvPr id="3" name="Subtitle 2"/>
          <p:cNvSpPr>
            <a:spLocks noGrp="1"/>
          </p:cNvSpPr>
          <p:nvPr>
            <p:ph type="subTitle" idx="1"/>
          </p:nvPr>
        </p:nvSpPr>
        <p:spPr>
          <a:xfrm>
            <a:off x="914400" y="5334000"/>
            <a:ext cx="8001000" cy="1246095"/>
          </a:xfrm>
        </p:spPr>
        <p:txBody>
          <a:bodyPr>
            <a:normAutofit fontScale="92500"/>
          </a:bodyPr>
          <a:lstStyle/>
          <a:p>
            <a:pPr algn="just"/>
            <a:r>
              <a:rPr lang="en-US" sz="1800" b="1" baseline="30000" dirty="0"/>
              <a:t>1 </a:t>
            </a:r>
            <a:r>
              <a:rPr lang="en-US" sz="1800" b="1" dirty="0"/>
              <a:t>Brothers and sisters, I could not address you as people who live by the Spirit but as people who are still worldly – mere infants in Christ</a:t>
            </a:r>
            <a:r>
              <a:rPr lang="en-US" sz="1800" b="1" dirty="0" smtClean="0"/>
              <a:t>.</a:t>
            </a:r>
          </a:p>
          <a:p>
            <a:pPr algn="r"/>
            <a:r>
              <a:rPr lang="en-MY" sz="1800" b="1" i="1" dirty="0" smtClean="0">
                <a:solidFill>
                  <a:schemeClr val="accent6">
                    <a:lumMod val="75000"/>
                  </a:schemeClr>
                </a:solidFill>
              </a:rPr>
              <a:t>(</a:t>
            </a:r>
            <a:r>
              <a:rPr lang="en-MY" sz="1800" b="1" i="1" dirty="0">
                <a:solidFill>
                  <a:schemeClr val="accent6">
                    <a:lumMod val="75000"/>
                  </a:schemeClr>
                </a:solidFill>
              </a:rPr>
              <a:t>1 Corinthians 3)</a:t>
            </a:r>
            <a:endParaRPr lang="en-MY" sz="1800" dirty="0">
              <a:solidFill>
                <a:schemeClr val="accent6">
                  <a:lumMod val="75000"/>
                </a:schemeClr>
              </a:solidFill>
            </a:endParaRPr>
          </a:p>
          <a:p>
            <a:pPr algn="just"/>
            <a:endParaRPr lang="en-US" sz="1800" dirty="0"/>
          </a:p>
        </p:txBody>
      </p:sp>
      <p:pic>
        <p:nvPicPr>
          <p:cNvPr id="7" name="Picture 7"/>
          <p:cNvPicPr>
            <a:picLocks noGrp="1" noChangeAspect="1" noChangeArrowheads="1"/>
          </p:cNvPicPr>
          <p:nvPr>
            <p:ph type="pic" sz="quarter" idx="13"/>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5916" b="5916"/>
          <a:stretch>
            <a:fillRect/>
          </a:stretch>
        </p:blipFill>
        <p:spPr bwMode="auto">
          <a:xfrm>
            <a:off x="927100" y="381000"/>
            <a:ext cx="79883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37638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lstStyle/>
          <a:p>
            <a:r>
              <a:rPr lang="en-US" dirty="0" smtClean="0"/>
              <a:t>The Two Man</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4343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Diagram 3"/>
          <p:cNvGraphicFramePr/>
          <p:nvPr>
            <p:extLst>
              <p:ext uri="{D42A27DB-BD31-4B8C-83A1-F6EECF244321}">
                <p14:modId xmlns:p14="http://schemas.microsoft.com/office/powerpoint/2010/main" val="1584753058"/>
              </p:ext>
            </p:extLst>
          </p:nvPr>
        </p:nvGraphicFramePr>
        <p:xfrm>
          <a:off x="6019801" y="2514600"/>
          <a:ext cx="2209799"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6549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graphicEl>
                                              <a:dgm id="{082E79D4-4D90-EA44-A5D2-F74779DD55A6}"/>
                                            </p:graphicEl>
                                          </p:spTgt>
                                        </p:tgtEl>
                                        <p:attrNameLst>
                                          <p:attrName>style.visibility</p:attrName>
                                        </p:attrNameLst>
                                      </p:cBhvr>
                                      <p:to>
                                        <p:strVal val="visible"/>
                                      </p:to>
                                    </p:set>
                                    <p:anim calcmode="lin" valueType="num">
                                      <p:cBhvr>
                                        <p:cTn id="7" dur="1000" fill="hold"/>
                                        <p:tgtEl>
                                          <p:spTgt spid="4">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4">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082E79D4-4D90-EA44-A5D2-F74779DD55A6}"/>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graphicEl>
                                              <a:dgm id="{286F9576-0526-5D4A-A025-009F6DA6FE24}"/>
                                            </p:graphicEl>
                                          </p:spTgt>
                                        </p:tgtEl>
                                        <p:attrNameLst>
                                          <p:attrName>style.visibility</p:attrName>
                                        </p:attrNameLst>
                                      </p:cBhvr>
                                      <p:to>
                                        <p:strVal val="visible"/>
                                      </p:to>
                                    </p:set>
                                    <p:anim calcmode="lin" valueType="num">
                                      <p:cBhvr>
                                        <p:cTn id="14" dur="1000" fill="hold"/>
                                        <p:tgtEl>
                                          <p:spTgt spid="4">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5" dur="1000" fill="hold"/>
                                        <p:tgtEl>
                                          <p:spTgt spid="4">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6" dur="1000"/>
                                        <p:tgtEl>
                                          <p:spTgt spid="4">
                                            <p:graphicEl>
                                              <a:dgm id="{286F9576-0526-5D4A-A025-009F6DA6FE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90702-WA00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81000"/>
            <a:ext cx="3886200" cy="2900077"/>
          </a:xfrm>
          <a:prstGeom prst="rect">
            <a:avLst/>
          </a:prstGeom>
          <a:ln>
            <a:noFill/>
          </a:ln>
          <a:effectLst>
            <a:outerShdw blurRad="292100" dist="139700" dir="2700000" algn="tl" rotWithShape="0">
              <a:srgbClr val="333333">
                <a:alpha val="65000"/>
              </a:srgbClr>
            </a:outerShdw>
          </a:effectLst>
        </p:spPr>
      </p:pic>
      <p:pic>
        <p:nvPicPr>
          <p:cNvPr id="3" name="Picture 2" descr="IMG-20190702-WA0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505200"/>
            <a:ext cx="3886200" cy="2900077"/>
          </a:xfrm>
          <a:prstGeom prst="rect">
            <a:avLst/>
          </a:prstGeom>
          <a:ln>
            <a:noFill/>
          </a:ln>
          <a:effectLst>
            <a:outerShdw blurRad="292100" dist="139700" dir="2700000" algn="tl" rotWithShape="0">
              <a:srgbClr val="333333">
                <a:alpha val="65000"/>
              </a:srgbClr>
            </a:outerShdw>
          </a:effectLst>
        </p:spPr>
      </p:pic>
      <p:pic>
        <p:nvPicPr>
          <p:cNvPr id="5" name="Picture 4" descr="IMG-20190306-WA00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381000"/>
            <a:ext cx="3395627" cy="6041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61757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20190320-WA00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4766" y="1189153"/>
            <a:ext cx="2819400" cy="3763847"/>
          </a:xfrm>
          <a:prstGeom prst="rect">
            <a:avLst/>
          </a:prstGeom>
        </p:spPr>
      </p:pic>
      <p:pic>
        <p:nvPicPr>
          <p:cNvPr id="4" name="Picture 3" descr="IMG-20190520-WA00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166" y="1189153"/>
            <a:ext cx="2796892" cy="3733800"/>
          </a:xfrm>
          <a:prstGeom prst="rect">
            <a:avLst/>
          </a:prstGeom>
        </p:spPr>
      </p:pic>
      <p:pic>
        <p:nvPicPr>
          <p:cNvPr id="5" name="Picture 4" descr="IMG-20190617-WA004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0366" y="1189154"/>
            <a:ext cx="2819400" cy="3763846"/>
          </a:xfrm>
          <a:prstGeom prst="rect">
            <a:avLst/>
          </a:prstGeom>
        </p:spPr>
      </p:pic>
    </p:spTree>
    <p:extLst>
      <p:ext uri="{BB962C8B-B14F-4D97-AF65-F5344CB8AC3E}">
        <p14:creationId xmlns:p14="http://schemas.microsoft.com/office/powerpoint/2010/main" val="38547472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90629-WA0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762000"/>
            <a:ext cx="3653084" cy="4876800"/>
          </a:xfrm>
          <a:prstGeom prst="rect">
            <a:avLst/>
          </a:prstGeom>
          <a:ln>
            <a:noFill/>
          </a:ln>
          <a:effectLst>
            <a:outerShdw blurRad="292100" dist="139700" dir="2700000" algn="tl" rotWithShape="0">
              <a:srgbClr val="333333">
                <a:alpha val="65000"/>
              </a:srgbClr>
            </a:outerShdw>
          </a:effectLst>
        </p:spPr>
      </p:pic>
      <p:pic>
        <p:nvPicPr>
          <p:cNvPr id="4" name="Picture 3" descr="IMG-20190306-WA0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62000"/>
            <a:ext cx="3657600" cy="487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8974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19600"/>
            <a:ext cx="8915400" cy="914400"/>
          </a:xfrm>
        </p:spPr>
        <p:txBody>
          <a:bodyPr/>
          <a:lstStyle/>
          <a:p>
            <a:r>
              <a:rPr lang="en-US" dirty="0" err="1" smtClean="0"/>
              <a:t>Wordly</a:t>
            </a:r>
            <a:r>
              <a:rPr lang="en-US" dirty="0" smtClean="0"/>
              <a:t> </a:t>
            </a:r>
            <a:endParaRPr lang="en-US" dirty="0"/>
          </a:p>
        </p:txBody>
      </p:sp>
      <p:sp>
        <p:nvSpPr>
          <p:cNvPr id="3" name="Subtitle 2"/>
          <p:cNvSpPr>
            <a:spLocks noGrp="1"/>
          </p:cNvSpPr>
          <p:nvPr>
            <p:ph type="subTitle" idx="1"/>
          </p:nvPr>
        </p:nvSpPr>
        <p:spPr>
          <a:xfrm>
            <a:off x="914400" y="5334000"/>
            <a:ext cx="8001000" cy="1066800"/>
          </a:xfrm>
        </p:spPr>
        <p:txBody>
          <a:bodyPr>
            <a:normAutofit fontScale="92500"/>
          </a:bodyPr>
          <a:lstStyle/>
          <a:p>
            <a:pPr algn="just"/>
            <a:r>
              <a:rPr lang="en-US" b="1" baseline="30000" dirty="0"/>
              <a:t>1 </a:t>
            </a:r>
            <a:r>
              <a:rPr lang="en-US" b="1" dirty="0"/>
              <a:t>Brothers and sisters, </a:t>
            </a:r>
            <a:r>
              <a:rPr lang="en-US" b="1" u="sng" dirty="0"/>
              <a:t>I could not address you as people who live by the Spirit but as people who are still worldly</a:t>
            </a:r>
            <a:r>
              <a:rPr lang="en-US" b="1" dirty="0"/>
              <a:t> – mere infants in Christ</a:t>
            </a:r>
            <a:r>
              <a:rPr lang="en-US" b="1" dirty="0" smtClean="0"/>
              <a:t>.</a:t>
            </a:r>
          </a:p>
          <a:p>
            <a:pPr algn="r"/>
            <a:r>
              <a:rPr lang="en-MY" b="1" i="1" dirty="0" smtClean="0">
                <a:solidFill>
                  <a:schemeClr val="accent6">
                    <a:lumMod val="75000"/>
                  </a:schemeClr>
                </a:solidFill>
              </a:rPr>
              <a:t>(</a:t>
            </a:r>
            <a:r>
              <a:rPr lang="en-MY" b="1" i="1" dirty="0">
                <a:solidFill>
                  <a:schemeClr val="accent6">
                    <a:lumMod val="75000"/>
                  </a:schemeClr>
                </a:solidFill>
              </a:rPr>
              <a:t>1 Corinthians 3)</a:t>
            </a:r>
            <a:endParaRPr lang="en-MY" dirty="0">
              <a:solidFill>
                <a:schemeClr val="accent6">
                  <a:lumMod val="75000"/>
                </a:schemeClr>
              </a:solidFill>
            </a:endParaRPr>
          </a:p>
          <a:p>
            <a:endParaRPr lang="en-US" dirty="0"/>
          </a:p>
        </p:txBody>
      </p:sp>
      <p:sp>
        <p:nvSpPr>
          <p:cNvPr id="5" name="Picture Placeholder 3"/>
          <p:cNvSpPr txBox="1">
            <a:spLocks/>
          </p:cNvSpPr>
          <p:nvPr/>
        </p:nvSpPr>
        <p:spPr>
          <a:xfrm>
            <a:off x="914400" y="533400"/>
            <a:ext cx="7988300" cy="3886200"/>
          </a:xfrm>
          <a:prstGeom prst="rect">
            <a:avLst/>
          </a:prstGeom>
        </p:spPr>
      </p:sp>
      <p:pic>
        <p:nvPicPr>
          <p:cNvPr id="6" name="Picture Placeholder 5"/>
          <p:cNvPicPr>
            <a:picLocks noGrp="1" noChangeAspect="1"/>
          </p:cNvPicPr>
          <p:nvPr>
            <p:ph type="pic" sz="quarter" idx="13"/>
          </p:nvPr>
        </p:nvPicPr>
        <p:blipFill>
          <a:blip r:embed="rId2"/>
          <a:srcRect t="1351" b="1351"/>
          <a:stretch>
            <a:fillRect/>
          </a:stretch>
        </p:blipFill>
        <p:spPr>
          <a:xfrm>
            <a:off x="927100" y="533400"/>
            <a:ext cx="7988300" cy="3886200"/>
          </a:xfrm>
          <a:prstGeom prst="rect">
            <a:avLst/>
          </a:prstGeom>
        </p:spPr>
      </p:pic>
    </p:spTree>
    <p:extLst>
      <p:ext uri="{BB962C8B-B14F-4D97-AF65-F5344CB8AC3E}">
        <p14:creationId xmlns:p14="http://schemas.microsoft.com/office/powerpoint/2010/main" val="2278010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Worldly</a:t>
            </a:r>
            <a:endParaRPr lang="en-US" dirty="0"/>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19200" y="1828800"/>
            <a:ext cx="7086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71600" y="2133600"/>
            <a:ext cx="6781800" cy="2585323"/>
          </a:xfrm>
          <a:prstGeom prst="rect">
            <a:avLst/>
          </a:prstGeom>
        </p:spPr>
        <p:txBody>
          <a:bodyPr wrap="square">
            <a:spAutoFit/>
          </a:bodyPr>
          <a:lstStyle/>
          <a:p>
            <a:pPr algn="just"/>
            <a:r>
              <a:rPr lang="en-US" b="1" baseline="30000" dirty="0">
                <a:solidFill>
                  <a:schemeClr val="tx1">
                    <a:lumMod val="75000"/>
                    <a:lumOff val="25000"/>
                  </a:schemeClr>
                </a:solidFill>
              </a:rPr>
              <a:t>1 </a:t>
            </a:r>
            <a:r>
              <a:rPr lang="en-US" b="1" dirty="0">
                <a:solidFill>
                  <a:schemeClr val="tx1">
                    <a:lumMod val="75000"/>
                    <a:lumOff val="25000"/>
                  </a:schemeClr>
                </a:solidFill>
              </a:rPr>
              <a:t>Brothers and sisters, I could not address you as people who live by the Spirit but as people who are still </a:t>
            </a:r>
            <a:r>
              <a:rPr lang="en-US" b="1" u="sng" dirty="0">
                <a:solidFill>
                  <a:schemeClr val="accent1">
                    <a:lumMod val="40000"/>
                    <a:lumOff val="60000"/>
                  </a:schemeClr>
                </a:solidFill>
              </a:rPr>
              <a:t>worldly</a:t>
            </a:r>
            <a:r>
              <a:rPr lang="en-US" b="1" dirty="0">
                <a:solidFill>
                  <a:schemeClr val="tx1">
                    <a:lumMod val="75000"/>
                    <a:lumOff val="25000"/>
                  </a:schemeClr>
                </a:solidFill>
              </a:rPr>
              <a:t> – mere infants in Christ. </a:t>
            </a:r>
            <a:r>
              <a:rPr lang="en-US" b="1" baseline="30000" dirty="0">
                <a:solidFill>
                  <a:schemeClr val="tx1">
                    <a:lumMod val="75000"/>
                    <a:lumOff val="25000"/>
                  </a:schemeClr>
                </a:solidFill>
              </a:rPr>
              <a:t>2 </a:t>
            </a:r>
            <a:r>
              <a:rPr lang="en-US" b="1" dirty="0">
                <a:solidFill>
                  <a:schemeClr val="tx1">
                    <a:lumMod val="75000"/>
                    <a:lumOff val="25000"/>
                  </a:schemeClr>
                </a:solidFill>
              </a:rPr>
              <a:t>I gave you milk, not solid food, for you were not yet ready for it. Indeed, you are still not ready. </a:t>
            </a:r>
            <a:r>
              <a:rPr lang="en-US" b="1" baseline="30000" dirty="0">
                <a:solidFill>
                  <a:schemeClr val="tx1">
                    <a:lumMod val="75000"/>
                    <a:lumOff val="25000"/>
                  </a:schemeClr>
                </a:solidFill>
              </a:rPr>
              <a:t>3 </a:t>
            </a:r>
            <a:r>
              <a:rPr lang="en-US" b="1" dirty="0">
                <a:solidFill>
                  <a:schemeClr val="tx1">
                    <a:lumMod val="75000"/>
                    <a:lumOff val="25000"/>
                  </a:schemeClr>
                </a:solidFill>
              </a:rPr>
              <a:t>You are still </a:t>
            </a:r>
            <a:r>
              <a:rPr lang="en-US" b="1" u="sng" dirty="0">
                <a:solidFill>
                  <a:schemeClr val="accent3">
                    <a:lumMod val="60000"/>
                    <a:lumOff val="40000"/>
                  </a:schemeClr>
                </a:solidFill>
              </a:rPr>
              <a:t>worldly</a:t>
            </a:r>
            <a:r>
              <a:rPr lang="en-US" b="1" dirty="0">
                <a:solidFill>
                  <a:schemeClr val="tx1">
                    <a:lumMod val="75000"/>
                    <a:lumOff val="25000"/>
                  </a:schemeClr>
                </a:solidFill>
              </a:rPr>
              <a:t>. For since there is jealousy and quarrelling among you, are you not </a:t>
            </a:r>
            <a:r>
              <a:rPr lang="en-US" b="1" u="sng" dirty="0">
                <a:solidFill>
                  <a:srgbClr val="FEE658"/>
                </a:solidFill>
              </a:rPr>
              <a:t>worldly</a:t>
            </a:r>
            <a:r>
              <a:rPr lang="en-US" b="1" dirty="0">
                <a:solidFill>
                  <a:schemeClr val="tx1">
                    <a:lumMod val="75000"/>
                    <a:lumOff val="25000"/>
                  </a:schemeClr>
                </a:solidFill>
              </a:rPr>
              <a:t>? Are you not acting like mere humans? </a:t>
            </a:r>
            <a:r>
              <a:rPr lang="en-US" b="1" baseline="30000" dirty="0">
                <a:solidFill>
                  <a:schemeClr val="tx1">
                    <a:lumMod val="75000"/>
                    <a:lumOff val="25000"/>
                  </a:schemeClr>
                </a:solidFill>
              </a:rPr>
              <a:t>4 </a:t>
            </a:r>
            <a:r>
              <a:rPr lang="en-US" b="1" dirty="0">
                <a:solidFill>
                  <a:schemeClr val="tx1">
                    <a:lumMod val="75000"/>
                    <a:lumOff val="25000"/>
                  </a:schemeClr>
                </a:solidFill>
              </a:rPr>
              <a:t>For when one says, ‘I follow Paul,’ and another, ‘I follow </a:t>
            </a:r>
            <a:r>
              <a:rPr lang="en-US" b="1" dirty="0" err="1">
                <a:solidFill>
                  <a:schemeClr val="tx1">
                    <a:lumMod val="75000"/>
                    <a:lumOff val="25000"/>
                  </a:schemeClr>
                </a:solidFill>
              </a:rPr>
              <a:t>Apollos</a:t>
            </a:r>
            <a:r>
              <a:rPr lang="en-US" b="1" dirty="0">
                <a:solidFill>
                  <a:schemeClr val="tx1">
                    <a:lumMod val="75000"/>
                    <a:lumOff val="25000"/>
                  </a:schemeClr>
                </a:solidFill>
              </a:rPr>
              <a:t>,’ are you not mere human beings?		</a:t>
            </a:r>
            <a:r>
              <a:rPr lang="en-US" b="1" dirty="0"/>
              <a:t>	</a:t>
            </a:r>
            <a:r>
              <a:rPr lang="en-US" b="1" dirty="0" smtClean="0"/>
              <a:t>                 </a:t>
            </a:r>
            <a:r>
              <a:rPr lang="en-MY" b="1" i="1" dirty="0" smtClean="0">
                <a:solidFill>
                  <a:schemeClr val="tx1">
                    <a:lumMod val="65000"/>
                    <a:lumOff val="35000"/>
                  </a:schemeClr>
                </a:solidFill>
              </a:rPr>
              <a:t>(</a:t>
            </a:r>
            <a:r>
              <a:rPr lang="en-MY" b="1" i="1" dirty="0">
                <a:solidFill>
                  <a:schemeClr val="tx1">
                    <a:lumMod val="65000"/>
                    <a:lumOff val="35000"/>
                  </a:schemeClr>
                </a:solidFill>
              </a:rPr>
              <a:t>1 Corinthians </a:t>
            </a:r>
            <a:r>
              <a:rPr lang="en-MY" b="1" i="1" dirty="0" smtClean="0">
                <a:solidFill>
                  <a:schemeClr val="tx1">
                    <a:lumMod val="65000"/>
                    <a:lumOff val="35000"/>
                  </a:schemeClr>
                </a:solidFill>
              </a:rPr>
              <a:t>3</a:t>
            </a:r>
            <a:r>
              <a:rPr lang="en-MY" b="1" i="1" dirty="0">
                <a:solidFill>
                  <a:srgbClr val="595959"/>
                </a:solidFill>
              </a:rPr>
              <a:t>)</a:t>
            </a:r>
            <a:endParaRPr lang="en-US" dirty="0">
              <a:solidFill>
                <a:srgbClr val="595959"/>
              </a:solidFill>
            </a:endParaRPr>
          </a:p>
        </p:txBody>
      </p:sp>
      <p:pic>
        <p:nvPicPr>
          <p:cNvPr id="5" name="Picture 4"/>
          <p:cNvPicPr>
            <a:picLocks noChangeAspect="1"/>
          </p:cNvPicPr>
          <p:nvPr/>
        </p:nvPicPr>
        <p:blipFill rotWithShape="1">
          <a:blip r:embed="rId4"/>
          <a:srcRect l="4701" t="19924" r="35043" b="50446"/>
          <a:stretch/>
        </p:blipFill>
        <p:spPr>
          <a:xfrm>
            <a:off x="1496646" y="5363331"/>
            <a:ext cx="3151554" cy="871707"/>
          </a:xfrm>
          <a:prstGeom prst="rect">
            <a:avLst/>
          </a:prstGeom>
        </p:spPr>
      </p:pic>
      <p:pic>
        <p:nvPicPr>
          <p:cNvPr id="6" name="Picture 5"/>
          <p:cNvPicPr>
            <a:picLocks noChangeAspect="1"/>
          </p:cNvPicPr>
          <p:nvPr/>
        </p:nvPicPr>
        <p:blipFill rotWithShape="1">
          <a:blip r:embed="rId5"/>
          <a:srcRect l="6838" t="17644" r="36538" b="51586"/>
          <a:stretch/>
        </p:blipFill>
        <p:spPr>
          <a:xfrm>
            <a:off x="4953000" y="5363331"/>
            <a:ext cx="3124200" cy="885069"/>
          </a:xfrm>
          <a:prstGeom prst="rect">
            <a:avLst/>
          </a:prstGeom>
        </p:spPr>
      </p:pic>
    </p:spTree>
    <p:extLst>
      <p:ext uri="{BB962C8B-B14F-4D97-AF65-F5344CB8AC3E}">
        <p14:creationId xmlns:p14="http://schemas.microsoft.com/office/powerpoint/2010/main" val="2138186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14148</TotalTime>
  <Words>485</Words>
  <Application>Microsoft Macintosh PowerPoint</Application>
  <PresentationFormat>On-screen Show (4:3)</PresentationFormat>
  <Paragraphs>58</Paragraphs>
  <Slides>25</Slides>
  <Notes>1</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Perception</vt:lpstr>
      <vt:lpstr>1 Corinthians 3:1-9</vt:lpstr>
      <vt:lpstr>The Corinthian Church</vt:lpstr>
      <vt:lpstr>The Root of The Problem</vt:lpstr>
      <vt:lpstr>The Two Man</vt:lpstr>
      <vt:lpstr>PowerPoint Presentation</vt:lpstr>
      <vt:lpstr>PowerPoint Presentation</vt:lpstr>
      <vt:lpstr>PowerPoint Presentation</vt:lpstr>
      <vt:lpstr>Wordly </vt:lpstr>
      <vt:lpstr>Worldly</vt:lpstr>
      <vt:lpstr>Inner Conflict</vt:lpstr>
      <vt:lpstr>Who Will Win?</vt:lpstr>
      <vt:lpstr>PowerPoint Presentation</vt:lpstr>
      <vt:lpstr>PowerPoint Presentation</vt:lpstr>
      <vt:lpstr>Spiritual Infancy</vt:lpstr>
      <vt:lpstr>Arrested Development</vt:lpstr>
      <vt:lpstr>Milk &amp; Meat</vt:lpstr>
      <vt:lpstr>Milk &amp; Meat</vt:lpstr>
      <vt:lpstr>The Mark of Spiritual Infancy</vt:lpstr>
      <vt:lpstr>Cooperation NOT Competition</vt:lpstr>
      <vt:lpstr>God Can Do It All</vt:lpstr>
      <vt:lpstr>God’s Fellow Workers</vt:lpstr>
      <vt:lpstr>The Danger of Being Carnal</vt:lpstr>
      <vt:lpstr>The Seriousness of Spiritual Maturity</vt:lpstr>
      <vt:lpstr>Goal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GOD’S WILL FOR YOU</dc:title>
  <dc:creator>PKHEM</dc:creator>
  <cp:lastModifiedBy>Siew Ghee Chew</cp:lastModifiedBy>
  <cp:revision>167</cp:revision>
  <cp:lastPrinted>2019-07-03T08:19:57Z</cp:lastPrinted>
  <dcterms:created xsi:type="dcterms:W3CDTF">2019-01-25T01:57:35Z</dcterms:created>
  <dcterms:modified xsi:type="dcterms:W3CDTF">2019-07-04T13:43:35Z</dcterms:modified>
</cp:coreProperties>
</file>