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handoutMasterIdLst>
    <p:handoutMasterId r:id="rId27"/>
  </p:handoutMasterIdLst>
  <p:sldIdLst>
    <p:sldId id="381" r:id="rId2"/>
    <p:sldId id="295" r:id="rId3"/>
    <p:sldId id="385" r:id="rId4"/>
    <p:sldId id="386" r:id="rId5"/>
    <p:sldId id="387" r:id="rId6"/>
    <p:sldId id="388" r:id="rId7"/>
    <p:sldId id="389" r:id="rId8"/>
    <p:sldId id="390" r:id="rId9"/>
    <p:sldId id="391" r:id="rId10"/>
    <p:sldId id="392" r:id="rId11"/>
    <p:sldId id="393" r:id="rId12"/>
    <p:sldId id="394" r:id="rId13"/>
    <p:sldId id="401" r:id="rId14"/>
    <p:sldId id="400" r:id="rId15"/>
    <p:sldId id="402" r:id="rId16"/>
    <p:sldId id="398" r:id="rId17"/>
    <p:sldId id="399" r:id="rId18"/>
    <p:sldId id="404" r:id="rId19"/>
    <p:sldId id="405" r:id="rId20"/>
    <p:sldId id="406" r:id="rId21"/>
    <p:sldId id="407" r:id="rId22"/>
    <p:sldId id="408" r:id="rId23"/>
    <p:sldId id="409" r:id="rId24"/>
    <p:sldId id="4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172" autoAdjust="0"/>
  </p:normalViewPr>
  <p:slideViewPr>
    <p:cSldViewPr>
      <p:cViewPr>
        <p:scale>
          <a:sx n="65" d="100"/>
          <a:sy n="65" d="100"/>
        </p:scale>
        <p:origin x="-1760" y="-2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01BA6E-046B-4B42-A393-C60F4763CB7C}" type="datetimeFigureOut">
              <a:rPr lang="en-US" smtClean="0"/>
              <a:t>7/12/19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C1BF41-1D8F-8A4B-9F46-509946C157D9}" type="slidenum">
              <a:rPr lang="en-US" smtClean="0"/>
              <a:t>‹#›</a:t>
            </a:fld>
            <a:endParaRPr lang="en-US"/>
          </a:p>
        </p:txBody>
      </p:sp>
    </p:spTree>
    <p:extLst>
      <p:ext uri="{BB962C8B-B14F-4D97-AF65-F5344CB8AC3E}">
        <p14:creationId xmlns:p14="http://schemas.microsoft.com/office/powerpoint/2010/main" val="162924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49593-7DEA-492E-A38A-5BD35B3EA951}" type="datetimeFigureOut">
              <a:rPr lang="en-US" smtClean="0"/>
              <a:t>7/12/19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8EEB0-C7C8-4887-8C23-7D20DD765C4B}" type="slidenum">
              <a:rPr lang="en-US" smtClean="0"/>
              <a:t>‹#›</a:t>
            </a:fld>
            <a:endParaRPr lang="en-US"/>
          </a:p>
        </p:txBody>
      </p:sp>
    </p:spTree>
    <p:extLst>
      <p:ext uri="{BB962C8B-B14F-4D97-AF65-F5344CB8AC3E}">
        <p14:creationId xmlns:p14="http://schemas.microsoft.com/office/powerpoint/2010/main" val="141393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8EEB0-C7C8-4887-8C23-7D20DD765C4B}" type="slidenum">
              <a:rPr lang="en-US" smtClean="0"/>
              <a:t>1</a:t>
            </a:fld>
            <a:endParaRPr lang="en-US"/>
          </a:p>
        </p:txBody>
      </p:sp>
    </p:spTree>
    <p:extLst>
      <p:ext uri="{BB962C8B-B14F-4D97-AF65-F5344CB8AC3E}">
        <p14:creationId xmlns:p14="http://schemas.microsoft.com/office/powerpoint/2010/main" val="397158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F0EB5-B1A0-4384-971E-033F4600FFCF}" type="datetimeFigureOut">
              <a:rPr lang="en-US" smtClean="0"/>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B6314799-F4BC-4283-A9DB-F96B389CB546}"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C9F0EB5-B1A0-4384-971E-033F4600FFCF}" type="datetimeFigureOut">
              <a:rPr lang="en-US" smtClean="0"/>
              <a:t>7/12/19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F0EB5-B1A0-4384-971E-033F4600FFCF}" type="datetimeFigureOut">
              <a:rPr lang="en-US" smtClean="0"/>
              <a:t>7/12/19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FC9F0EB5-B1A0-4384-971E-033F4600FFCF}" type="datetimeFigureOut">
              <a:rPr lang="en-US" smtClean="0"/>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14799-F4BC-4283-A9DB-F96B389CB5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C9F0EB5-B1A0-4384-971E-033F4600FFCF}" type="datetimeFigureOut">
              <a:rPr lang="en-US" smtClean="0"/>
              <a:t>7/12/19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B6314799-F4BC-4283-A9DB-F96B389CB546}"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 Id="rId3"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953000"/>
            <a:ext cx="8915400" cy="877824"/>
          </a:xfrm>
        </p:spPr>
        <p:txBody>
          <a:bodyPr>
            <a:noAutofit/>
          </a:bodyPr>
          <a:lstStyle/>
          <a:p>
            <a:r>
              <a:rPr lang="en-US" sz="4000" dirty="0" smtClean="0"/>
              <a:t>Building Wisely</a:t>
            </a:r>
            <a:endParaRPr lang="en-US" sz="4000" dirty="0"/>
          </a:p>
        </p:txBody>
      </p:sp>
      <p:sp>
        <p:nvSpPr>
          <p:cNvPr id="3" name="Subtitle 2"/>
          <p:cNvSpPr>
            <a:spLocks noGrp="1"/>
          </p:cNvSpPr>
          <p:nvPr>
            <p:ph type="subTitle" idx="1"/>
          </p:nvPr>
        </p:nvSpPr>
        <p:spPr>
          <a:xfrm>
            <a:off x="914400" y="5840505"/>
            <a:ext cx="8001000" cy="712695"/>
          </a:xfrm>
        </p:spPr>
        <p:txBody>
          <a:bodyPr>
            <a:normAutofit/>
          </a:bodyPr>
          <a:lstStyle/>
          <a:p>
            <a:r>
              <a:rPr lang="en-US" sz="2200" dirty="0" smtClean="0"/>
              <a:t>1 Corinthians 3 : 9 - 21</a:t>
            </a:r>
            <a:endParaRPr lang="en-US" sz="2200" dirty="0"/>
          </a:p>
        </p:txBody>
      </p:sp>
      <p:pic>
        <p:nvPicPr>
          <p:cNvPr id="5" name="Picture Placeholder 4"/>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8995" b="8995"/>
          <a:stretch>
            <a:fillRect/>
          </a:stretch>
        </p:blipFill>
        <p:spPr>
          <a:xfrm>
            <a:off x="927100" y="609600"/>
            <a:ext cx="7988300" cy="4343400"/>
          </a:xfrm>
        </p:spPr>
      </p:pic>
    </p:spTree>
    <p:extLst>
      <p:ext uri="{BB962C8B-B14F-4D97-AF65-F5344CB8AC3E}">
        <p14:creationId xmlns:p14="http://schemas.microsoft.com/office/powerpoint/2010/main" val="3234276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6176"/>
            <a:ext cx="8915400" cy="877824"/>
          </a:xfrm>
        </p:spPr>
        <p:txBody>
          <a:bodyPr>
            <a:normAutofit/>
          </a:bodyPr>
          <a:lstStyle/>
          <a:p>
            <a:r>
              <a:rPr lang="en-US" sz="3600" dirty="0" smtClean="0"/>
              <a:t>Build </a:t>
            </a:r>
            <a:r>
              <a:rPr lang="en-US" sz="3600" dirty="0" smtClean="0"/>
              <a:t>With Care</a:t>
            </a:r>
            <a:endParaRPr lang="en-US" sz="3600" dirty="0"/>
          </a:p>
        </p:txBody>
      </p:sp>
      <p:sp>
        <p:nvSpPr>
          <p:cNvPr id="3" name="Subtitle 2"/>
          <p:cNvSpPr>
            <a:spLocks noGrp="1"/>
          </p:cNvSpPr>
          <p:nvPr>
            <p:ph type="subTitle" idx="1"/>
          </p:nvPr>
        </p:nvSpPr>
        <p:spPr>
          <a:xfrm>
            <a:off x="914400" y="5383305"/>
            <a:ext cx="8001000" cy="1169895"/>
          </a:xfrm>
        </p:spPr>
        <p:txBody>
          <a:bodyPr/>
          <a:lstStyle/>
          <a:p>
            <a:pPr algn="just"/>
            <a:r>
              <a:rPr lang="en-US" sz="1800" b="1" baseline="30000" dirty="0"/>
              <a:t>12 </a:t>
            </a:r>
            <a:r>
              <a:rPr lang="en-US" sz="1800" b="1" dirty="0"/>
              <a:t>If anyone builds on this foundation using gold, silver, costly stones, wood, hay or straw, </a:t>
            </a:r>
            <a:r>
              <a:rPr lang="en-US" sz="1800" b="1" baseline="30000" dirty="0"/>
              <a:t>13 </a:t>
            </a:r>
            <a:r>
              <a:rPr lang="en-US" sz="1800" b="1" dirty="0"/>
              <a:t>their work will be shown for what it </a:t>
            </a:r>
            <a:r>
              <a:rPr lang="en-US" sz="1800" b="1" dirty="0" smtClean="0"/>
              <a:t>is, </a:t>
            </a:r>
          </a:p>
          <a:p>
            <a:pPr algn="r"/>
            <a:r>
              <a:rPr lang="en-US" sz="1800" b="1" i="1" dirty="0" smtClean="0">
                <a:solidFill>
                  <a:schemeClr val="accent6">
                    <a:lumMod val="75000"/>
                  </a:schemeClr>
                </a:solidFill>
              </a:rPr>
              <a:t>(1 </a:t>
            </a:r>
            <a:r>
              <a:rPr lang="en-US" sz="1800" b="1" i="1" dirty="0">
                <a:solidFill>
                  <a:schemeClr val="accent6">
                    <a:lumMod val="75000"/>
                  </a:schemeClr>
                </a:solidFill>
              </a:rPr>
              <a:t>Corinthians 3)</a:t>
            </a:r>
            <a:endParaRPr lang="en-US" sz="1800" dirty="0">
              <a:solidFill>
                <a:schemeClr val="accent6">
                  <a:lumMod val="75000"/>
                </a:schemeClr>
              </a:solidFill>
            </a:endParaRPr>
          </a:p>
          <a:p>
            <a:endParaRPr lang="en-US" dirty="0"/>
          </a:p>
        </p:txBody>
      </p:sp>
      <p:pic>
        <p:nvPicPr>
          <p:cNvPr id="2050" name="Picture 2" descr="Image result for 1 corinthians 3 1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5612" r="-15612"/>
          <a:stretch/>
        </p:blipFill>
        <p:spPr bwMode="auto">
          <a:xfrm>
            <a:off x="927100" y="1757362"/>
            <a:ext cx="7988300" cy="3424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6377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914400"/>
          </a:xfrm>
        </p:spPr>
        <p:txBody>
          <a:bodyPr/>
          <a:lstStyle/>
          <a:p>
            <a:r>
              <a:rPr lang="en-US" dirty="0" smtClean="0"/>
              <a:t>Gold, Silver, Costly Stones</a:t>
            </a:r>
            <a:endParaRPr lang="en-US" dirty="0"/>
          </a:p>
        </p:txBody>
      </p:sp>
      <p:sp>
        <p:nvSpPr>
          <p:cNvPr id="4" name="Text Placeholder 3"/>
          <p:cNvSpPr>
            <a:spLocks noGrp="1"/>
          </p:cNvSpPr>
          <p:nvPr>
            <p:ph type="body" sz="half" idx="2"/>
          </p:nvPr>
        </p:nvSpPr>
        <p:spPr>
          <a:xfrm>
            <a:off x="304800" y="1600200"/>
            <a:ext cx="4876800" cy="4953000"/>
          </a:xfrm>
        </p:spPr>
        <p:txBody>
          <a:bodyPr>
            <a:noAutofit/>
          </a:bodyPr>
          <a:lstStyle/>
          <a:p>
            <a:pPr algn="just">
              <a:lnSpc>
                <a:spcPct val="120000"/>
              </a:lnSpc>
              <a:spcBef>
                <a:spcPts val="0"/>
              </a:spcBef>
            </a:pPr>
            <a:r>
              <a:rPr lang="en-US" sz="1600" b="1" baseline="30000" dirty="0"/>
              <a:t>6 </a:t>
            </a:r>
            <a:r>
              <a:rPr lang="en-US" sz="1600" b="1" dirty="0"/>
              <a:t>We do, however, speak a message of wisdom among the mature, but not the wisdom of this age or of the rulers of this age, who are coming to nothing. </a:t>
            </a:r>
            <a:r>
              <a:rPr lang="en-US" sz="1600" b="1" baseline="30000" dirty="0"/>
              <a:t>7 </a:t>
            </a:r>
            <a:r>
              <a:rPr lang="en-US" sz="1600" b="1" dirty="0"/>
              <a:t>No, we declare God’s wisdom, a mystery that has been hidden and that God destined for our glory before time began. </a:t>
            </a:r>
            <a:r>
              <a:rPr lang="en-US" sz="1600" b="1" baseline="30000" dirty="0"/>
              <a:t>8 </a:t>
            </a:r>
            <a:r>
              <a:rPr lang="en-US" sz="1600" b="1" dirty="0"/>
              <a:t>None of the rulers of this age understood it, for if they had, they would not have crucified the Lord of glory. </a:t>
            </a:r>
            <a:r>
              <a:rPr lang="en-US" sz="1600" b="1" baseline="30000" dirty="0"/>
              <a:t>9 </a:t>
            </a:r>
            <a:r>
              <a:rPr lang="en-US" sz="1600" b="1" dirty="0"/>
              <a:t>However, as it is written: ‘What no eye has seen, what no ear has </a:t>
            </a:r>
            <a:r>
              <a:rPr lang="en-US" sz="1600" b="1" dirty="0" smtClean="0"/>
              <a:t>heard and </a:t>
            </a:r>
            <a:r>
              <a:rPr lang="en-US" sz="1600" b="1" dirty="0"/>
              <a:t>what no human mind has conceived’ – the things God has prepared for those who love him – </a:t>
            </a:r>
            <a:r>
              <a:rPr lang="en-US" sz="1600" b="1" baseline="30000" dirty="0"/>
              <a:t>10 </a:t>
            </a:r>
            <a:r>
              <a:rPr lang="en-US" sz="1600" b="1" dirty="0"/>
              <a:t>these are the things God has revealed to us by his Spirit</a:t>
            </a:r>
            <a:r>
              <a:rPr lang="en-US" sz="1600" b="1" dirty="0" smtClean="0"/>
              <a:t>.</a:t>
            </a:r>
            <a:r>
              <a:rPr lang="en-US" sz="1600" dirty="0"/>
              <a:t> </a:t>
            </a:r>
            <a:r>
              <a:rPr lang="en-US" sz="1600" b="1" i="1" dirty="0" smtClean="0">
                <a:solidFill>
                  <a:schemeClr val="accent6">
                    <a:lumMod val="75000"/>
                  </a:schemeClr>
                </a:solidFill>
              </a:rPr>
              <a:t>(</a:t>
            </a:r>
            <a:r>
              <a:rPr lang="en-US" sz="1600" b="1" i="1" dirty="0">
                <a:solidFill>
                  <a:schemeClr val="accent6">
                    <a:lumMod val="75000"/>
                  </a:schemeClr>
                </a:solidFill>
              </a:rPr>
              <a:t>1 Corinthians </a:t>
            </a:r>
            <a:r>
              <a:rPr lang="en-US" sz="1600" b="1" i="1" dirty="0" smtClean="0">
                <a:solidFill>
                  <a:schemeClr val="accent6">
                    <a:lumMod val="75000"/>
                  </a:schemeClr>
                </a:solidFill>
              </a:rPr>
              <a:t>2</a:t>
            </a:r>
            <a:r>
              <a:rPr lang="en-US" sz="1600" b="1" i="1" dirty="0">
                <a:solidFill>
                  <a:schemeClr val="accent6">
                    <a:lumMod val="75000"/>
                  </a:schemeClr>
                </a:solidFill>
              </a:rPr>
              <a:t>)</a:t>
            </a:r>
            <a:endParaRPr lang="en-US" sz="1600" dirty="0">
              <a:solidFill>
                <a:schemeClr val="accent6">
                  <a:lumMod val="75000"/>
                </a:schemeClr>
              </a:solidFill>
            </a:endParaRPr>
          </a:p>
        </p:txBody>
      </p:sp>
      <p:pic>
        <p:nvPicPr>
          <p:cNvPr id="3074" name="Picture 2" descr="Related image"/>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11362" b="-11362"/>
          <a:stretch/>
        </p:blipFill>
        <p:spPr bwMode="auto">
          <a:xfrm>
            <a:off x="5410200" y="1905000"/>
            <a:ext cx="3427413" cy="4206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7938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914400"/>
          </a:xfrm>
        </p:spPr>
        <p:txBody>
          <a:bodyPr/>
          <a:lstStyle/>
          <a:p>
            <a:r>
              <a:rPr lang="en-US" dirty="0" smtClean="0"/>
              <a:t>Wood, Hay, Straw</a:t>
            </a:r>
            <a:endParaRPr lang="en-US" dirty="0"/>
          </a:p>
        </p:txBody>
      </p:sp>
      <p:sp>
        <p:nvSpPr>
          <p:cNvPr id="4" name="Text Placeholder 3"/>
          <p:cNvSpPr>
            <a:spLocks noGrp="1"/>
          </p:cNvSpPr>
          <p:nvPr>
            <p:ph type="body" sz="half" idx="2"/>
          </p:nvPr>
        </p:nvSpPr>
        <p:spPr>
          <a:xfrm>
            <a:off x="228600" y="1752600"/>
            <a:ext cx="4953000" cy="4572000"/>
          </a:xfrm>
        </p:spPr>
        <p:txBody>
          <a:bodyPr>
            <a:normAutofit fontScale="92500" lnSpcReduction="20000"/>
          </a:bodyPr>
          <a:lstStyle/>
          <a:p>
            <a:pPr algn="just">
              <a:spcBef>
                <a:spcPts val="0"/>
              </a:spcBef>
            </a:pPr>
            <a:r>
              <a:rPr lang="en-MY" dirty="0"/>
              <a:t>Paul calls it, the wisdom of words, the speculations and traditions, the changing philosophies of men … Soon you get the speculations of men growing into the philosophies of life. One contradicts another, and then people begin to speculate upon the speculations, and one will say, "This one is wrong and that one is right." But the other will say, "No, this one is right and that one is wrong," and soon you hear all these conflicting voices and you say, "I don't know what is right. I don't know who is right," and these become the shifting, impermanent, transitory, ephemeral philosophies of men. If you try to build your life on them, they will all disappear overnight. Nothing abides; nothing lasts</a:t>
            </a:r>
            <a:r>
              <a:rPr lang="en-MY" dirty="0" smtClean="0"/>
              <a:t>.</a:t>
            </a:r>
          </a:p>
          <a:p>
            <a:pPr algn="just">
              <a:spcBef>
                <a:spcPts val="0"/>
              </a:spcBef>
            </a:pPr>
            <a:endParaRPr lang="en-US" sz="500" dirty="0"/>
          </a:p>
          <a:p>
            <a:pPr algn="r">
              <a:spcBef>
                <a:spcPts val="0"/>
              </a:spcBef>
            </a:pPr>
            <a:r>
              <a:rPr lang="en-US" i="1" dirty="0" smtClean="0">
                <a:solidFill>
                  <a:schemeClr val="accent6">
                    <a:lumMod val="75000"/>
                  </a:schemeClr>
                </a:solidFill>
              </a:rPr>
              <a:t>(</a:t>
            </a:r>
            <a:r>
              <a:rPr lang="en-US" i="1" dirty="0">
                <a:solidFill>
                  <a:schemeClr val="accent6">
                    <a:lumMod val="75000"/>
                  </a:schemeClr>
                </a:solidFill>
              </a:rPr>
              <a:t>Ray Stedman, </a:t>
            </a:r>
            <a:r>
              <a:rPr lang="en-US" dirty="0">
                <a:solidFill>
                  <a:schemeClr val="accent6">
                    <a:lumMod val="75000"/>
                  </a:schemeClr>
                </a:solidFill>
              </a:rPr>
              <a:t>“God’s Builders”</a:t>
            </a:r>
            <a:r>
              <a:rPr lang="en-US" i="1" dirty="0">
                <a:solidFill>
                  <a:schemeClr val="accent6">
                    <a:lumMod val="75000"/>
                  </a:schemeClr>
                </a:solidFill>
              </a:rPr>
              <a:t>)</a:t>
            </a:r>
            <a:endParaRPr lang="en-US" dirty="0">
              <a:solidFill>
                <a:schemeClr val="accent6">
                  <a:lumMod val="75000"/>
                </a:schemeClr>
              </a:solidFill>
            </a:endParaRPr>
          </a:p>
          <a:p>
            <a:endParaRPr lang="en-US" dirty="0"/>
          </a:p>
        </p:txBody>
      </p:sp>
      <p:pic>
        <p:nvPicPr>
          <p:cNvPr id="4101"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864" r="22864"/>
          <a:stretch>
            <a:fillRect/>
          </a:stretch>
        </p:blipFill>
        <p:spPr bwMode="auto">
          <a:xfrm>
            <a:off x="5487987" y="1905000"/>
            <a:ext cx="3427413" cy="4206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7716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762000"/>
            <a:ext cx="4495800" cy="5334000"/>
          </a:xfrm>
        </p:spPr>
        <p:txBody>
          <a:bodyPr/>
          <a:lstStyle/>
          <a:p>
            <a:pPr algn="just"/>
            <a:r>
              <a:rPr lang="en-MY" b="1" baseline="30000" dirty="0"/>
              <a:t>21 </a:t>
            </a:r>
            <a:r>
              <a:rPr lang="en-MY" b="1" dirty="0"/>
              <a:t>For since in the wisdom of God the world through its wisdom did not know him, God was pleased through the foolishness of what was preached to save those who believe. </a:t>
            </a:r>
            <a:r>
              <a:rPr lang="en-MY" b="1" baseline="30000" dirty="0"/>
              <a:t>22</a:t>
            </a:r>
            <a:r>
              <a:rPr lang="en-MY" b="1" dirty="0"/>
              <a:t>Jews demand signs and Greeks look for wisdom, </a:t>
            </a:r>
            <a:r>
              <a:rPr lang="en-MY" b="1" baseline="30000" dirty="0" smtClean="0"/>
              <a:t>23</a:t>
            </a:r>
            <a:r>
              <a:rPr lang="en-MY" b="1" baseline="30000" dirty="0"/>
              <a:t> </a:t>
            </a:r>
            <a:r>
              <a:rPr lang="en-MY" b="1" dirty="0"/>
              <a:t>but we preach Christ crucified: a stumbling-block to Jews and foolishness to Gentiles, </a:t>
            </a:r>
            <a:r>
              <a:rPr lang="en-MY" b="1" baseline="30000" dirty="0"/>
              <a:t>24 </a:t>
            </a:r>
            <a:r>
              <a:rPr lang="en-MY" b="1" dirty="0"/>
              <a:t>but to those whom God has called, both Jews and Greeks, Christ the power of God and the wisdom of God. </a:t>
            </a:r>
            <a:r>
              <a:rPr lang="en-MY" b="1" baseline="30000" dirty="0"/>
              <a:t>25 </a:t>
            </a:r>
            <a:r>
              <a:rPr lang="en-MY" b="1" dirty="0"/>
              <a:t>For the foolishness of God is wiser than human wisdom, and the weakness of God is stronger than human strength.		    </a:t>
            </a:r>
            <a:r>
              <a:rPr lang="en-MY" b="1" i="1" dirty="0" smtClean="0">
                <a:solidFill>
                  <a:schemeClr val="accent6">
                    <a:lumMod val="75000"/>
                  </a:schemeClr>
                </a:solidFill>
              </a:rPr>
              <a:t>(</a:t>
            </a:r>
            <a:r>
              <a:rPr lang="en-MY" b="1" i="1" dirty="0">
                <a:solidFill>
                  <a:schemeClr val="accent6">
                    <a:lumMod val="75000"/>
                  </a:schemeClr>
                </a:solidFill>
              </a:rPr>
              <a:t>1 Corinthians 1</a:t>
            </a:r>
            <a:r>
              <a:rPr lang="en-MY" b="1" i="1" dirty="0" smtClean="0">
                <a:solidFill>
                  <a:schemeClr val="accent6">
                    <a:lumMod val="75000"/>
                  </a:schemeClr>
                </a:solidFill>
              </a:rPr>
              <a:t>)</a:t>
            </a:r>
            <a:endParaRPr lang="en-US" dirty="0">
              <a:solidFill>
                <a:schemeClr val="accent6">
                  <a:lumMod val="75000"/>
                </a:schemeClr>
              </a:solidFill>
            </a:endParaRPr>
          </a:p>
        </p:txBody>
      </p:sp>
      <p:pic>
        <p:nvPicPr>
          <p:cNvPr id="5" name="Picture 2" descr="Image result for 1 corinthians 1 21-25"/>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87" b="-2647"/>
          <a:stretch/>
        </p:blipFill>
        <p:spPr bwMode="auto">
          <a:xfrm>
            <a:off x="5029200" y="1676400"/>
            <a:ext cx="3819809"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21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886200"/>
            <a:ext cx="8001000" cy="2667000"/>
          </a:xfrm>
        </p:spPr>
        <p:txBody>
          <a:bodyPr>
            <a:normAutofit/>
          </a:bodyPr>
          <a:lstStyle/>
          <a:p>
            <a:pPr algn="just"/>
            <a:r>
              <a:rPr lang="en-MY" sz="1700" b="1" baseline="30000" dirty="0"/>
              <a:t>6 </a:t>
            </a:r>
            <a:r>
              <a:rPr lang="en-MY" sz="1700" b="1" dirty="0"/>
              <a:t>I am astonished that you are so quickly deserting the one who called you to live in the grace of Christ and are turning to a different gospel— </a:t>
            </a:r>
            <a:r>
              <a:rPr lang="en-MY" sz="1700" b="1" baseline="30000" dirty="0"/>
              <a:t>7 </a:t>
            </a:r>
            <a:r>
              <a:rPr lang="en-MY" sz="1700" b="1" dirty="0"/>
              <a:t>which is really no gospel at all. Evidently some people are throwing you into confusion and are trying to pervert the gospel of Christ. </a:t>
            </a:r>
            <a:r>
              <a:rPr lang="en-MY" sz="1700" b="1" baseline="30000" dirty="0"/>
              <a:t>8 </a:t>
            </a:r>
            <a:r>
              <a:rPr lang="en-MY" sz="1700" b="1" dirty="0"/>
              <a:t>But even if we or an angel from heaven should preach a gospel other than the one we preached to you, let them be under God’s curse! </a:t>
            </a:r>
            <a:r>
              <a:rPr lang="en-MY" sz="1700" b="1" baseline="30000" dirty="0"/>
              <a:t>9 </a:t>
            </a:r>
            <a:r>
              <a:rPr lang="en-MY" sz="1700" b="1" dirty="0"/>
              <a:t>As we have already said, so now I say again: If anybody is preaching to you a gospel other than what you accepted, let them be under God’s curse!</a:t>
            </a:r>
            <a:r>
              <a:rPr lang="en-MY" sz="1700" b="1" dirty="0">
                <a:solidFill>
                  <a:schemeClr val="accent6">
                    <a:lumMod val="75000"/>
                  </a:schemeClr>
                </a:solidFill>
              </a:rPr>
              <a:t>		     		</a:t>
            </a:r>
            <a:r>
              <a:rPr lang="en-MY" sz="1700" b="1" dirty="0" smtClean="0">
                <a:solidFill>
                  <a:schemeClr val="accent6">
                    <a:lumMod val="75000"/>
                  </a:schemeClr>
                </a:solidFill>
              </a:rPr>
              <a:t>          </a:t>
            </a:r>
            <a:r>
              <a:rPr lang="en-MY" sz="1700" b="1" i="1" dirty="0" smtClean="0">
                <a:solidFill>
                  <a:schemeClr val="accent6">
                    <a:lumMod val="75000"/>
                  </a:schemeClr>
                </a:solidFill>
              </a:rPr>
              <a:t>(</a:t>
            </a:r>
            <a:r>
              <a:rPr lang="en-MY" sz="1700" b="1" i="1" dirty="0">
                <a:solidFill>
                  <a:schemeClr val="accent6">
                    <a:lumMod val="75000"/>
                  </a:schemeClr>
                </a:solidFill>
              </a:rPr>
              <a:t>Galatians 1)</a:t>
            </a:r>
            <a:endParaRPr lang="en-US" sz="1700" dirty="0">
              <a:solidFill>
                <a:schemeClr val="accent6">
                  <a:lumMod val="75000"/>
                </a:schemeClr>
              </a:solidFill>
            </a:endParaRPr>
          </a:p>
          <a:p>
            <a:endParaRPr lang="en-US" dirty="0"/>
          </a:p>
        </p:txBody>
      </p:sp>
      <p:pic>
        <p:nvPicPr>
          <p:cNvPr id="6" name="Picture 2" descr="Image result for Galatians 1"/>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41284" r="-41284"/>
          <a:stretch/>
        </p:blipFill>
        <p:spPr bwMode="auto">
          <a:xfrm>
            <a:off x="1143000" y="457200"/>
            <a:ext cx="7477482"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3354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773705"/>
            <a:ext cx="8001000" cy="1703295"/>
          </a:xfrm>
        </p:spPr>
        <p:txBody>
          <a:bodyPr>
            <a:normAutofit/>
          </a:bodyPr>
          <a:lstStyle/>
          <a:p>
            <a:pPr algn="just"/>
            <a:r>
              <a:rPr lang="en-MY" sz="1800" b="1" baseline="30000" dirty="0"/>
              <a:t>3 </a:t>
            </a:r>
            <a:r>
              <a:rPr lang="en-MY" sz="1800" b="1" dirty="0"/>
              <a:t>For the time will come when people will not put up with sound doctrine. Instead, to suit their own desires, they will gather round them a great number of teachers to say what their itching ears want to hear. </a:t>
            </a:r>
            <a:r>
              <a:rPr lang="en-MY" sz="1800" b="1" baseline="30000" dirty="0"/>
              <a:t>4 </a:t>
            </a:r>
            <a:r>
              <a:rPr lang="en-MY" sz="1800" b="1" dirty="0"/>
              <a:t>They will turn their ears away from the truth and turn aside to myths.      				   </a:t>
            </a:r>
            <a:r>
              <a:rPr lang="en-MY" sz="1800" b="1" dirty="0" smtClean="0"/>
              <a:t>     </a:t>
            </a:r>
            <a:r>
              <a:rPr lang="en-MY" sz="1800" b="1" i="1" dirty="0">
                <a:solidFill>
                  <a:schemeClr val="accent6">
                    <a:lumMod val="75000"/>
                  </a:schemeClr>
                </a:solidFill>
              </a:rPr>
              <a:t>(2 Timothy 4)</a:t>
            </a:r>
            <a:endParaRPr lang="en-US" sz="1800" dirty="0">
              <a:solidFill>
                <a:schemeClr val="accent6">
                  <a:lumMod val="75000"/>
                </a:schemeClr>
              </a:solidFill>
            </a:endParaRPr>
          </a:p>
          <a:p>
            <a:endParaRPr lang="en-US" dirty="0"/>
          </a:p>
        </p:txBody>
      </p:sp>
      <p:pic>
        <p:nvPicPr>
          <p:cNvPr id="5" name="Picture 2" descr="Related image"/>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43601" r="-43601"/>
          <a:stretch/>
        </p:blipFill>
        <p:spPr bwMode="auto">
          <a:xfrm>
            <a:off x="927100" y="609600"/>
            <a:ext cx="79883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663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92" y="381000"/>
            <a:ext cx="8915400" cy="877824"/>
          </a:xfrm>
        </p:spPr>
        <p:txBody>
          <a:bodyPr>
            <a:normAutofit/>
          </a:bodyPr>
          <a:lstStyle/>
          <a:p>
            <a:r>
              <a:rPr lang="en-US" sz="3600" dirty="0" smtClean="0"/>
              <a:t>The Test of Fire</a:t>
            </a:r>
            <a:endParaRPr lang="en-US" sz="3600" dirty="0"/>
          </a:p>
        </p:txBody>
      </p:sp>
      <p:sp>
        <p:nvSpPr>
          <p:cNvPr id="3" name="Subtitle 2"/>
          <p:cNvSpPr>
            <a:spLocks noGrp="1"/>
          </p:cNvSpPr>
          <p:nvPr>
            <p:ph type="subTitle" idx="1"/>
          </p:nvPr>
        </p:nvSpPr>
        <p:spPr>
          <a:xfrm>
            <a:off x="914400" y="4724401"/>
            <a:ext cx="8001000" cy="1905000"/>
          </a:xfrm>
        </p:spPr>
        <p:txBody>
          <a:bodyPr>
            <a:noAutofit/>
          </a:bodyPr>
          <a:lstStyle/>
          <a:p>
            <a:pPr algn="just"/>
            <a:r>
              <a:rPr lang="en-US" sz="1800" b="1" dirty="0"/>
              <a:t>… </a:t>
            </a:r>
            <a:r>
              <a:rPr lang="en-US" sz="1800" b="1" dirty="0" smtClean="0"/>
              <a:t>because the Day will bring it to light. It will be revealed with fire, and the fire will test the quality of each person’s work. </a:t>
            </a:r>
            <a:r>
              <a:rPr lang="en-US" sz="1800" b="1" baseline="30000" dirty="0" smtClean="0"/>
              <a:t>14 </a:t>
            </a:r>
            <a:r>
              <a:rPr lang="en-US" sz="1800" b="1" dirty="0" smtClean="0"/>
              <a:t>If what has been built survives, the builder will receive a reward. </a:t>
            </a:r>
            <a:r>
              <a:rPr lang="en-US" sz="1800" b="1" baseline="30000" dirty="0" smtClean="0"/>
              <a:t>15 </a:t>
            </a:r>
            <a:r>
              <a:rPr lang="en-US" sz="1800" b="1" dirty="0" smtClean="0"/>
              <a:t>If it is burned up, the builder will suffer loss but yet will be saved – even though only as one escaping through the flames.		</a:t>
            </a:r>
            <a:r>
              <a:rPr lang="en-US" sz="1800" b="1" dirty="0"/>
              <a:t> </a:t>
            </a:r>
            <a:r>
              <a:rPr lang="en-US" sz="1800" b="1" dirty="0" smtClean="0"/>
              <a:t>	    </a:t>
            </a:r>
          </a:p>
          <a:p>
            <a:pPr algn="r"/>
            <a:r>
              <a:rPr lang="en-US" sz="1800" b="1" i="1" dirty="0" smtClean="0">
                <a:solidFill>
                  <a:schemeClr val="accent6">
                    <a:lumMod val="75000"/>
                  </a:schemeClr>
                </a:solidFill>
              </a:rPr>
              <a:t>(</a:t>
            </a:r>
            <a:r>
              <a:rPr lang="en-US" sz="1800" b="1" i="1" dirty="0">
                <a:solidFill>
                  <a:schemeClr val="accent6">
                    <a:lumMod val="75000"/>
                  </a:schemeClr>
                </a:solidFill>
              </a:rPr>
              <a:t>1 </a:t>
            </a:r>
            <a:r>
              <a:rPr lang="en-US" sz="1800" b="1" i="1" dirty="0" smtClean="0">
                <a:solidFill>
                  <a:schemeClr val="accent6">
                    <a:lumMod val="75000"/>
                  </a:schemeClr>
                </a:solidFill>
              </a:rPr>
              <a:t>Corinthians 3</a:t>
            </a:r>
            <a:r>
              <a:rPr lang="en-US" sz="1800" b="1" i="1" dirty="0">
                <a:solidFill>
                  <a:schemeClr val="accent6">
                    <a:lumMod val="75000"/>
                  </a:schemeClr>
                </a:solidFill>
              </a:rPr>
              <a:t>)</a:t>
            </a:r>
            <a:endParaRPr lang="en-MY" sz="1800" dirty="0">
              <a:solidFill>
                <a:schemeClr val="accent6">
                  <a:lumMod val="75000"/>
                </a:schemeClr>
              </a:solidFill>
            </a:endParaRPr>
          </a:p>
        </p:txBody>
      </p:sp>
      <p:pic>
        <p:nvPicPr>
          <p:cNvPr id="5" name="Picture 2" descr="Image result for 1 corinthians 3 12"/>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4184" r="-14184"/>
          <a:stretch/>
        </p:blipFill>
        <p:spPr bwMode="auto">
          <a:xfrm>
            <a:off x="1295400" y="1447800"/>
            <a:ext cx="7162800" cy="31387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627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876800"/>
            <a:ext cx="8001000" cy="1447800"/>
          </a:xfrm>
        </p:spPr>
        <p:txBody>
          <a:bodyPr>
            <a:normAutofit/>
          </a:bodyPr>
          <a:lstStyle/>
          <a:p>
            <a:pPr algn="just"/>
            <a:r>
              <a:rPr lang="en-US" sz="1800" b="1" baseline="30000" dirty="0"/>
              <a:t>16 </a:t>
            </a:r>
            <a:r>
              <a:rPr lang="en-US" sz="1800" b="1" u="sng" dirty="0"/>
              <a:t>Don’t you know</a:t>
            </a:r>
            <a:r>
              <a:rPr lang="en-US" sz="1800" b="1" dirty="0"/>
              <a:t> that you yourselves are God’s temple and that God’s Spirit lives among you? </a:t>
            </a:r>
            <a:r>
              <a:rPr lang="en-US" sz="1800" b="1" baseline="30000" dirty="0"/>
              <a:t>17 </a:t>
            </a:r>
            <a:r>
              <a:rPr lang="en-US" sz="1800" b="1" dirty="0"/>
              <a:t>If anyone destroys God’s temple, God will destroy that person; for God’s temple is sacred, and you together are that temple</a:t>
            </a:r>
            <a:r>
              <a:rPr lang="en-US" sz="1800" b="1" dirty="0" smtClean="0"/>
              <a:t>.			 </a:t>
            </a:r>
            <a:r>
              <a:rPr lang="en-US" sz="1800" b="1" dirty="0" smtClean="0">
                <a:solidFill>
                  <a:srgbClr val="7E8C4D"/>
                </a:solidFill>
              </a:rPr>
              <a:t> </a:t>
            </a:r>
            <a:r>
              <a:rPr lang="en-US" sz="1800" b="1" i="1" dirty="0" smtClean="0">
                <a:solidFill>
                  <a:srgbClr val="7E8C4D"/>
                </a:solidFill>
              </a:rPr>
              <a:t>(1 Corinthians 3)</a:t>
            </a:r>
            <a:endParaRPr lang="en-MY" sz="1800" dirty="0">
              <a:solidFill>
                <a:srgbClr val="7E8C4D"/>
              </a:solidFill>
            </a:endParaRPr>
          </a:p>
          <a:p>
            <a:pPr algn="just"/>
            <a:endParaRPr lang="en-US" sz="1800" dirty="0"/>
          </a:p>
        </p:txBody>
      </p:sp>
      <p:pic>
        <p:nvPicPr>
          <p:cNvPr id="7" name="Picture Placeholder 6"/>
          <p:cNvPicPr>
            <a:picLocks noGrp="1" noChangeAspect="1"/>
          </p:cNvPicPr>
          <p:nvPr>
            <p:ph type="pic" sz="quarter" idx="13"/>
          </p:nvPr>
        </p:nvPicPr>
        <p:blipFill rotWithShape="1">
          <a:blip r:embed="rId2"/>
          <a:srcRect l="-22896" r="-22896"/>
          <a:stretch/>
        </p:blipFill>
        <p:spPr>
          <a:xfrm>
            <a:off x="927100" y="762000"/>
            <a:ext cx="7988300" cy="3652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76969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038600"/>
            <a:ext cx="8001000" cy="2438400"/>
          </a:xfrm>
        </p:spPr>
        <p:txBody>
          <a:bodyPr>
            <a:noAutofit/>
          </a:bodyPr>
          <a:lstStyle/>
          <a:p>
            <a:pPr algn="just"/>
            <a:r>
              <a:rPr lang="en-MY" sz="1800" dirty="0"/>
              <a:t>Well, how do you damage the church? How do you corrupt the congregation? Corruption takes place when someone introduces the wisdom of the world into the life style and the practice of a congregation. If someone individually chooses to begin to live according to the wisdom and the practice of the world, he begins to corrupt and damage the church. He is building with shoddy material, with wood, hay and stubble which will not stand the test of the fire and therefore he is marring the building of the church. </a:t>
            </a:r>
            <a:r>
              <a:rPr lang="en-US" sz="1800" dirty="0"/>
              <a:t> </a:t>
            </a:r>
            <a:endParaRPr lang="en-MY" sz="1800" dirty="0"/>
          </a:p>
          <a:p>
            <a:pPr algn="just"/>
            <a:endParaRPr lang="en-US" sz="1800" dirty="0"/>
          </a:p>
        </p:txBody>
      </p:sp>
      <p:pic>
        <p:nvPicPr>
          <p:cNvPr id="7" name="Picture Placeholder 6"/>
          <p:cNvPicPr>
            <a:picLocks noGrp="1" noChangeAspect="1"/>
          </p:cNvPicPr>
          <p:nvPr>
            <p:ph type="pic" sz="quarter" idx="13"/>
          </p:nvPr>
        </p:nvPicPr>
        <p:blipFill rotWithShape="1">
          <a:blip r:embed="rId2"/>
          <a:srcRect l="-22896" r="-22896"/>
          <a:stretch/>
        </p:blipFill>
        <p:spPr>
          <a:xfrm>
            <a:off x="1219200" y="464953"/>
            <a:ext cx="7315200" cy="3345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50600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191000"/>
            <a:ext cx="8001000" cy="2362200"/>
          </a:xfrm>
        </p:spPr>
        <p:txBody>
          <a:bodyPr>
            <a:normAutofit fontScale="77500" lnSpcReduction="20000"/>
          </a:bodyPr>
          <a:lstStyle/>
          <a:p>
            <a:pPr algn="just">
              <a:lnSpc>
                <a:spcPct val="110000"/>
              </a:lnSpc>
            </a:pPr>
            <a:r>
              <a:rPr lang="en-MY" sz="2300" dirty="0" smtClean="0"/>
              <a:t>When </a:t>
            </a:r>
            <a:r>
              <a:rPr lang="en-MY" sz="2300" dirty="0"/>
              <a:t>someone seeks to make the church impressive and powerful by the methods and the standards of the world, he is fulfilling this very thing -- corrupting and damaging the church. So whoever suggests a compromise with the spirit of the age is fulfilling this dangerous thing, especially when he does so at the expense of the teachings of our Lord himself.	</a:t>
            </a:r>
            <a:r>
              <a:rPr lang="en-MY" sz="2100" dirty="0"/>
              <a:t>	        </a:t>
            </a:r>
            <a:endParaRPr lang="en-MY" sz="2100" dirty="0" smtClean="0"/>
          </a:p>
          <a:p>
            <a:pPr algn="just">
              <a:lnSpc>
                <a:spcPct val="110000"/>
              </a:lnSpc>
            </a:pPr>
            <a:endParaRPr lang="en-MY" sz="600" dirty="0" smtClean="0"/>
          </a:p>
          <a:p>
            <a:pPr algn="r">
              <a:lnSpc>
                <a:spcPct val="110000"/>
              </a:lnSpc>
            </a:pPr>
            <a:r>
              <a:rPr lang="en-MY" sz="2300" i="1" dirty="0" smtClean="0">
                <a:solidFill>
                  <a:srgbClr val="7E8C4D"/>
                </a:solidFill>
              </a:rPr>
              <a:t>(</a:t>
            </a:r>
            <a:r>
              <a:rPr lang="en-MY" sz="2300" i="1" dirty="0">
                <a:solidFill>
                  <a:srgbClr val="7E8C4D"/>
                </a:solidFill>
              </a:rPr>
              <a:t>Ray Stedman, </a:t>
            </a:r>
            <a:r>
              <a:rPr lang="en-MY" sz="2300" dirty="0">
                <a:solidFill>
                  <a:srgbClr val="7E8C4D"/>
                </a:solidFill>
              </a:rPr>
              <a:t>“How To Destroy A Church”</a:t>
            </a:r>
            <a:r>
              <a:rPr lang="en-MY" sz="2300" i="1" dirty="0" smtClean="0">
                <a:solidFill>
                  <a:srgbClr val="7E8C4D"/>
                </a:solidFill>
              </a:rPr>
              <a:t>)</a:t>
            </a:r>
            <a:endParaRPr lang="en-MY" sz="2300" dirty="0">
              <a:solidFill>
                <a:srgbClr val="7E8C4D"/>
              </a:solidFill>
            </a:endParaRPr>
          </a:p>
        </p:txBody>
      </p:sp>
      <p:pic>
        <p:nvPicPr>
          <p:cNvPr id="7" name="Picture Placeholder 6"/>
          <p:cNvPicPr>
            <a:picLocks noGrp="1" noChangeAspect="1"/>
          </p:cNvPicPr>
          <p:nvPr>
            <p:ph type="pic" sz="quarter" idx="13"/>
          </p:nvPr>
        </p:nvPicPr>
        <p:blipFill rotWithShape="1">
          <a:blip r:embed="rId2"/>
          <a:srcRect l="-22896" r="-22896"/>
          <a:stretch/>
        </p:blipFill>
        <p:spPr>
          <a:xfrm>
            <a:off x="1143000" y="533400"/>
            <a:ext cx="7498794"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0984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3813" cy="914400"/>
          </a:xfrm>
        </p:spPr>
        <p:txBody>
          <a:bodyPr/>
          <a:lstStyle/>
          <a:p>
            <a:r>
              <a:rPr lang="en-US" dirty="0" smtClean="0"/>
              <a:t>The Corinthian Church</a:t>
            </a:r>
            <a:endParaRPr lang="en-US"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Lst>
          </a:blip>
          <a:srcRect b="26147"/>
          <a:stretch/>
        </p:blipFill>
        <p:spPr>
          <a:xfrm>
            <a:off x="1524000" y="2286000"/>
            <a:ext cx="6324600" cy="3505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501188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4333631"/>
            <a:ext cx="8001000" cy="2067169"/>
          </a:xfrm>
        </p:spPr>
        <p:txBody>
          <a:bodyPr>
            <a:normAutofit/>
          </a:bodyPr>
          <a:lstStyle/>
          <a:p>
            <a:pPr algn="just"/>
            <a:r>
              <a:rPr lang="en-US" sz="1800" b="1" baseline="30000" dirty="0"/>
              <a:t>18 </a:t>
            </a:r>
            <a:r>
              <a:rPr lang="en-US" sz="1800" b="1" dirty="0"/>
              <a:t>Do not deceive yourselves. If any of you think you are wise by the standards of this age, you should become ‘fools’ so that you may become wise. </a:t>
            </a:r>
            <a:r>
              <a:rPr lang="en-US" sz="1800" b="1" baseline="30000" dirty="0"/>
              <a:t>19 </a:t>
            </a:r>
            <a:r>
              <a:rPr lang="en-US" sz="1800" b="1" dirty="0"/>
              <a:t>For the wisdom of this world is foolishness in God’s sight. As it is written: ‘He catches the wise in their craftiness’; </a:t>
            </a:r>
            <a:r>
              <a:rPr lang="en-US" sz="1800" b="1" baseline="30000" dirty="0"/>
              <a:t>20 </a:t>
            </a:r>
            <a:r>
              <a:rPr lang="en-US" sz="1800" b="1" dirty="0"/>
              <a:t>and again, ‘The Lord knows that the thoughts of the wise are futile.’ 				</a:t>
            </a:r>
            <a:r>
              <a:rPr lang="en-US" sz="1800" b="1" dirty="0"/>
              <a:t>	</a:t>
            </a:r>
            <a:r>
              <a:rPr lang="en-US" sz="1800" b="1" dirty="0" smtClean="0"/>
              <a:t> </a:t>
            </a:r>
            <a:r>
              <a:rPr lang="en-US" sz="1800" b="1" dirty="0" smtClean="0">
                <a:solidFill>
                  <a:srgbClr val="7E8C4D"/>
                </a:solidFill>
              </a:rPr>
              <a:t> </a:t>
            </a:r>
            <a:r>
              <a:rPr lang="en-US" sz="1800" b="1" i="1" dirty="0" smtClean="0">
                <a:solidFill>
                  <a:srgbClr val="7E8C4D"/>
                </a:solidFill>
              </a:rPr>
              <a:t>(</a:t>
            </a:r>
            <a:r>
              <a:rPr lang="en-US" sz="1800" b="1" i="1" dirty="0">
                <a:solidFill>
                  <a:srgbClr val="7E8C4D"/>
                </a:solidFill>
              </a:rPr>
              <a:t>1 Corinthians 3)</a:t>
            </a:r>
            <a:endParaRPr lang="en-MY" sz="1800" dirty="0">
              <a:solidFill>
                <a:srgbClr val="7E8C4D"/>
              </a:solidFill>
            </a:endParaRPr>
          </a:p>
          <a:p>
            <a:pPr algn="just"/>
            <a:endParaRPr lang="en-US" sz="1800" dirty="0"/>
          </a:p>
        </p:txBody>
      </p:sp>
      <p:pic>
        <p:nvPicPr>
          <p:cNvPr id="5" name="Picture Placeholder 4"/>
          <p:cNvPicPr>
            <a:picLocks noGrp="1" noChangeAspect="1"/>
          </p:cNvPicPr>
          <p:nvPr>
            <p:ph type="pic" sz="quarter" idx="13"/>
          </p:nvPr>
        </p:nvPicPr>
        <p:blipFill>
          <a:blip r:embed="rId2"/>
          <a:srcRect t="11049" b="11049"/>
          <a:stretch>
            <a:fillRect/>
          </a:stretch>
        </p:blipFill>
        <p:spPr>
          <a:xfrm>
            <a:off x="1384300" y="829258"/>
            <a:ext cx="7073900" cy="3099751"/>
          </a:xfrm>
        </p:spPr>
      </p:pic>
    </p:spTree>
    <p:extLst>
      <p:ext uri="{BB962C8B-B14F-4D97-AF65-F5344CB8AC3E}">
        <p14:creationId xmlns:p14="http://schemas.microsoft.com/office/powerpoint/2010/main" val="1019875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22376"/>
            <a:ext cx="8915400" cy="877824"/>
          </a:xfrm>
        </p:spPr>
        <p:txBody>
          <a:bodyPr>
            <a:normAutofit/>
          </a:bodyPr>
          <a:lstStyle/>
          <a:p>
            <a:r>
              <a:rPr lang="en-US" sz="3600" dirty="0" smtClean="0"/>
              <a:t>Do Not Boast In Human Leaders</a:t>
            </a:r>
            <a:endParaRPr lang="en-US" sz="3600" dirty="0"/>
          </a:p>
        </p:txBody>
      </p:sp>
      <p:sp>
        <p:nvSpPr>
          <p:cNvPr id="3" name="Subtitle 2"/>
          <p:cNvSpPr>
            <a:spLocks noGrp="1"/>
          </p:cNvSpPr>
          <p:nvPr>
            <p:ph type="subTitle" idx="1"/>
          </p:nvPr>
        </p:nvSpPr>
        <p:spPr>
          <a:xfrm>
            <a:off x="914400" y="5029200"/>
            <a:ext cx="8001000" cy="1447800"/>
          </a:xfrm>
        </p:spPr>
        <p:txBody>
          <a:bodyPr>
            <a:normAutofit/>
          </a:bodyPr>
          <a:lstStyle/>
          <a:p>
            <a:pPr algn="just"/>
            <a:r>
              <a:rPr lang="en-US" sz="1800" b="1" baseline="30000" dirty="0"/>
              <a:t>21 </a:t>
            </a:r>
            <a:r>
              <a:rPr lang="en-US" sz="1800" b="1" dirty="0"/>
              <a:t>So then, no more boasting about human leaders! All things are yours, </a:t>
            </a:r>
            <a:r>
              <a:rPr lang="en-US" sz="1800" b="1" baseline="30000" dirty="0"/>
              <a:t>22 </a:t>
            </a:r>
            <a:r>
              <a:rPr lang="en-US" sz="1800" b="1" dirty="0"/>
              <a:t>whether Paul or </a:t>
            </a:r>
            <a:r>
              <a:rPr lang="en-US" sz="1800" b="1" dirty="0" err="1"/>
              <a:t>Apollos</a:t>
            </a:r>
            <a:r>
              <a:rPr lang="en-US" sz="1800" b="1" dirty="0"/>
              <a:t> or </a:t>
            </a:r>
            <a:r>
              <a:rPr lang="en-US" sz="1800" b="1" dirty="0" err="1"/>
              <a:t>Cephas</a:t>
            </a:r>
            <a:r>
              <a:rPr lang="en-US" sz="1800" b="1" baseline="30000" dirty="0"/>
              <a:t> </a:t>
            </a:r>
            <a:r>
              <a:rPr lang="en-US" sz="1800" b="1" dirty="0"/>
              <a:t>or the world or life or death or the present or the future – all are yours, </a:t>
            </a:r>
            <a:r>
              <a:rPr lang="en-US" sz="1800" b="1" baseline="30000" dirty="0"/>
              <a:t>23 </a:t>
            </a:r>
            <a:r>
              <a:rPr lang="en-US" sz="1800" b="1" dirty="0"/>
              <a:t>and you are of Christ, and Christ is of God.              </a:t>
            </a:r>
            <a:r>
              <a:rPr lang="en-US" sz="1800" b="1" dirty="0" smtClean="0"/>
              <a:t>		  </a:t>
            </a:r>
            <a:r>
              <a:rPr lang="en-US" sz="1800" b="1" i="1" dirty="0" smtClean="0">
                <a:solidFill>
                  <a:srgbClr val="7E8C4D"/>
                </a:solidFill>
              </a:rPr>
              <a:t>(</a:t>
            </a:r>
            <a:r>
              <a:rPr lang="en-US" sz="1800" b="1" i="1" dirty="0">
                <a:solidFill>
                  <a:srgbClr val="7E8C4D"/>
                </a:solidFill>
              </a:rPr>
              <a:t>1 </a:t>
            </a:r>
            <a:r>
              <a:rPr lang="en-US" sz="1800" b="1" i="1" dirty="0" smtClean="0">
                <a:solidFill>
                  <a:srgbClr val="7E8C4D"/>
                </a:solidFill>
              </a:rPr>
              <a:t>Corinthians </a:t>
            </a:r>
            <a:r>
              <a:rPr lang="en-US" sz="1800" b="1" i="1" dirty="0">
                <a:solidFill>
                  <a:srgbClr val="7E8C4D"/>
                </a:solidFill>
              </a:rPr>
              <a:t>3</a:t>
            </a:r>
            <a:r>
              <a:rPr lang="en-US" sz="1800" b="1" i="1" dirty="0" smtClean="0">
                <a:solidFill>
                  <a:srgbClr val="7E8C4D"/>
                </a:solidFill>
              </a:rPr>
              <a:t>)</a:t>
            </a:r>
            <a:endParaRPr lang="en-MY" sz="1800" dirty="0">
              <a:solidFill>
                <a:srgbClr val="7E8C4D"/>
              </a:solidFill>
            </a:endParaRPr>
          </a:p>
        </p:txBody>
      </p:sp>
      <p:pic>
        <p:nvPicPr>
          <p:cNvPr id="5" name="Picture Placeholder 4"/>
          <p:cNvPicPr>
            <a:picLocks noGrp="1" noChangeAspect="1"/>
          </p:cNvPicPr>
          <p:nvPr>
            <p:ph type="pic" sz="quarter" idx="13"/>
          </p:nvPr>
        </p:nvPicPr>
        <p:blipFill>
          <a:blip r:embed="rId2"/>
          <a:srcRect t="14872" b="14872"/>
          <a:stretch>
            <a:fillRect/>
          </a:stretch>
        </p:blipFill>
        <p:spPr>
          <a:xfrm>
            <a:off x="1460500" y="1920711"/>
            <a:ext cx="6845300" cy="2803689"/>
          </a:xfrm>
        </p:spPr>
      </p:pic>
    </p:spTree>
    <p:extLst>
      <p:ext uri="{BB962C8B-B14F-4D97-AF65-F5344CB8AC3E}">
        <p14:creationId xmlns:p14="http://schemas.microsoft.com/office/powerpoint/2010/main" val="184989957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Response</a:t>
            </a:r>
            <a:endParaRPr lang="en-US" dirty="0"/>
          </a:p>
        </p:txBody>
      </p:sp>
      <p:pic>
        <p:nvPicPr>
          <p:cNvPr id="3"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91" b="3214"/>
          <a:stretch/>
        </p:blipFill>
        <p:spPr bwMode="auto">
          <a:xfrm>
            <a:off x="1295400" y="2209800"/>
            <a:ext cx="6781800" cy="3562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365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8913813" cy="914400"/>
          </a:xfrm>
        </p:spPr>
        <p:txBody>
          <a:bodyPr/>
          <a:lstStyle/>
          <a:p>
            <a:r>
              <a:rPr lang="en-US" dirty="0" smtClean="0"/>
              <a:t>Response</a:t>
            </a:r>
            <a:endParaRPr lang="en-US" dirty="0"/>
          </a:p>
        </p:txBody>
      </p:sp>
      <p:pic>
        <p:nvPicPr>
          <p:cNvPr id="4" name="Picture 2" descr="Image result for 1 corinthians 3 12"/>
          <p:cNvPicPr>
            <a:picLocks noChangeAspect="1" noChangeArrowheads="1"/>
          </p:cNvPicPr>
          <p:nvPr/>
        </p:nvPicPr>
        <p:blipFill rotWithShape="1">
          <a:blip r:embed="rId2">
            <a:extLst>
              <a:ext uri="{28A0092B-C50C-407E-A947-70E740481C1C}">
                <a14:useLocalDpi xmlns:a14="http://schemas.microsoft.com/office/drawing/2010/main" val="0"/>
              </a:ext>
            </a:extLst>
          </a:blip>
          <a:srcRect l="-14184" r="-14184"/>
          <a:stretch/>
        </p:blipFill>
        <p:spPr bwMode="auto">
          <a:xfrm>
            <a:off x="828420" y="2271493"/>
            <a:ext cx="7858380" cy="34435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57243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13813" cy="914400"/>
          </a:xfrm>
        </p:spPr>
        <p:txBody>
          <a:bodyPr/>
          <a:lstStyle/>
          <a:p>
            <a:r>
              <a:rPr lang="en-US" dirty="0" smtClean="0"/>
              <a:t>Response</a:t>
            </a:r>
            <a:endParaRPr lang="en-US" dirty="0"/>
          </a:p>
        </p:txBody>
      </p:sp>
      <p:pic>
        <p:nvPicPr>
          <p:cNvPr id="3" name="Picture 2" descr="Image result for each one should build with care"/>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l="-15341" r="-15341"/>
          <a:stretch/>
        </p:blipFill>
        <p:spPr bwMode="auto">
          <a:xfrm>
            <a:off x="927100" y="2138362"/>
            <a:ext cx="7988300" cy="35766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10063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8915400" cy="914400"/>
          </a:xfrm>
        </p:spPr>
        <p:txBody>
          <a:bodyPr/>
          <a:lstStyle/>
          <a:p>
            <a:r>
              <a:rPr lang="en-US" dirty="0" smtClean="0"/>
              <a:t>Two Pictures of The Church </a:t>
            </a:r>
            <a:endParaRPr lang="en-US" dirty="0"/>
          </a:p>
        </p:txBody>
      </p:sp>
      <p:sp>
        <p:nvSpPr>
          <p:cNvPr id="5" name="Text Placeholder 4"/>
          <p:cNvSpPr>
            <a:spLocks noGrp="1"/>
          </p:cNvSpPr>
          <p:nvPr>
            <p:ph type="body" sz="half" idx="2"/>
          </p:nvPr>
        </p:nvSpPr>
        <p:spPr>
          <a:xfrm>
            <a:off x="582612" y="2839413"/>
            <a:ext cx="3366248" cy="2503249"/>
          </a:xfrm>
          <a:prstGeom prst="rect">
            <a:avLst/>
          </a:prstGeom>
        </p:spPr>
        <p:txBody>
          <a:bodyPr wrap="square">
            <a:spAutoFit/>
          </a:bodyPr>
          <a:lstStyle/>
          <a:p>
            <a:pPr algn="just"/>
            <a:r>
              <a:rPr lang="en-US" b="1" baseline="30000" dirty="0">
                <a:solidFill>
                  <a:schemeClr val="tx1">
                    <a:lumMod val="65000"/>
                    <a:lumOff val="35000"/>
                  </a:schemeClr>
                </a:solidFill>
              </a:rPr>
              <a:t>9 </a:t>
            </a:r>
            <a:r>
              <a:rPr lang="en-US" b="1" dirty="0">
                <a:solidFill>
                  <a:schemeClr val="tx1">
                    <a:lumMod val="65000"/>
                    <a:lumOff val="35000"/>
                  </a:schemeClr>
                </a:solidFill>
              </a:rPr>
              <a:t>For we are fellow workers in God’s service; </a:t>
            </a:r>
            <a:r>
              <a:rPr lang="en-US" sz="2800" b="1" dirty="0">
                <a:solidFill>
                  <a:schemeClr val="tx1">
                    <a:lumMod val="65000"/>
                    <a:lumOff val="35000"/>
                  </a:schemeClr>
                </a:solidFill>
              </a:rPr>
              <a:t>you are God’s field</a:t>
            </a:r>
            <a:r>
              <a:rPr lang="en-US" b="1" dirty="0">
                <a:solidFill>
                  <a:schemeClr val="tx1">
                    <a:lumMod val="65000"/>
                    <a:lumOff val="35000"/>
                  </a:schemeClr>
                </a:solidFill>
              </a:rPr>
              <a:t>, God’s building.</a:t>
            </a:r>
            <a:r>
              <a:rPr lang="en-US" b="1" dirty="0">
                <a:solidFill>
                  <a:srgbClr val="7E8C4D"/>
                </a:solidFill>
              </a:rPr>
              <a:t>	</a:t>
            </a:r>
            <a:endParaRPr lang="en-US" b="1" dirty="0" smtClean="0">
              <a:solidFill>
                <a:srgbClr val="7E8C4D"/>
              </a:solidFill>
            </a:endParaRPr>
          </a:p>
          <a:p>
            <a:pPr algn="r"/>
            <a:r>
              <a:rPr lang="en-US" b="1" dirty="0">
                <a:solidFill>
                  <a:srgbClr val="7E8C4D"/>
                </a:solidFill>
              </a:rPr>
              <a:t>	</a:t>
            </a:r>
            <a:r>
              <a:rPr lang="en-US" b="1" i="1" dirty="0" smtClean="0">
                <a:solidFill>
                  <a:srgbClr val="7E8C4D"/>
                </a:solidFill>
              </a:rPr>
              <a:t>(1 </a:t>
            </a:r>
            <a:r>
              <a:rPr lang="en-US" b="1" i="1" dirty="0">
                <a:solidFill>
                  <a:srgbClr val="7E8C4D"/>
                </a:solidFill>
              </a:rPr>
              <a:t>Corinthians 3)</a:t>
            </a:r>
            <a:endParaRPr lang="en-MY" dirty="0">
              <a:solidFill>
                <a:srgbClr val="7E8C4D"/>
              </a:solidFill>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92612" y="2560498"/>
            <a:ext cx="4217988" cy="3306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39780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915400" cy="914400"/>
          </a:xfrm>
        </p:spPr>
        <p:txBody>
          <a:bodyPr/>
          <a:lstStyle/>
          <a:p>
            <a:r>
              <a:rPr lang="en-US" dirty="0" smtClean="0"/>
              <a:t>Two Pictures of The Church </a:t>
            </a:r>
            <a:endParaRPr lang="en-US" dirty="0"/>
          </a:p>
        </p:txBody>
      </p:sp>
      <p:sp>
        <p:nvSpPr>
          <p:cNvPr id="5" name="Text Placeholder 4"/>
          <p:cNvSpPr>
            <a:spLocks noGrp="1"/>
          </p:cNvSpPr>
          <p:nvPr>
            <p:ph type="body" sz="half" idx="2"/>
          </p:nvPr>
        </p:nvSpPr>
        <p:spPr>
          <a:xfrm>
            <a:off x="457200" y="1781413"/>
            <a:ext cx="3491660" cy="3323987"/>
          </a:xfrm>
          <a:prstGeom prst="rect">
            <a:avLst/>
          </a:prstGeom>
        </p:spPr>
        <p:txBody>
          <a:bodyPr wrap="square">
            <a:spAutoFit/>
          </a:bodyPr>
          <a:lstStyle/>
          <a:p>
            <a:pPr algn="just"/>
            <a:r>
              <a:rPr lang="en-MY" b="1" baseline="30000" dirty="0"/>
              <a:t>21 </a:t>
            </a:r>
            <a:r>
              <a:rPr lang="en-MY" b="1" dirty="0"/>
              <a:t>In him (Christ, the chief cornerstone) the whole building is joined together and rises to become a holy temple in the Lord. </a:t>
            </a:r>
            <a:r>
              <a:rPr lang="en-MY" b="1" baseline="30000" dirty="0"/>
              <a:t>22 </a:t>
            </a:r>
            <a:r>
              <a:rPr lang="en-MY" b="1" dirty="0"/>
              <a:t>And in him you too are being built together to become a dwelling in which God lives by his Spirit</a:t>
            </a:r>
            <a:r>
              <a:rPr lang="en-MY" b="1" dirty="0" smtClean="0"/>
              <a:t>.</a:t>
            </a:r>
            <a:r>
              <a:rPr lang="en-MY" b="1" dirty="0"/>
              <a:t> </a:t>
            </a:r>
            <a:r>
              <a:rPr lang="en-MY" b="1" dirty="0" smtClean="0"/>
              <a:t>    	       </a:t>
            </a:r>
            <a:r>
              <a:rPr lang="en-MY" b="1" i="1" dirty="0" smtClean="0">
                <a:solidFill>
                  <a:schemeClr val="accent6">
                    <a:lumMod val="75000"/>
                  </a:schemeClr>
                </a:solidFill>
              </a:rPr>
              <a:t>(</a:t>
            </a:r>
            <a:r>
              <a:rPr lang="en-MY" b="1" i="1" dirty="0">
                <a:solidFill>
                  <a:schemeClr val="accent6">
                    <a:lumMod val="75000"/>
                  </a:schemeClr>
                </a:solidFill>
              </a:rPr>
              <a:t>Ephesians 2</a:t>
            </a:r>
            <a:r>
              <a:rPr lang="en-MY" b="1" i="1" dirty="0" smtClean="0">
                <a:solidFill>
                  <a:schemeClr val="accent6">
                    <a:lumMod val="75000"/>
                  </a:schemeClr>
                </a:solidFill>
              </a:rPr>
              <a:t>)</a:t>
            </a:r>
            <a:endParaRPr lang="en-US" dirty="0">
              <a:solidFill>
                <a:schemeClr val="accent6">
                  <a:lumMod val="75000"/>
                </a:schemeClr>
              </a:solidFill>
            </a:endParaRPr>
          </a:p>
        </p:txBody>
      </p:sp>
      <p:pic>
        <p:nvPicPr>
          <p:cNvPr id="7"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267200" y="1773758"/>
            <a:ext cx="4446588" cy="33316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5334000"/>
            <a:ext cx="8229600" cy="1138773"/>
          </a:xfrm>
          <a:prstGeom prst="rect">
            <a:avLst/>
          </a:prstGeom>
        </p:spPr>
        <p:txBody>
          <a:bodyPr wrap="square">
            <a:spAutoFit/>
          </a:bodyPr>
          <a:lstStyle/>
          <a:p>
            <a:pPr algn="just"/>
            <a:r>
              <a:rPr lang="en-US" sz="1700" b="1" baseline="30000" dirty="0">
                <a:solidFill>
                  <a:schemeClr val="tx1">
                    <a:lumMod val="65000"/>
                    <a:lumOff val="35000"/>
                  </a:schemeClr>
                </a:solidFill>
              </a:rPr>
              <a:t>4 </a:t>
            </a:r>
            <a:r>
              <a:rPr lang="en-US" sz="1700" b="1" dirty="0">
                <a:solidFill>
                  <a:schemeClr val="tx1">
                    <a:lumMod val="65000"/>
                    <a:lumOff val="35000"/>
                  </a:schemeClr>
                </a:solidFill>
              </a:rPr>
              <a:t>As you come to him, the living Stone – rejected by humans but chosen by God and precious to him – </a:t>
            </a:r>
            <a:r>
              <a:rPr lang="en-US" sz="1700" b="1" baseline="30000" dirty="0">
                <a:solidFill>
                  <a:schemeClr val="tx1">
                    <a:lumMod val="65000"/>
                    <a:lumOff val="35000"/>
                  </a:schemeClr>
                </a:solidFill>
              </a:rPr>
              <a:t>5 </a:t>
            </a:r>
            <a:r>
              <a:rPr lang="en-US" sz="1700" b="1" dirty="0">
                <a:solidFill>
                  <a:schemeClr val="tx1">
                    <a:lumMod val="65000"/>
                    <a:lumOff val="35000"/>
                  </a:schemeClr>
                </a:solidFill>
              </a:rPr>
              <a:t>you also, like living stones, are being built into a spiritual house to be a holy priesthood, offering spiritual sacrifices acceptable to God through Jesus </a:t>
            </a:r>
            <a:r>
              <a:rPr lang="en-US" sz="1700" b="1" dirty="0" smtClean="0">
                <a:solidFill>
                  <a:schemeClr val="tx1">
                    <a:lumMod val="65000"/>
                    <a:lumOff val="35000"/>
                  </a:schemeClr>
                </a:solidFill>
              </a:rPr>
              <a:t>Christ.	</a:t>
            </a:r>
            <a:r>
              <a:rPr lang="en-US" sz="1700" b="1" dirty="0">
                <a:solidFill>
                  <a:schemeClr val="tx1">
                    <a:lumMod val="65000"/>
                    <a:lumOff val="35000"/>
                  </a:schemeClr>
                </a:solidFill>
              </a:rPr>
              <a:t> </a:t>
            </a:r>
            <a:r>
              <a:rPr lang="en-US" sz="1700" b="1" dirty="0" smtClean="0">
                <a:solidFill>
                  <a:schemeClr val="tx1">
                    <a:lumMod val="65000"/>
                    <a:lumOff val="35000"/>
                  </a:schemeClr>
                </a:solidFill>
              </a:rPr>
              <a:t>       		         </a:t>
            </a:r>
            <a:r>
              <a:rPr lang="en-US" sz="1700" b="1" i="1" dirty="0" smtClean="0">
                <a:solidFill>
                  <a:schemeClr val="accent6">
                    <a:lumMod val="75000"/>
                  </a:schemeClr>
                </a:solidFill>
              </a:rPr>
              <a:t>(1 </a:t>
            </a:r>
            <a:r>
              <a:rPr lang="en-US" sz="1700" b="1" i="1" dirty="0">
                <a:solidFill>
                  <a:schemeClr val="accent6">
                    <a:lumMod val="75000"/>
                  </a:schemeClr>
                </a:solidFill>
              </a:rPr>
              <a:t>Peter 2)</a:t>
            </a:r>
            <a:endParaRPr lang="en-US" sz="1700" dirty="0">
              <a:solidFill>
                <a:schemeClr val="accent6">
                  <a:lumMod val="75000"/>
                </a:schemeClr>
              </a:solidFill>
            </a:endParaRPr>
          </a:p>
        </p:txBody>
      </p:sp>
    </p:spTree>
    <p:extLst>
      <p:ext uri="{BB962C8B-B14F-4D97-AF65-F5344CB8AC3E}">
        <p14:creationId xmlns:p14="http://schemas.microsoft.com/office/powerpoint/2010/main" val="2043124933"/>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9976"/>
            <a:ext cx="8915400" cy="877824"/>
          </a:xfrm>
        </p:spPr>
        <p:txBody>
          <a:bodyPr>
            <a:normAutofit/>
          </a:bodyPr>
          <a:lstStyle/>
          <a:p>
            <a:r>
              <a:rPr lang="en-US" sz="3600" dirty="0" smtClean="0"/>
              <a:t>The Wise Master Builder</a:t>
            </a:r>
            <a:endParaRPr lang="en-US" sz="3600" dirty="0"/>
          </a:p>
        </p:txBody>
      </p:sp>
      <p:sp>
        <p:nvSpPr>
          <p:cNvPr id="3" name="Subtitle 2"/>
          <p:cNvSpPr>
            <a:spLocks noGrp="1"/>
          </p:cNvSpPr>
          <p:nvPr>
            <p:ph type="subTitle" idx="1"/>
          </p:nvPr>
        </p:nvSpPr>
        <p:spPr>
          <a:xfrm>
            <a:off x="977900" y="5486400"/>
            <a:ext cx="7772400" cy="1093695"/>
          </a:xfrm>
        </p:spPr>
        <p:txBody>
          <a:bodyPr>
            <a:normAutofit lnSpcReduction="10000"/>
          </a:bodyPr>
          <a:lstStyle/>
          <a:p>
            <a:pPr algn="just"/>
            <a:r>
              <a:rPr lang="en-US" sz="1800" b="1" baseline="30000" dirty="0"/>
              <a:t>10 </a:t>
            </a:r>
            <a:r>
              <a:rPr lang="en-US" sz="1800" b="1" dirty="0"/>
              <a:t>By the grace God has given me, I laid a foundation as a wise builder, and someone else is building on it. But each one should build with care. 	</a:t>
            </a:r>
            <a:r>
              <a:rPr lang="en-US" sz="1800" b="1" dirty="0" smtClean="0"/>
              <a:t>			             </a:t>
            </a:r>
            <a:r>
              <a:rPr lang="en-US" sz="1800" b="1" i="1" dirty="0" smtClean="0">
                <a:solidFill>
                  <a:schemeClr val="accent6">
                    <a:lumMod val="75000"/>
                  </a:schemeClr>
                </a:solidFill>
              </a:rPr>
              <a:t>(</a:t>
            </a:r>
            <a:r>
              <a:rPr lang="en-US" sz="1800" b="1" i="1" dirty="0">
                <a:solidFill>
                  <a:schemeClr val="accent6">
                    <a:lumMod val="75000"/>
                  </a:schemeClr>
                </a:solidFill>
              </a:rPr>
              <a:t>1 Corinthians 3)</a:t>
            </a:r>
            <a:endParaRPr lang="en-US" sz="1800" dirty="0">
              <a:solidFill>
                <a:schemeClr val="accent6">
                  <a:lumMod val="75000"/>
                </a:schemeClr>
              </a:solidFill>
            </a:endParaRPr>
          </a:p>
          <a:p>
            <a:endParaRPr lang="en-US" dirty="0"/>
          </a:p>
        </p:txBody>
      </p:sp>
      <p:pic>
        <p:nvPicPr>
          <p:cNvPr id="2050" name="Picture 2" descr="Image result for 1 corinthians 3 10"/>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862" t="-189" r="2862" b="54461"/>
          <a:stretch/>
        </p:blipFill>
        <p:spPr bwMode="auto">
          <a:xfrm>
            <a:off x="762000" y="1681162"/>
            <a:ext cx="7988300" cy="3652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67724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913813" cy="914400"/>
          </a:xfrm>
        </p:spPr>
        <p:txBody>
          <a:bodyPr/>
          <a:lstStyle/>
          <a:p>
            <a:r>
              <a:rPr lang="en-US" dirty="0" smtClean="0"/>
              <a:t>The ONE Foundation</a:t>
            </a:r>
            <a:endParaRPr lang="en-US" dirty="0"/>
          </a:p>
        </p:txBody>
      </p:sp>
      <p:pic>
        <p:nvPicPr>
          <p:cNvPr id="3076"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91" b="3214"/>
          <a:stretch/>
        </p:blipFill>
        <p:spPr bwMode="auto">
          <a:xfrm>
            <a:off x="1295400" y="2362201"/>
            <a:ext cx="6781800" cy="3562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841278"/>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913813" cy="914400"/>
          </a:xfrm>
        </p:spPr>
        <p:txBody>
          <a:bodyPr/>
          <a:lstStyle/>
          <a:p>
            <a:r>
              <a:rPr lang="en-US" dirty="0" smtClean="0"/>
              <a:t>The ONE Foundation</a:t>
            </a:r>
            <a:endParaRPr lang="en-US" dirty="0"/>
          </a:p>
        </p:txBody>
      </p:sp>
      <p:sp>
        <p:nvSpPr>
          <p:cNvPr id="3" name="Rectangle 2"/>
          <p:cNvSpPr/>
          <p:nvPr/>
        </p:nvSpPr>
        <p:spPr>
          <a:xfrm>
            <a:off x="762000" y="1800285"/>
            <a:ext cx="7924800" cy="4524315"/>
          </a:xfrm>
          <a:prstGeom prst="rect">
            <a:avLst/>
          </a:prstGeom>
        </p:spPr>
        <p:txBody>
          <a:bodyPr wrap="square">
            <a:spAutoFit/>
          </a:bodyPr>
          <a:lstStyle/>
          <a:p>
            <a:pPr algn="just"/>
            <a:r>
              <a:rPr lang="en-US" dirty="0">
                <a:solidFill>
                  <a:schemeClr val="tx1">
                    <a:lumMod val="65000"/>
                    <a:lumOff val="35000"/>
                  </a:schemeClr>
                </a:solidFill>
              </a:rPr>
              <a:t>His person, his life, his doctrines, his teachings, his resurrection, his ascension, his return by means of the Holy Spirit to make himself universally available among us, his coming return in person from heaven -- all that is included as part of the foundation. The teachings concerning Jesus were given to us by the apostles, but they focus on the person of the Lord. Every church that departs from teaching about Christ and his work, his person and his resurrection, begins to slide away from the foundation and soon becomes tottery and wobbly. It becomes filled with many forms of weakness and failure and finally collapses and crumbles into nothing. Every individual who is not built upon that foundation will find his life crumbling and failing ultimately. So our Lord is to remain always present as the foundation of the church, the God and Lord of the universal church, the head of the local body manifesting his presence, his power and his guidance throughout that body and the Master and Savior of every individual heart which has come to know him. That is the foundation</a:t>
            </a:r>
            <a:r>
              <a:rPr lang="en-US" dirty="0" smtClean="0">
                <a:solidFill>
                  <a:schemeClr val="tx1">
                    <a:lumMod val="65000"/>
                    <a:lumOff val="35000"/>
                  </a:schemeClr>
                </a:solidFill>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224252543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8913813" cy="914400"/>
          </a:xfrm>
        </p:spPr>
        <p:txBody>
          <a:bodyPr/>
          <a:lstStyle/>
          <a:p>
            <a:r>
              <a:rPr lang="en-US" dirty="0" smtClean="0"/>
              <a:t>The ONE Foundation</a:t>
            </a:r>
            <a:endParaRPr lang="en-US" dirty="0"/>
          </a:p>
        </p:txBody>
      </p:sp>
      <p:sp>
        <p:nvSpPr>
          <p:cNvPr id="3" name="Rectangle 2"/>
          <p:cNvSpPr/>
          <p:nvPr/>
        </p:nvSpPr>
        <p:spPr>
          <a:xfrm>
            <a:off x="914400" y="2125682"/>
            <a:ext cx="7543800" cy="3970318"/>
          </a:xfrm>
          <a:prstGeom prst="rect">
            <a:avLst/>
          </a:prstGeom>
        </p:spPr>
        <p:txBody>
          <a:bodyPr wrap="square">
            <a:spAutoFit/>
          </a:bodyPr>
          <a:lstStyle/>
          <a:p>
            <a:pPr algn="just"/>
            <a:r>
              <a:rPr lang="en-US" dirty="0">
                <a:solidFill>
                  <a:schemeClr val="tx1">
                    <a:lumMod val="65000"/>
                    <a:lumOff val="35000"/>
                  </a:schemeClr>
                </a:solidFill>
              </a:rPr>
              <a:t>That foundation, of course, basically consists of the Scriptures. They are the foundation of the church. They were given to us by the apostles and as such they constitute the unshakeable foundation. That is why every church, either local or universal, or any individual who does not base his life upon the Scriptures soon begins to waver and wobble; they find inconsistencies and weaknesses. Today we hear the words "Jesus" and "Christ" used in many ways that are not reflected in the Scriptures, but the only foundation that God ever recognizes is the apostolic Christ, the one given to us, the Jesus who is reflected in the Scriptures. "No other foundation can any one lay," Paul says. That is the foundation, and this is why we must keep Jesus central in all things.</a:t>
            </a:r>
          </a:p>
          <a:p>
            <a:pPr algn="r"/>
            <a:r>
              <a:rPr lang="en-US" i="1" dirty="0">
                <a:solidFill>
                  <a:schemeClr val="accent6">
                    <a:lumMod val="75000"/>
                  </a:schemeClr>
                </a:solidFill>
              </a:rPr>
              <a:t>(Ray Stedman, </a:t>
            </a:r>
            <a:r>
              <a:rPr lang="en-US" dirty="0">
                <a:solidFill>
                  <a:schemeClr val="accent6">
                    <a:lumMod val="75000"/>
                  </a:schemeClr>
                </a:solidFill>
              </a:rPr>
              <a:t>“God’s Builders”</a:t>
            </a:r>
            <a:r>
              <a:rPr lang="en-US" i="1" dirty="0">
                <a:solidFill>
                  <a:schemeClr val="accent6">
                    <a:lumMod val="75000"/>
                  </a:schemeClr>
                </a:solidFill>
              </a:rPr>
              <a:t>)</a:t>
            </a:r>
            <a:endParaRPr lang="en-US" dirty="0">
              <a:solidFill>
                <a:schemeClr val="accent6">
                  <a:lumMod val="75000"/>
                </a:schemeClr>
              </a:solidFill>
            </a:endParaRPr>
          </a:p>
        </p:txBody>
      </p:sp>
    </p:spTree>
    <p:extLst>
      <p:ext uri="{BB962C8B-B14F-4D97-AF65-F5344CB8AC3E}">
        <p14:creationId xmlns:p14="http://schemas.microsoft.com/office/powerpoint/2010/main" val="24231577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6176"/>
            <a:ext cx="8915400" cy="877824"/>
          </a:xfrm>
        </p:spPr>
        <p:txBody>
          <a:bodyPr>
            <a:normAutofit/>
          </a:bodyPr>
          <a:lstStyle/>
          <a:p>
            <a:r>
              <a:rPr lang="en-US" sz="3600" dirty="0" smtClean="0"/>
              <a:t>Build </a:t>
            </a:r>
            <a:r>
              <a:rPr lang="en-US" sz="3600" dirty="0" smtClean="0"/>
              <a:t>With Care</a:t>
            </a:r>
            <a:endParaRPr lang="en-US" sz="3600" dirty="0"/>
          </a:p>
        </p:txBody>
      </p:sp>
      <p:sp>
        <p:nvSpPr>
          <p:cNvPr id="3" name="Subtitle 2"/>
          <p:cNvSpPr>
            <a:spLocks noGrp="1"/>
          </p:cNvSpPr>
          <p:nvPr>
            <p:ph type="subTitle" idx="1"/>
          </p:nvPr>
        </p:nvSpPr>
        <p:spPr>
          <a:xfrm>
            <a:off x="914400" y="5257800"/>
            <a:ext cx="8001000" cy="1169895"/>
          </a:xfrm>
        </p:spPr>
        <p:txBody>
          <a:bodyPr/>
          <a:lstStyle/>
          <a:p>
            <a:pPr algn="just"/>
            <a:r>
              <a:rPr lang="en-US" sz="1800" b="1" baseline="30000" dirty="0"/>
              <a:t>10 </a:t>
            </a:r>
            <a:r>
              <a:rPr lang="en-US" sz="1800" b="1" dirty="0"/>
              <a:t>By the grace God has given me, I laid a foundation as a wise builder, and someone else is building on it. But each one should build with care. 			       </a:t>
            </a:r>
            <a:r>
              <a:rPr lang="en-US" sz="1800" b="1" dirty="0" smtClean="0"/>
              <a:t>        	  </a:t>
            </a:r>
            <a:r>
              <a:rPr lang="en-US" sz="1800" b="1" i="1" dirty="0">
                <a:solidFill>
                  <a:schemeClr val="accent6">
                    <a:lumMod val="75000"/>
                  </a:schemeClr>
                </a:solidFill>
              </a:rPr>
              <a:t>(1 Corinthians 3)</a:t>
            </a:r>
            <a:endParaRPr lang="en-US" sz="1800" dirty="0">
              <a:solidFill>
                <a:schemeClr val="accent6">
                  <a:lumMod val="75000"/>
                </a:schemeClr>
              </a:solidFill>
            </a:endParaRPr>
          </a:p>
          <a:p>
            <a:endParaRPr lang="en-US" dirty="0"/>
          </a:p>
        </p:txBody>
      </p:sp>
      <p:pic>
        <p:nvPicPr>
          <p:cNvPr id="1026" name="Picture 2" descr="Image result for each one should build with care"/>
          <p:cNvPicPr>
            <a:picLocks noGrp="1" noChangeAspect="1" noChangeArrowheads="1"/>
          </p:cNvPicPr>
          <p:nvPr>
            <p:ph type="pic" sz="quarter" idx="13"/>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5341" r="-15341"/>
          <a:stretch/>
        </p:blipFill>
        <p:spPr bwMode="auto">
          <a:xfrm>
            <a:off x="1447800" y="1828800"/>
            <a:ext cx="6967160" cy="3119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650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15897</TotalTime>
  <Words>804</Words>
  <Application>Microsoft Macintosh PowerPoint</Application>
  <PresentationFormat>On-screen Show (4:3)</PresentationFormat>
  <Paragraphs>46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Perception</vt:lpstr>
      <vt:lpstr>Building Wisely</vt:lpstr>
      <vt:lpstr>The Corinthian Church</vt:lpstr>
      <vt:lpstr>Two Pictures of The Church </vt:lpstr>
      <vt:lpstr>Two Pictures of The Church </vt:lpstr>
      <vt:lpstr>The Wise Master Builder</vt:lpstr>
      <vt:lpstr>The ONE Foundation</vt:lpstr>
      <vt:lpstr>The ONE Foundation</vt:lpstr>
      <vt:lpstr>The ONE Foundation</vt:lpstr>
      <vt:lpstr>Build With Care</vt:lpstr>
      <vt:lpstr>Build With Care</vt:lpstr>
      <vt:lpstr>Gold, Silver, Costly Stones</vt:lpstr>
      <vt:lpstr>Wood, Hay, Straw</vt:lpstr>
      <vt:lpstr>PowerPoint Presentation</vt:lpstr>
      <vt:lpstr>PowerPoint Presentation</vt:lpstr>
      <vt:lpstr>PowerPoint Presentation</vt:lpstr>
      <vt:lpstr>The Test of Fire</vt:lpstr>
      <vt:lpstr>PowerPoint Presentation</vt:lpstr>
      <vt:lpstr>PowerPoint Presentation</vt:lpstr>
      <vt:lpstr>PowerPoint Presentation</vt:lpstr>
      <vt:lpstr>PowerPoint Presentation</vt:lpstr>
      <vt:lpstr>Do Not Boast In Human Leaders</vt:lpstr>
      <vt:lpstr>Response</vt:lpstr>
      <vt:lpstr>Response</vt:lpstr>
      <vt:lpstr>Response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GOD’S WILL FOR YOU</dc:title>
  <dc:creator>PKHEM</dc:creator>
  <cp:lastModifiedBy>Siew Ghee Chew</cp:lastModifiedBy>
  <cp:revision>191</cp:revision>
  <cp:lastPrinted>2019-07-13T01:11:09Z</cp:lastPrinted>
  <dcterms:created xsi:type="dcterms:W3CDTF">2019-01-25T01:57:35Z</dcterms:created>
  <dcterms:modified xsi:type="dcterms:W3CDTF">2019-07-13T10:34:52Z</dcterms:modified>
</cp:coreProperties>
</file>