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Lst>
  <p:sldIdLst>
    <p:sldId id="259" r:id="rId3"/>
    <p:sldId id="276" r:id="rId4"/>
    <p:sldId id="262" r:id="rId5"/>
    <p:sldId id="263" r:id="rId6"/>
    <p:sldId id="269" r:id="rId7"/>
    <p:sldId id="270" r:id="rId8"/>
    <p:sldId id="285" r:id="rId9"/>
    <p:sldId id="278" r:id="rId10"/>
    <p:sldId id="284" r:id="rId11"/>
    <p:sldId id="273" r:id="rId12"/>
    <p:sldId id="286" r:id="rId13"/>
    <p:sldId id="28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1" d="100"/>
          <a:sy n="81" d="100"/>
        </p:scale>
        <p:origin x="94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98841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49300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058244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479495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502964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206485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3526826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580250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755286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41373233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32425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8133441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6574644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017946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5054993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6290182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89010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9267864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9577797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6444456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38209575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267610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7587885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0281763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5142089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306672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00772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3090277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81383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12640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64146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4165771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11991673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7C1CAD2-C0FC-403A-8660-688FBD1C103C}" type="datetimeFigureOut">
              <a:rPr lang="en-US" smtClean="0">
                <a:solidFill>
                  <a:prstClr val="black">
                    <a:tint val="75000"/>
                  </a:prstClr>
                </a:solidFill>
              </a:rPr>
              <a:pPr/>
              <a:t>7/27/2019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470F2EE-35F4-4FF3-8BC8-D45D88F2FD8A}" type="slidenum">
              <a:rPr lang="en-US" smtClean="0"/>
              <a:pPr/>
              <a:t>‹#›</a:t>
            </a:fld>
            <a:endParaRPr lang="en-US" dirty="0"/>
          </a:p>
        </p:txBody>
      </p:sp>
    </p:spTree>
    <p:extLst>
      <p:ext uri="{BB962C8B-B14F-4D97-AF65-F5344CB8AC3E}">
        <p14:creationId xmlns:p14="http://schemas.microsoft.com/office/powerpoint/2010/main" val="206663134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9017" y="676895"/>
            <a:ext cx="7045383" cy="1009402"/>
          </a:xfrm>
        </p:spPr>
        <p:txBody>
          <a:bodyPr>
            <a:noAutofit/>
          </a:bodyPr>
          <a:lstStyle/>
          <a:p>
            <a:pPr algn="ctr"/>
            <a:r>
              <a:rPr lang="en-US" sz="4000" b="1" dirty="0"/>
              <a:t>The New Unleavened Batch</a:t>
            </a:r>
          </a:p>
        </p:txBody>
      </p:sp>
      <p:sp>
        <p:nvSpPr>
          <p:cNvPr id="3" name="Content Placeholder 2"/>
          <p:cNvSpPr>
            <a:spLocks noGrp="1"/>
          </p:cNvSpPr>
          <p:nvPr>
            <p:ph idx="1"/>
          </p:nvPr>
        </p:nvSpPr>
        <p:spPr>
          <a:xfrm>
            <a:off x="1653292" y="1990772"/>
            <a:ext cx="6716832" cy="4006222"/>
          </a:xfrm>
        </p:spPr>
        <p:txBody>
          <a:bodyPr>
            <a:normAutofit/>
          </a:bodyPr>
          <a:lstStyle/>
          <a:p>
            <a:pPr marL="0" indent="0">
              <a:buNone/>
            </a:pPr>
            <a:r>
              <a:rPr lang="en-US" sz="3600" dirty="0"/>
              <a:t>1 Cor 5 </a:t>
            </a:r>
            <a:r>
              <a:rPr lang="en-US" sz="3600" baseline="30000" dirty="0"/>
              <a:t>7 </a:t>
            </a:r>
            <a:r>
              <a:rPr lang="en-US" sz="3600" dirty="0"/>
              <a:t>Get rid of the old yeast, so that you may be a </a:t>
            </a:r>
            <a:r>
              <a:rPr lang="en-US" sz="3600" b="1" dirty="0"/>
              <a:t>new unleavened batch</a:t>
            </a:r>
            <a:r>
              <a:rPr lang="en-US" sz="3600" dirty="0"/>
              <a:t>—as you really are. For Christ, our Passover lamb, has been sacrificed</a:t>
            </a:r>
            <a:r>
              <a:rPr lang="en-US" sz="3200" dirty="0"/>
              <a:t>.</a:t>
            </a:r>
            <a:endParaRPr lang="en-US" sz="3200" b="1" dirty="0"/>
          </a:p>
        </p:txBody>
      </p:sp>
    </p:spTree>
    <p:extLst>
      <p:ext uri="{BB962C8B-B14F-4D97-AF65-F5344CB8AC3E}">
        <p14:creationId xmlns:p14="http://schemas.microsoft.com/office/powerpoint/2010/main" val="992199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70862"/>
          </a:xfrm>
        </p:spPr>
        <p:txBody>
          <a:bodyPr>
            <a:normAutofit/>
          </a:bodyPr>
          <a:lstStyle/>
          <a:p>
            <a:r>
              <a:rPr lang="en-US" b="1" dirty="0"/>
              <a:t>1 Cor 5:9-11</a:t>
            </a:r>
          </a:p>
        </p:txBody>
      </p:sp>
      <p:sp>
        <p:nvSpPr>
          <p:cNvPr id="3" name="Content Placeholder 2"/>
          <p:cNvSpPr>
            <a:spLocks noGrp="1"/>
          </p:cNvSpPr>
          <p:nvPr>
            <p:ph idx="1"/>
          </p:nvPr>
        </p:nvSpPr>
        <p:spPr>
          <a:xfrm>
            <a:off x="1650670" y="1601850"/>
            <a:ext cx="6883730" cy="4750078"/>
          </a:xfrm>
        </p:spPr>
        <p:txBody>
          <a:bodyPr>
            <a:noAutofit/>
          </a:bodyPr>
          <a:lstStyle/>
          <a:p>
            <a:pPr marL="0" indent="0">
              <a:buNone/>
            </a:pPr>
            <a:r>
              <a:rPr lang="en-US" sz="2800" dirty="0">
                <a:latin typeface="Calibri" panose="020F0502020204030204" pitchFamily="34" charset="0"/>
              </a:rPr>
              <a:t>I wrote to you in my letter not to associate with sexually immoral people— </a:t>
            </a:r>
            <a:r>
              <a:rPr lang="en-US" sz="2800" baseline="30000" dirty="0">
                <a:latin typeface="Calibri" panose="020F0502020204030204" pitchFamily="34" charset="0"/>
              </a:rPr>
              <a:t>10 </a:t>
            </a:r>
            <a:r>
              <a:rPr lang="en-US" sz="2800" dirty="0">
                <a:latin typeface="Calibri" panose="020F0502020204030204" pitchFamily="34" charset="0"/>
              </a:rPr>
              <a:t>not at all meaning the people of this world who are immoral, or the greedy and swindlers, or idolaters. In that case you would have to leave this world. </a:t>
            </a:r>
            <a:r>
              <a:rPr lang="en-US" sz="2800" baseline="30000" dirty="0">
                <a:latin typeface="Calibri" panose="020F0502020204030204" pitchFamily="34" charset="0"/>
              </a:rPr>
              <a:t>11 </a:t>
            </a:r>
            <a:r>
              <a:rPr lang="en-US" sz="2800" dirty="0">
                <a:latin typeface="Calibri" panose="020F0502020204030204" pitchFamily="34" charset="0"/>
              </a:rPr>
              <a:t>But now I am writing to you that you must not associate with anyone who claims to be a brother or sister but is sexually immoral or greedy, an idolater or slanderer, a drunkard or swindler. Do not even eat with such people.</a:t>
            </a:r>
          </a:p>
        </p:txBody>
      </p:sp>
    </p:spTree>
    <p:extLst>
      <p:ext uri="{BB962C8B-B14F-4D97-AF65-F5344CB8AC3E}">
        <p14:creationId xmlns:p14="http://schemas.microsoft.com/office/powerpoint/2010/main" val="1138413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54747"/>
          </a:xfrm>
        </p:spPr>
        <p:txBody>
          <a:bodyPr/>
          <a:lstStyle/>
          <a:p>
            <a:r>
              <a:rPr lang="en-US" b="1" dirty="0"/>
              <a:t>2 Cor 5:17-20</a:t>
            </a:r>
          </a:p>
        </p:txBody>
      </p:sp>
      <p:sp>
        <p:nvSpPr>
          <p:cNvPr id="3" name="Content Placeholder 2"/>
          <p:cNvSpPr>
            <a:spLocks noGrp="1"/>
          </p:cNvSpPr>
          <p:nvPr>
            <p:ph idx="1"/>
          </p:nvPr>
        </p:nvSpPr>
        <p:spPr>
          <a:xfrm>
            <a:off x="1683657" y="1524000"/>
            <a:ext cx="7010400" cy="4833257"/>
          </a:xfrm>
        </p:spPr>
        <p:txBody>
          <a:bodyPr>
            <a:noAutofit/>
          </a:bodyPr>
          <a:lstStyle/>
          <a:p>
            <a:pPr marL="0" indent="0">
              <a:buNone/>
            </a:pPr>
            <a:r>
              <a:rPr lang="en-US" sz="2400" baseline="30000" dirty="0"/>
              <a:t>17 </a:t>
            </a:r>
            <a:r>
              <a:rPr lang="en-US" sz="2400" dirty="0"/>
              <a:t>Therefore, if anyone is in Christ, the new creation has come: The old has gone, the new is here! </a:t>
            </a:r>
            <a:r>
              <a:rPr lang="en-US" sz="2400" baseline="30000" dirty="0"/>
              <a:t>18 </a:t>
            </a:r>
            <a:r>
              <a:rPr lang="en-US" sz="2400" dirty="0"/>
              <a:t>All this is from God, who reconciled us to himself through Christ and gave us the ministry of reconciliation: </a:t>
            </a:r>
            <a:r>
              <a:rPr lang="en-US" sz="2400" baseline="30000" dirty="0"/>
              <a:t>19 </a:t>
            </a:r>
            <a:r>
              <a:rPr lang="en-US" sz="2400" dirty="0"/>
              <a:t>that God was reconciling the world to himself in Christ, not counting people’s sins against them. And he has committed to us the message of reconciliation. </a:t>
            </a:r>
            <a:r>
              <a:rPr lang="en-US" sz="2400" baseline="30000" dirty="0"/>
              <a:t>20 </a:t>
            </a:r>
            <a:r>
              <a:rPr lang="en-US" sz="2400" dirty="0"/>
              <a:t>We are therefore Christ’s ambassadors, as though God were making his appeal through us. We implore you on Christ’s behalf: Be reconciled to God. </a:t>
            </a:r>
            <a:endParaRPr lang="en-US" sz="2400" b="1" dirty="0">
              <a:latin typeface="Calibri" panose="020F0502020204030204" pitchFamily="34" charset="0"/>
            </a:endParaRPr>
          </a:p>
        </p:txBody>
      </p:sp>
    </p:spTree>
    <p:extLst>
      <p:ext uri="{BB962C8B-B14F-4D97-AF65-F5344CB8AC3E}">
        <p14:creationId xmlns:p14="http://schemas.microsoft.com/office/powerpoint/2010/main" val="772580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70862"/>
          </a:xfrm>
        </p:spPr>
        <p:txBody>
          <a:bodyPr>
            <a:normAutofit/>
          </a:bodyPr>
          <a:lstStyle/>
          <a:p>
            <a:r>
              <a:rPr lang="en-US" b="1" dirty="0"/>
              <a:t>5. </a:t>
            </a:r>
            <a:r>
              <a:rPr lang="en-US" b="1"/>
              <a:t>You are ‘Salt and Light’</a:t>
            </a:r>
            <a:endParaRPr lang="en-US" b="1" dirty="0"/>
          </a:p>
        </p:txBody>
      </p:sp>
      <p:sp>
        <p:nvSpPr>
          <p:cNvPr id="3" name="Content Placeholder 2"/>
          <p:cNvSpPr>
            <a:spLocks noGrp="1"/>
          </p:cNvSpPr>
          <p:nvPr>
            <p:ph idx="1"/>
          </p:nvPr>
        </p:nvSpPr>
        <p:spPr>
          <a:xfrm>
            <a:off x="1591293" y="1731822"/>
            <a:ext cx="7077693" cy="4692073"/>
          </a:xfrm>
        </p:spPr>
        <p:txBody>
          <a:bodyPr>
            <a:normAutofit fontScale="77500" lnSpcReduction="20000"/>
          </a:bodyPr>
          <a:lstStyle/>
          <a:p>
            <a:pPr marL="0" indent="0">
              <a:buNone/>
            </a:pPr>
            <a:r>
              <a:rPr lang="en-US" sz="3200" baseline="30000" dirty="0"/>
              <a:t>13 </a:t>
            </a:r>
            <a:r>
              <a:rPr lang="en-US" sz="3200" dirty="0"/>
              <a:t>“You are the salt of the earth. But if the salt loses its saltiness, how can it be made salty again? It is no longer good for anything, except to be thrown out and trampled underfoot.</a:t>
            </a:r>
          </a:p>
          <a:p>
            <a:pPr marL="0" indent="0">
              <a:buNone/>
            </a:pPr>
            <a:r>
              <a:rPr lang="en-US" sz="3200" baseline="30000" dirty="0"/>
              <a:t>14 </a:t>
            </a:r>
            <a:r>
              <a:rPr lang="en-US" sz="3200" dirty="0"/>
              <a:t>“You are the light of the world. A town built on a hill cannot be hidden. </a:t>
            </a:r>
            <a:r>
              <a:rPr lang="en-US" sz="3200" baseline="30000" dirty="0"/>
              <a:t>15 </a:t>
            </a:r>
            <a:r>
              <a:rPr lang="en-US" sz="3200" dirty="0"/>
              <a:t>Neither do people light a lamp and put it under a bowl. Instead they put it on its stand, and it gives light to everyone in the house. </a:t>
            </a:r>
            <a:r>
              <a:rPr lang="en-US" sz="3200" baseline="30000" dirty="0"/>
              <a:t>16 </a:t>
            </a:r>
            <a:r>
              <a:rPr lang="en-US" sz="3200" dirty="0"/>
              <a:t>In the same way, let your light shine before others, that they may see your good deeds and glorify your Father in heaven.</a:t>
            </a:r>
          </a:p>
        </p:txBody>
      </p:sp>
    </p:spTree>
    <p:extLst>
      <p:ext uri="{BB962C8B-B14F-4D97-AF65-F5344CB8AC3E}">
        <p14:creationId xmlns:p14="http://schemas.microsoft.com/office/powerpoint/2010/main" val="3052386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6F7A39-E3FC-4584-B169-E870C0E0B336}"/>
              </a:ext>
            </a:extLst>
          </p:cNvPr>
          <p:cNvSpPr txBox="1"/>
          <p:nvPr/>
        </p:nvSpPr>
        <p:spPr>
          <a:xfrm>
            <a:off x="1401407" y="1313255"/>
            <a:ext cx="7454191" cy="4832092"/>
          </a:xfrm>
          <a:prstGeom prst="rect">
            <a:avLst/>
          </a:prstGeom>
          <a:noFill/>
        </p:spPr>
        <p:txBody>
          <a:bodyPr wrap="square" rtlCol="0">
            <a:spAutoFit/>
          </a:bodyPr>
          <a:lstStyle/>
          <a:p>
            <a:r>
              <a:rPr lang="en-US" sz="2200" b="1" dirty="0"/>
              <a:t>  </a:t>
            </a:r>
            <a:r>
              <a:rPr lang="en-US" sz="2800" b="1" dirty="0"/>
              <a:t>Paul 			    Corinthians</a:t>
            </a:r>
          </a:p>
          <a:p>
            <a:endParaRPr lang="en-US" sz="2200" dirty="0"/>
          </a:p>
          <a:p>
            <a:r>
              <a:rPr lang="en-US" sz="2200" b="1" dirty="0"/>
              <a:t>First visit                               Planted the church -18 </a:t>
            </a:r>
            <a:r>
              <a:rPr lang="en-US" sz="2200" b="1" dirty="0" err="1"/>
              <a:t>mths</a:t>
            </a:r>
            <a:endParaRPr lang="en-US" sz="2200" b="1" dirty="0"/>
          </a:p>
          <a:p>
            <a:r>
              <a:rPr lang="en-US" sz="2200" b="1" dirty="0"/>
              <a:t>                                             Bad report</a:t>
            </a:r>
          </a:p>
          <a:p>
            <a:endParaRPr lang="en-US" sz="800" b="1" dirty="0"/>
          </a:p>
          <a:p>
            <a:r>
              <a:rPr lang="en-US" sz="2200" b="1" dirty="0"/>
              <a:t>First letter                       </a:t>
            </a:r>
          </a:p>
          <a:p>
            <a:r>
              <a:rPr lang="en-US" sz="2200" b="1" dirty="0"/>
              <a:t>(1 Cor 5:9)                            </a:t>
            </a:r>
          </a:p>
          <a:p>
            <a:r>
              <a:rPr lang="en-US" sz="2200" b="1" dirty="0"/>
              <a:t>			          Bad report from Chloe’s                                              			          Letter from Stephanas,     			          </a:t>
            </a:r>
            <a:r>
              <a:rPr lang="en-US" sz="2200" b="1" dirty="0" err="1"/>
              <a:t>Fortunatus</a:t>
            </a:r>
            <a:r>
              <a:rPr lang="en-US" sz="2200" b="1" dirty="0"/>
              <a:t>, </a:t>
            </a:r>
            <a:r>
              <a:rPr lang="en-US" sz="2200" b="1" dirty="0" err="1"/>
              <a:t>Achaicus</a:t>
            </a:r>
            <a:endParaRPr lang="en-US" sz="2200" b="1" dirty="0"/>
          </a:p>
          <a:p>
            <a:endParaRPr lang="en-US" sz="800" b="1" dirty="0"/>
          </a:p>
          <a:p>
            <a:r>
              <a:rPr lang="en-US" sz="2200" b="1" dirty="0"/>
              <a:t>Second letter                  </a:t>
            </a:r>
          </a:p>
          <a:p>
            <a:r>
              <a:rPr lang="en-US" sz="2200" b="1" dirty="0"/>
              <a:t>1 Corinthians                           </a:t>
            </a:r>
          </a:p>
          <a:p>
            <a:r>
              <a:rPr lang="en-US" sz="2200" b="1" dirty="0"/>
              <a:t>			          More adverse report</a:t>
            </a:r>
          </a:p>
          <a:p>
            <a:endParaRPr lang="en-US" sz="2200" dirty="0"/>
          </a:p>
        </p:txBody>
      </p:sp>
      <p:sp>
        <p:nvSpPr>
          <p:cNvPr id="57" name="Arrow: Right 56">
            <a:extLst>
              <a:ext uri="{FF2B5EF4-FFF2-40B4-BE49-F238E27FC236}">
                <a16:creationId xmlns:a16="http://schemas.microsoft.com/office/drawing/2014/main" id="{AC42041C-CA40-474C-A56B-8798E6887589}"/>
              </a:ext>
            </a:extLst>
          </p:cNvPr>
          <p:cNvSpPr/>
          <p:nvPr/>
        </p:nvSpPr>
        <p:spPr>
          <a:xfrm>
            <a:off x="3307187" y="2314139"/>
            <a:ext cx="954045" cy="861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Arrow: Right 57">
            <a:extLst>
              <a:ext uri="{FF2B5EF4-FFF2-40B4-BE49-F238E27FC236}">
                <a16:creationId xmlns:a16="http://schemas.microsoft.com/office/drawing/2014/main" id="{5A4F584A-3FCD-4D0D-AAFE-78A957F6FF76}"/>
              </a:ext>
            </a:extLst>
          </p:cNvPr>
          <p:cNvSpPr/>
          <p:nvPr/>
        </p:nvSpPr>
        <p:spPr>
          <a:xfrm>
            <a:off x="3340117" y="3232610"/>
            <a:ext cx="954045" cy="861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Arrow: Right 58">
            <a:extLst>
              <a:ext uri="{FF2B5EF4-FFF2-40B4-BE49-F238E27FC236}">
                <a16:creationId xmlns:a16="http://schemas.microsoft.com/office/drawing/2014/main" id="{778CDD51-CB88-4495-8380-837E836EB1B9}"/>
              </a:ext>
            </a:extLst>
          </p:cNvPr>
          <p:cNvSpPr/>
          <p:nvPr/>
        </p:nvSpPr>
        <p:spPr>
          <a:xfrm>
            <a:off x="3340117" y="4995254"/>
            <a:ext cx="954045" cy="861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Arrow: Left 59">
            <a:extLst>
              <a:ext uri="{FF2B5EF4-FFF2-40B4-BE49-F238E27FC236}">
                <a16:creationId xmlns:a16="http://schemas.microsoft.com/office/drawing/2014/main" id="{9B5D28DC-4CD3-4610-B173-39C04D074344}"/>
              </a:ext>
            </a:extLst>
          </p:cNvPr>
          <p:cNvSpPr/>
          <p:nvPr/>
        </p:nvSpPr>
        <p:spPr>
          <a:xfrm>
            <a:off x="3673841" y="2585906"/>
            <a:ext cx="898159" cy="861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Arrow: Left 60">
            <a:extLst>
              <a:ext uri="{FF2B5EF4-FFF2-40B4-BE49-F238E27FC236}">
                <a16:creationId xmlns:a16="http://schemas.microsoft.com/office/drawing/2014/main" id="{A752E883-A2A6-444D-AE71-EC9F9BC62B17}"/>
              </a:ext>
            </a:extLst>
          </p:cNvPr>
          <p:cNvSpPr/>
          <p:nvPr/>
        </p:nvSpPr>
        <p:spPr>
          <a:xfrm>
            <a:off x="3673840" y="3764569"/>
            <a:ext cx="898159" cy="861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Arrow: Left 61">
            <a:extLst>
              <a:ext uri="{FF2B5EF4-FFF2-40B4-BE49-F238E27FC236}">
                <a16:creationId xmlns:a16="http://schemas.microsoft.com/office/drawing/2014/main" id="{2FF2049A-F2AD-4141-A49B-95D33D01730B}"/>
              </a:ext>
            </a:extLst>
          </p:cNvPr>
          <p:cNvSpPr/>
          <p:nvPr/>
        </p:nvSpPr>
        <p:spPr>
          <a:xfrm>
            <a:off x="3673840" y="4235001"/>
            <a:ext cx="898159" cy="861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Arrow: Left 62">
            <a:extLst>
              <a:ext uri="{FF2B5EF4-FFF2-40B4-BE49-F238E27FC236}">
                <a16:creationId xmlns:a16="http://schemas.microsoft.com/office/drawing/2014/main" id="{A76B19BC-9ECA-42BB-AFD8-B70E53E33F7A}"/>
              </a:ext>
            </a:extLst>
          </p:cNvPr>
          <p:cNvSpPr/>
          <p:nvPr/>
        </p:nvSpPr>
        <p:spPr>
          <a:xfrm>
            <a:off x="3673840" y="5516560"/>
            <a:ext cx="898159" cy="861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1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54747"/>
          </a:xfrm>
        </p:spPr>
        <p:txBody>
          <a:bodyPr/>
          <a:lstStyle/>
          <a:p>
            <a:r>
              <a:rPr lang="en-US" b="1" dirty="0"/>
              <a:t>1 Cor 4:18 - 21</a:t>
            </a:r>
          </a:p>
        </p:txBody>
      </p:sp>
      <p:sp>
        <p:nvSpPr>
          <p:cNvPr id="3" name="Content Placeholder 2"/>
          <p:cNvSpPr>
            <a:spLocks noGrp="1"/>
          </p:cNvSpPr>
          <p:nvPr>
            <p:ph idx="1"/>
          </p:nvPr>
        </p:nvSpPr>
        <p:spPr>
          <a:xfrm>
            <a:off x="1683657" y="1524000"/>
            <a:ext cx="7010400" cy="4833257"/>
          </a:xfrm>
        </p:spPr>
        <p:txBody>
          <a:bodyPr>
            <a:noAutofit/>
          </a:bodyPr>
          <a:lstStyle/>
          <a:p>
            <a:pPr marL="0" indent="0">
              <a:buNone/>
            </a:pPr>
            <a:r>
              <a:rPr lang="en-US" sz="3000" b="1" baseline="30000" dirty="0">
                <a:latin typeface="Calibri" panose="020F0502020204030204" pitchFamily="34" charset="0"/>
              </a:rPr>
              <a:t>18 </a:t>
            </a:r>
            <a:r>
              <a:rPr lang="en-US" sz="3000" b="1" dirty="0">
                <a:latin typeface="Calibri" panose="020F0502020204030204" pitchFamily="34" charset="0"/>
              </a:rPr>
              <a:t>Some of you have become arrogant, as if I were not coming to you. </a:t>
            </a:r>
            <a:r>
              <a:rPr lang="en-US" sz="3000" b="1" baseline="30000" dirty="0">
                <a:latin typeface="Calibri" panose="020F0502020204030204" pitchFamily="34" charset="0"/>
              </a:rPr>
              <a:t>19 </a:t>
            </a:r>
            <a:r>
              <a:rPr lang="en-US" sz="3000" b="1" dirty="0">
                <a:latin typeface="Calibri" panose="020F0502020204030204" pitchFamily="34" charset="0"/>
              </a:rPr>
              <a:t>But I will come to you very soon, if the Lord is willing, and then I will find out not only how these arrogant people are talking, but what power they have. </a:t>
            </a:r>
            <a:r>
              <a:rPr lang="en-US" sz="3000" b="1" baseline="30000" dirty="0">
                <a:latin typeface="Calibri" panose="020F0502020204030204" pitchFamily="34" charset="0"/>
              </a:rPr>
              <a:t>20 </a:t>
            </a:r>
            <a:r>
              <a:rPr lang="en-US" sz="3000" b="1" dirty="0">
                <a:latin typeface="Calibri" panose="020F0502020204030204" pitchFamily="34" charset="0"/>
              </a:rPr>
              <a:t>For the kingdom of God is not a matter of talk but of power. </a:t>
            </a:r>
            <a:r>
              <a:rPr lang="en-US" sz="3000" b="1" baseline="30000" dirty="0">
                <a:latin typeface="Calibri" panose="020F0502020204030204" pitchFamily="34" charset="0"/>
              </a:rPr>
              <a:t>21 </a:t>
            </a:r>
            <a:r>
              <a:rPr lang="en-US" sz="3000" b="1" dirty="0">
                <a:latin typeface="Calibri" panose="020F0502020204030204" pitchFamily="34" charset="0"/>
              </a:rPr>
              <a:t>What do you prefer? Shall I come to you with a rod of discipline, or shall I come in love and with a gentle spirit?</a:t>
            </a:r>
          </a:p>
        </p:txBody>
      </p:sp>
    </p:spTree>
    <p:extLst>
      <p:ext uri="{BB962C8B-B14F-4D97-AF65-F5344CB8AC3E}">
        <p14:creationId xmlns:p14="http://schemas.microsoft.com/office/powerpoint/2010/main" val="1366154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98290"/>
          </a:xfrm>
        </p:spPr>
        <p:txBody>
          <a:bodyPr/>
          <a:lstStyle/>
          <a:p>
            <a:r>
              <a:rPr lang="en-US" b="1" dirty="0"/>
              <a:t>1 Cor 5:1</a:t>
            </a:r>
          </a:p>
        </p:txBody>
      </p:sp>
      <p:sp>
        <p:nvSpPr>
          <p:cNvPr id="3" name="Content Placeholder 2"/>
          <p:cNvSpPr>
            <a:spLocks noGrp="1"/>
          </p:cNvSpPr>
          <p:nvPr>
            <p:ph idx="1"/>
          </p:nvPr>
        </p:nvSpPr>
        <p:spPr>
          <a:xfrm>
            <a:off x="1942415" y="2133600"/>
            <a:ext cx="6073429" cy="3777622"/>
          </a:xfrm>
        </p:spPr>
        <p:txBody>
          <a:bodyPr>
            <a:normAutofit/>
          </a:bodyPr>
          <a:lstStyle/>
          <a:p>
            <a:pPr marL="0" indent="0">
              <a:buNone/>
            </a:pPr>
            <a:r>
              <a:rPr lang="en-US" sz="3200" b="1" dirty="0">
                <a:latin typeface="Calibri" panose="020F0502020204030204" pitchFamily="34" charset="0"/>
              </a:rPr>
              <a:t>It is actually reported that there is sexual immorality among you, and of a kind that even pagans do not tolerate: A man is sleeping with his father’s wife</a:t>
            </a:r>
          </a:p>
        </p:txBody>
      </p:sp>
    </p:spTree>
    <p:extLst>
      <p:ext uri="{BB962C8B-B14F-4D97-AF65-F5344CB8AC3E}">
        <p14:creationId xmlns:p14="http://schemas.microsoft.com/office/powerpoint/2010/main" val="244071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98290"/>
          </a:xfrm>
        </p:spPr>
        <p:txBody>
          <a:bodyPr/>
          <a:lstStyle/>
          <a:p>
            <a:r>
              <a:rPr lang="en-US" b="1" dirty="0"/>
              <a:t>1 Cor 5:2</a:t>
            </a:r>
          </a:p>
        </p:txBody>
      </p:sp>
      <p:sp>
        <p:nvSpPr>
          <p:cNvPr id="3" name="Content Placeholder 2"/>
          <p:cNvSpPr>
            <a:spLocks noGrp="1"/>
          </p:cNvSpPr>
          <p:nvPr>
            <p:ph idx="1"/>
          </p:nvPr>
        </p:nvSpPr>
        <p:spPr>
          <a:xfrm>
            <a:off x="1942416" y="2133600"/>
            <a:ext cx="6334686" cy="3777622"/>
          </a:xfrm>
        </p:spPr>
        <p:txBody>
          <a:bodyPr>
            <a:normAutofit/>
          </a:bodyPr>
          <a:lstStyle/>
          <a:p>
            <a:pPr marL="0" indent="0">
              <a:buNone/>
            </a:pPr>
            <a:r>
              <a:rPr lang="en-US" sz="3400" b="1" dirty="0">
                <a:latin typeface="Calibri" panose="020F0502020204030204" pitchFamily="34" charset="0"/>
              </a:rPr>
              <a:t>And you are proud! Shouldn’t you rather have gone into mourning and have put out of your fellowship the man who has been doing this?</a:t>
            </a:r>
          </a:p>
        </p:txBody>
      </p:sp>
    </p:spTree>
    <p:extLst>
      <p:ext uri="{BB962C8B-B14F-4D97-AF65-F5344CB8AC3E}">
        <p14:creationId xmlns:p14="http://schemas.microsoft.com/office/powerpoint/2010/main" val="28209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24681"/>
          </a:xfrm>
        </p:spPr>
        <p:txBody>
          <a:bodyPr>
            <a:normAutofit/>
          </a:bodyPr>
          <a:lstStyle/>
          <a:p>
            <a:r>
              <a:rPr lang="en-US" sz="4000" b="1" dirty="0"/>
              <a:t>          1 Cor 5:3-5</a:t>
            </a:r>
          </a:p>
        </p:txBody>
      </p:sp>
      <p:sp>
        <p:nvSpPr>
          <p:cNvPr id="3" name="Content Placeholder 2"/>
          <p:cNvSpPr>
            <a:spLocks noGrp="1"/>
          </p:cNvSpPr>
          <p:nvPr>
            <p:ph idx="1"/>
          </p:nvPr>
        </p:nvSpPr>
        <p:spPr>
          <a:xfrm>
            <a:off x="1674420" y="1654627"/>
            <a:ext cx="6720115" cy="4387222"/>
          </a:xfrm>
        </p:spPr>
        <p:txBody>
          <a:bodyPr>
            <a:noAutofit/>
          </a:bodyPr>
          <a:lstStyle/>
          <a:p>
            <a:pPr marL="0" indent="0">
              <a:buNone/>
            </a:pPr>
            <a:r>
              <a:rPr lang="en-US" sz="2500" dirty="0"/>
              <a:t>For </a:t>
            </a:r>
            <a:r>
              <a:rPr lang="en-US" sz="2500" b="1" dirty="0"/>
              <a:t>my part</a:t>
            </a:r>
            <a:r>
              <a:rPr lang="en-US" sz="2500" dirty="0"/>
              <a:t>, even though I am not physically present, I am with you in spirit. As one who is present with you in this way, I have </a:t>
            </a:r>
            <a:r>
              <a:rPr lang="en-US" sz="2500" b="1" dirty="0"/>
              <a:t>already passed judgment</a:t>
            </a:r>
            <a:r>
              <a:rPr lang="en-US" sz="2500" dirty="0"/>
              <a:t> in the </a:t>
            </a:r>
            <a:r>
              <a:rPr lang="en-US" sz="2500" b="1" dirty="0"/>
              <a:t>name of our Lord Jesus </a:t>
            </a:r>
            <a:r>
              <a:rPr lang="en-US" sz="2500" dirty="0"/>
              <a:t>on the one who has been doing this. </a:t>
            </a:r>
            <a:r>
              <a:rPr lang="en-US" sz="2500" baseline="30000" dirty="0"/>
              <a:t>4 </a:t>
            </a:r>
            <a:r>
              <a:rPr lang="en-US" sz="2500" dirty="0"/>
              <a:t>So </a:t>
            </a:r>
            <a:r>
              <a:rPr lang="en-US" sz="2500" b="1" dirty="0"/>
              <a:t>when you are assembled</a:t>
            </a:r>
            <a:r>
              <a:rPr lang="en-US" sz="2500" dirty="0"/>
              <a:t> and I am with you in spirit, and the power of our Lord Jesus is present, </a:t>
            </a:r>
            <a:r>
              <a:rPr lang="en-US" sz="2500" baseline="30000" dirty="0"/>
              <a:t>5 </a:t>
            </a:r>
            <a:r>
              <a:rPr lang="en-US" sz="2500" b="1" dirty="0"/>
              <a:t>hand this man over to Satan </a:t>
            </a:r>
            <a:r>
              <a:rPr lang="en-US" sz="2500" dirty="0"/>
              <a:t>for the destruction of the flesh, so that his spirit may be saved on the day of the Lord.</a:t>
            </a:r>
          </a:p>
        </p:txBody>
      </p:sp>
    </p:spTree>
    <p:extLst>
      <p:ext uri="{BB962C8B-B14F-4D97-AF65-F5344CB8AC3E}">
        <p14:creationId xmlns:p14="http://schemas.microsoft.com/office/powerpoint/2010/main" val="269152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36556"/>
          </a:xfrm>
        </p:spPr>
        <p:txBody>
          <a:bodyPr>
            <a:normAutofit/>
          </a:bodyPr>
          <a:lstStyle/>
          <a:p>
            <a:r>
              <a:rPr lang="en-US" sz="4000" b="1" dirty="0"/>
              <a:t>          2 Cor 2:6-8</a:t>
            </a:r>
          </a:p>
        </p:txBody>
      </p:sp>
      <p:sp>
        <p:nvSpPr>
          <p:cNvPr id="3" name="Content Placeholder 2"/>
          <p:cNvSpPr>
            <a:spLocks noGrp="1"/>
          </p:cNvSpPr>
          <p:nvPr>
            <p:ph idx="1"/>
          </p:nvPr>
        </p:nvSpPr>
        <p:spPr>
          <a:xfrm>
            <a:off x="1650670" y="1619001"/>
            <a:ext cx="6720115" cy="4324599"/>
          </a:xfrm>
        </p:spPr>
        <p:txBody>
          <a:bodyPr>
            <a:noAutofit/>
          </a:bodyPr>
          <a:lstStyle/>
          <a:p>
            <a:pPr marL="0" indent="0">
              <a:buNone/>
            </a:pPr>
            <a:r>
              <a:rPr lang="en-US" sz="3200" baseline="30000" dirty="0"/>
              <a:t>6 </a:t>
            </a:r>
            <a:r>
              <a:rPr lang="en-US" sz="3200" dirty="0"/>
              <a:t>The punishment inflicted on him by the majority is sufficient. </a:t>
            </a:r>
            <a:r>
              <a:rPr lang="en-US" sz="3200" baseline="30000" dirty="0"/>
              <a:t>7 </a:t>
            </a:r>
            <a:r>
              <a:rPr lang="en-US" sz="3200" dirty="0"/>
              <a:t>Now instead, you ought to forgive and comfort him, so that he will not be overwhelmed by excessive sorrow. </a:t>
            </a:r>
            <a:r>
              <a:rPr lang="en-US" sz="3200" baseline="30000" dirty="0"/>
              <a:t>8 </a:t>
            </a:r>
            <a:r>
              <a:rPr lang="en-US" sz="3200" dirty="0"/>
              <a:t>I urge you, therefore, to reaffirm your love for him.</a:t>
            </a:r>
          </a:p>
        </p:txBody>
      </p:sp>
    </p:spTree>
    <p:extLst>
      <p:ext uri="{BB962C8B-B14F-4D97-AF65-F5344CB8AC3E}">
        <p14:creationId xmlns:p14="http://schemas.microsoft.com/office/powerpoint/2010/main" val="3365071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5:6-8</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2500" b="1" dirty="0"/>
              <a:t>Your boasting </a:t>
            </a:r>
            <a:r>
              <a:rPr lang="en-US" sz="2500" dirty="0"/>
              <a:t>is not good. Don’t you know that a </a:t>
            </a:r>
            <a:r>
              <a:rPr lang="en-US" sz="2500" b="1" dirty="0"/>
              <a:t>little yeast leavens </a:t>
            </a:r>
            <a:r>
              <a:rPr lang="en-US" sz="2500" dirty="0"/>
              <a:t>the whole batch of dough? </a:t>
            </a:r>
            <a:r>
              <a:rPr lang="en-US" sz="2500" baseline="30000" dirty="0"/>
              <a:t>7 </a:t>
            </a:r>
            <a:r>
              <a:rPr lang="en-US" sz="2500" b="1" dirty="0"/>
              <a:t>Get rid </a:t>
            </a:r>
            <a:r>
              <a:rPr lang="en-US" sz="2500" dirty="0"/>
              <a:t>of the old yeast, so that you may be a </a:t>
            </a:r>
            <a:r>
              <a:rPr lang="en-US" sz="2500" b="1" dirty="0"/>
              <a:t>new unleavened batch</a:t>
            </a:r>
            <a:r>
              <a:rPr lang="en-US" sz="2500" dirty="0"/>
              <a:t>—as you really are. For </a:t>
            </a:r>
            <a:r>
              <a:rPr lang="en-US" sz="2500" b="1" dirty="0"/>
              <a:t>Christ, our Passover lamb</a:t>
            </a:r>
            <a:r>
              <a:rPr lang="en-US" sz="2500" dirty="0"/>
              <a:t>, has been sacrificed. </a:t>
            </a:r>
            <a:r>
              <a:rPr lang="en-US" sz="2500" baseline="30000" dirty="0"/>
              <a:t>8 </a:t>
            </a:r>
            <a:r>
              <a:rPr lang="en-US" sz="2500" dirty="0"/>
              <a:t>Therefore let us </a:t>
            </a:r>
            <a:r>
              <a:rPr lang="en-US" sz="2500" b="1" dirty="0"/>
              <a:t>keep the Festival</a:t>
            </a:r>
            <a:r>
              <a:rPr lang="en-US" sz="2500" dirty="0"/>
              <a:t>, not with the old bread leavened with malice and wickedness, but with the unleavened </a:t>
            </a:r>
            <a:r>
              <a:rPr lang="en-US" sz="2500" b="1" dirty="0"/>
              <a:t>bread of sincerity and truth.</a:t>
            </a:r>
          </a:p>
        </p:txBody>
      </p:sp>
    </p:spTree>
    <p:extLst>
      <p:ext uri="{BB962C8B-B14F-4D97-AF65-F5344CB8AC3E}">
        <p14:creationId xmlns:p14="http://schemas.microsoft.com/office/powerpoint/2010/main" val="254531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1E766-17E6-46F4-A676-048500541C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F3982EF-DC6F-44D9-949F-63C408340CC9}"/>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55D04884-CFB0-4BD5-B7F8-BD643EC36AE7}"/>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42862218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Office Theme</Template>
  <TotalTime>3655</TotalTime>
  <Words>198</Words>
  <Application>Microsoft Office PowerPoint</Application>
  <PresentationFormat>On-screen Show (4:3)</PresentationFormat>
  <Paragraphs>33</Paragraphs>
  <Slides>12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Century Gothic</vt:lpstr>
      <vt:lpstr>Wingdings 3</vt:lpstr>
      <vt:lpstr>Wisp</vt:lpstr>
      <vt:lpstr>1_Wisp</vt:lpstr>
      <vt:lpstr>The New Unleavened Batch</vt:lpstr>
      <vt:lpstr>PowerPoint Presentation</vt:lpstr>
      <vt:lpstr>1 Cor 4:18 - 21</vt:lpstr>
      <vt:lpstr>1 Cor 5:1</vt:lpstr>
      <vt:lpstr>1 Cor 5:2</vt:lpstr>
      <vt:lpstr>          1 Cor 5:3-5</vt:lpstr>
      <vt:lpstr>          2 Cor 2:6-8</vt:lpstr>
      <vt:lpstr>1 Corinthians 5:6-8</vt:lpstr>
      <vt:lpstr>PowerPoint Presentation</vt:lpstr>
      <vt:lpstr>1 Cor 5:9-11</vt:lpstr>
      <vt:lpstr>2 Cor 5:17-20</vt:lpstr>
      <vt:lpstr>5. You are ‘Salt and Light’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Sedmak</dc:creator>
  <cp:lastModifiedBy>Chara Teh</cp:lastModifiedBy>
  <cp:revision>67</cp:revision>
  <dcterms:created xsi:type="dcterms:W3CDTF">2015-01-23T19:30:02Z</dcterms:created>
  <dcterms:modified xsi:type="dcterms:W3CDTF">2019-07-27T01:44:23Z</dcterms:modified>
</cp:coreProperties>
</file>