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6"/>
  </p:notesMasterIdLst>
  <p:handoutMasterIdLst>
    <p:handoutMasterId r:id="rId27"/>
  </p:handoutMasterIdLst>
  <p:sldIdLst>
    <p:sldId id="444" r:id="rId2"/>
    <p:sldId id="413" r:id="rId3"/>
    <p:sldId id="414" r:id="rId4"/>
    <p:sldId id="415" r:id="rId5"/>
    <p:sldId id="417" r:id="rId6"/>
    <p:sldId id="418" r:id="rId7"/>
    <p:sldId id="419" r:id="rId8"/>
    <p:sldId id="420" r:id="rId9"/>
    <p:sldId id="422" r:id="rId10"/>
    <p:sldId id="424" r:id="rId11"/>
    <p:sldId id="425" r:id="rId12"/>
    <p:sldId id="428" r:id="rId13"/>
    <p:sldId id="429" r:id="rId14"/>
    <p:sldId id="430" r:id="rId15"/>
    <p:sldId id="431" r:id="rId16"/>
    <p:sldId id="432" r:id="rId17"/>
    <p:sldId id="433" r:id="rId18"/>
    <p:sldId id="435" r:id="rId19"/>
    <p:sldId id="436" r:id="rId20"/>
    <p:sldId id="438" r:id="rId21"/>
    <p:sldId id="410" r:id="rId22"/>
    <p:sldId id="439" r:id="rId23"/>
    <p:sldId id="440" r:id="rId24"/>
    <p:sldId id="442"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588" autoAdjust="0"/>
    <p:restoredTop sz="81172" autoAdjust="0"/>
  </p:normalViewPr>
  <p:slideViewPr>
    <p:cSldViewPr>
      <p:cViewPr>
        <p:scale>
          <a:sx n="65" d="100"/>
          <a:sy n="65" d="100"/>
        </p:scale>
        <p:origin x="-80" y="-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734BE5-8AF0-4149-BCB9-056D4D0E2C23}" type="doc">
      <dgm:prSet loTypeId="urn:microsoft.com/office/officeart/2005/8/layout/default" loCatId="" qsTypeId="urn:microsoft.com/office/officeart/2005/8/quickstyle/simple4" qsCatId="simple" csTypeId="urn:microsoft.com/office/officeart/2005/8/colors/accent6_3" csCatId="accent6" phldr="1"/>
      <dgm:spPr/>
      <dgm:t>
        <a:bodyPr/>
        <a:lstStyle/>
        <a:p>
          <a:endParaRPr lang="en-US"/>
        </a:p>
      </dgm:t>
    </dgm:pt>
    <dgm:pt modelId="{BE0A12B4-A800-4B44-A5F4-A0C12449D95A}">
      <dgm:prSet phldrT="[Text]" custT="1"/>
      <dgm:spPr/>
      <dgm:t>
        <a:bodyPr/>
        <a:lstStyle/>
        <a:p>
          <a:r>
            <a:rPr lang="en-US" sz="2400" b="1" dirty="0" smtClean="0"/>
            <a:t>Mutual Consent</a:t>
          </a:r>
          <a:endParaRPr lang="en-US" sz="2400" b="1" dirty="0"/>
        </a:p>
      </dgm:t>
    </dgm:pt>
    <dgm:pt modelId="{FF815676-780D-3E49-A0B9-49F7D63A8649}" type="parTrans" cxnId="{4D2FA0A7-0865-3E43-AE6F-1BC7D12EFDA9}">
      <dgm:prSet/>
      <dgm:spPr/>
      <dgm:t>
        <a:bodyPr/>
        <a:lstStyle/>
        <a:p>
          <a:endParaRPr lang="en-US"/>
        </a:p>
      </dgm:t>
    </dgm:pt>
    <dgm:pt modelId="{37580C25-FABB-FA4A-8DC2-BB8AC7CFB5BB}" type="sibTrans" cxnId="{4D2FA0A7-0865-3E43-AE6F-1BC7D12EFDA9}">
      <dgm:prSet/>
      <dgm:spPr/>
      <dgm:t>
        <a:bodyPr/>
        <a:lstStyle/>
        <a:p>
          <a:endParaRPr lang="en-US"/>
        </a:p>
      </dgm:t>
    </dgm:pt>
    <dgm:pt modelId="{ACD1528B-616D-8F45-87CF-F69C67A983B3}">
      <dgm:prSet phldrT="[Text]" custT="1"/>
      <dgm:spPr/>
      <dgm:t>
        <a:bodyPr/>
        <a:lstStyle/>
        <a:p>
          <a:r>
            <a:rPr lang="en-US" sz="2400" b="1" dirty="0" smtClean="0"/>
            <a:t>For A Time</a:t>
          </a:r>
          <a:endParaRPr lang="en-US" sz="2400" b="1" dirty="0"/>
        </a:p>
      </dgm:t>
    </dgm:pt>
    <dgm:pt modelId="{E1AB0A07-A4A8-9642-AB1F-64128C54F2A7}" type="parTrans" cxnId="{E9757114-DDA1-B148-A28A-BA0500FC2814}">
      <dgm:prSet/>
      <dgm:spPr/>
      <dgm:t>
        <a:bodyPr/>
        <a:lstStyle/>
        <a:p>
          <a:endParaRPr lang="en-US"/>
        </a:p>
      </dgm:t>
    </dgm:pt>
    <dgm:pt modelId="{BC1BF06A-A919-F54F-9C1F-30808735F66B}" type="sibTrans" cxnId="{E9757114-DDA1-B148-A28A-BA0500FC2814}">
      <dgm:prSet/>
      <dgm:spPr/>
      <dgm:t>
        <a:bodyPr/>
        <a:lstStyle/>
        <a:p>
          <a:endParaRPr lang="en-US"/>
        </a:p>
      </dgm:t>
    </dgm:pt>
    <dgm:pt modelId="{A6194FD9-EA91-A947-8E5E-B28D2C7A0B59}">
      <dgm:prSet phldrT="[Text]" custT="1"/>
      <dgm:spPr/>
      <dgm:t>
        <a:bodyPr/>
        <a:lstStyle/>
        <a:p>
          <a:r>
            <a:rPr lang="en-US" sz="2400" b="1" dirty="0" smtClean="0"/>
            <a:t>Spiritual Reasons</a:t>
          </a:r>
          <a:endParaRPr lang="en-US" sz="2400" b="1" dirty="0"/>
        </a:p>
      </dgm:t>
    </dgm:pt>
    <dgm:pt modelId="{5D25A76C-A2EC-0449-8575-915C9C0AE148}" type="parTrans" cxnId="{21400F43-FAF3-E346-958B-4355ACC7E75E}">
      <dgm:prSet/>
      <dgm:spPr/>
      <dgm:t>
        <a:bodyPr/>
        <a:lstStyle/>
        <a:p>
          <a:endParaRPr lang="en-US"/>
        </a:p>
      </dgm:t>
    </dgm:pt>
    <dgm:pt modelId="{0EAB21FE-4799-F940-9779-8EB02EE46DD0}" type="sibTrans" cxnId="{21400F43-FAF3-E346-958B-4355ACC7E75E}">
      <dgm:prSet/>
      <dgm:spPr/>
      <dgm:t>
        <a:bodyPr/>
        <a:lstStyle/>
        <a:p>
          <a:endParaRPr lang="en-US"/>
        </a:p>
      </dgm:t>
    </dgm:pt>
    <dgm:pt modelId="{792131FE-8E53-E149-BCA7-97650E34A902}" type="pres">
      <dgm:prSet presAssocID="{92734BE5-8AF0-4149-BCB9-056D4D0E2C23}" presName="diagram" presStyleCnt="0">
        <dgm:presLayoutVars>
          <dgm:dir/>
          <dgm:resizeHandles val="exact"/>
        </dgm:presLayoutVars>
      </dgm:prSet>
      <dgm:spPr/>
      <dgm:t>
        <a:bodyPr/>
        <a:lstStyle/>
        <a:p>
          <a:endParaRPr lang="en-US"/>
        </a:p>
      </dgm:t>
    </dgm:pt>
    <dgm:pt modelId="{082E79D4-4D90-EA44-A5D2-F74779DD55A6}" type="pres">
      <dgm:prSet presAssocID="{BE0A12B4-A800-4B44-A5F4-A0C12449D95A}" presName="node" presStyleLbl="node1" presStyleIdx="0" presStyleCnt="3" custScaleX="123445">
        <dgm:presLayoutVars>
          <dgm:bulletEnabled val="1"/>
        </dgm:presLayoutVars>
      </dgm:prSet>
      <dgm:spPr/>
      <dgm:t>
        <a:bodyPr/>
        <a:lstStyle/>
        <a:p>
          <a:endParaRPr lang="en-US"/>
        </a:p>
      </dgm:t>
    </dgm:pt>
    <dgm:pt modelId="{E4FB9674-83D4-FE47-A7A5-9E966CAB04E5}" type="pres">
      <dgm:prSet presAssocID="{37580C25-FABB-FA4A-8DC2-BB8AC7CFB5BB}" presName="sibTrans" presStyleCnt="0"/>
      <dgm:spPr/>
      <dgm:t>
        <a:bodyPr/>
        <a:lstStyle/>
        <a:p>
          <a:endParaRPr lang="en-US"/>
        </a:p>
      </dgm:t>
    </dgm:pt>
    <dgm:pt modelId="{286F9576-0526-5D4A-A025-009F6DA6FE24}" type="pres">
      <dgm:prSet presAssocID="{ACD1528B-616D-8F45-87CF-F69C67A983B3}" presName="node" presStyleLbl="node1" presStyleIdx="1" presStyleCnt="3" custScaleX="123445">
        <dgm:presLayoutVars>
          <dgm:bulletEnabled val="1"/>
        </dgm:presLayoutVars>
      </dgm:prSet>
      <dgm:spPr/>
      <dgm:t>
        <a:bodyPr/>
        <a:lstStyle/>
        <a:p>
          <a:endParaRPr lang="en-US"/>
        </a:p>
      </dgm:t>
    </dgm:pt>
    <dgm:pt modelId="{88B38C9D-B619-724C-974E-60F32120257C}" type="pres">
      <dgm:prSet presAssocID="{BC1BF06A-A919-F54F-9C1F-30808735F66B}" presName="sibTrans" presStyleCnt="0"/>
      <dgm:spPr/>
      <dgm:t>
        <a:bodyPr/>
        <a:lstStyle/>
        <a:p>
          <a:endParaRPr lang="en-US"/>
        </a:p>
      </dgm:t>
    </dgm:pt>
    <dgm:pt modelId="{E684E039-5190-784A-B364-483DA76F47E1}" type="pres">
      <dgm:prSet presAssocID="{A6194FD9-EA91-A947-8E5E-B28D2C7A0B59}" presName="node" presStyleLbl="node1" presStyleIdx="2" presStyleCnt="3" custScaleX="123445">
        <dgm:presLayoutVars>
          <dgm:bulletEnabled val="1"/>
        </dgm:presLayoutVars>
      </dgm:prSet>
      <dgm:spPr/>
      <dgm:t>
        <a:bodyPr/>
        <a:lstStyle/>
        <a:p>
          <a:endParaRPr lang="en-US"/>
        </a:p>
      </dgm:t>
    </dgm:pt>
  </dgm:ptLst>
  <dgm:cxnLst>
    <dgm:cxn modelId="{3EFA2D49-CDBA-4F34-8807-38293A3A081D}" type="presOf" srcId="{BE0A12B4-A800-4B44-A5F4-A0C12449D95A}" destId="{082E79D4-4D90-EA44-A5D2-F74779DD55A6}" srcOrd="0" destOrd="0" presId="urn:microsoft.com/office/officeart/2005/8/layout/default"/>
    <dgm:cxn modelId="{66BE3A5B-7B87-42B1-A653-A9787684EE0B}" type="presOf" srcId="{ACD1528B-616D-8F45-87CF-F69C67A983B3}" destId="{286F9576-0526-5D4A-A025-009F6DA6FE24}" srcOrd="0" destOrd="0" presId="urn:microsoft.com/office/officeart/2005/8/layout/default"/>
    <dgm:cxn modelId="{F3E1D588-BE35-4AE9-A27E-3EB7B87ACC0D}" type="presOf" srcId="{A6194FD9-EA91-A947-8E5E-B28D2C7A0B59}" destId="{E684E039-5190-784A-B364-483DA76F47E1}" srcOrd="0" destOrd="0" presId="urn:microsoft.com/office/officeart/2005/8/layout/default"/>
    <dgm:cxn modelId="{21400F43-FAF3-E346-958B-4355ACC7E75E}" srcId="{92734BE5-8AF0-4149-BCB9-056D4D0E2C23}" destId="{A6194FD9-EA91-A947-8E5E-B28D2C7A0B59}" srcOrd="2" destOrd="0" parTransId="{5D25A76C-A2EC-0449-8575-915C9C0AE148}" sibTransId="{0EAB21FE-4799-F940-9779-8EB02EE46DD0}"/>
    <dgm:cxn modelId="{E9757114-DDA1-B148-A28A-BA0500FC2814}" srcId="{92734BE5-8AF0-4149-BCB9-056D4D0E2C23}" destId="{ACD1528B-616D-8F45-87CF-F69C67A983B3}" srcOrd="1" destOrd="0" parTransId="{E1AB0A07-A4A8-9642-AB1F-64128C54F2A7}" sibTransId="{BC1BF06A-A919-F54F-9C1F-30808735F66B}"/>
    <dgm:cxn modelId="{4D2FA0A7-0865-3E43-AE6F-1BC7D12EFDA9}" srcId="{92734BE5-8AF0-4149-BCB9-056D4D0E2C23}" destId="{BE0A12B4-A800-4B44-A5F4-A0C12449D95A}" srcOrd="0" destOrd="0" parTransId="{FF815676-780D-3E49-A0B9-49F7D63A8649}" sibTransId="{37580C25-FABB-FA4A-8DC2-BB8AC7CFB5BB}"/>
    <dgm:cxn modelId="{D7C6A16C-C415-4C81-8DF2-9DB78A7DBA3D}" type="presOf" srcId="{92734BE5-8AF0-4149-BCB9-056D4D0E2C23}" destId="{792131FE-8E53-E149-BCA7-97650E34A902}" srcOrd="0" destOrd="0" presId="urn:microsoft.com/office/officeart/2005/8/layout/default"/>
    <dgm:cxn modelId="{D55B2E74-F09D-4F27-AF23-E80794434E6D}" type="presParOf" srcId="{792131FE-8E53-E149-BCA7-97650E34A902}" destId="{082E79D4-4D90-EA44-A5D2-F74779DD55A6}" srcOrd="0" destOrd="0" presId="urn:microsoft.com/office/officeart/2005/8/layout/default"/>
    <dgm:cxn modelId="{77AC502E-4CA3-46AF-880A-1F8AE532040C}" type="presParOf" srcId="{792131FE-8E53-E149-BCA7-97650E34A902}" destId="{E4FB9674-83D4-FE47-A7A5-9E966CAB04E5}" srcOrd="1" destOrd="0" presId="urn:microsoft.com/office/officeart/2005/8/layout/default"/>
    <dgm:cxn modelId="{1CB6019F-218E-45DB-9787-6CD6120C5EB9}" type="presParOf" srcId="{792131FE-8E53-E149-BCA7-97650E34A902}" destId="{286F9576-0526-5D4A-A025-009F6DA6FE24}" srcOrd="2" destOrd="0" presId="urn:microsoft.com/office/officeart/2005/8/layout/default"/>
    <dgm:cxn modelId="{F793F285-804F-4065-8510-34691B49CD6E}" type="presParOf" srcId="{792131FE-8E53-E149-BCA7-97650E34A902}" destId="{88B38C9D-B619-724C-974E-60F32120257C}" srcOrd="3" destOrd="0" presId="urn:microsoft.com/office/officeart/2005/8/layout/default"/>
    <dgm:cxn modelId="{9E8042D6-BAC0-4403-B111-56BD441368CF}" type="presParOf" srcId="{792131FE-8E53-E149-BCA7-97650E34A902}" destId="{E684E039-5190-784A-B364-483DA76F47E1}"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E01BA6E-046B-4B42-A393-C60F4763CB7C}" type="datetimeFigureOut">
              <a:rPr lang="en-US" smtClean="0"/>
              <a:t>9/7/19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C1BF41-1D8F-8A4B-9F46-509946C157D9}" type="slidenum">
              <a:rPr lang="en-US" smtClean="0"/>
              <a:t>‹#›</a:t>
            </a:fld>
            <a:endParaRPr lang="en-US"/>
          </a:p>
        </p:txBody>
      </p:sp>
    </p:spTree>
    <p:extLst>
      <p:ext uri="{BB962C8B-B14F-4D97-AF65-F5344CB8AC3E}">
        <p14:creationId xmlns:p14="http://schemas.microsoft.com/office/powerpoint/2010/main" val="1629246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49593-7DEA-492E-A38A-5BD35B3EA951}" type="datetimeFigureOut">
              <a:rPr lang="en-US" smtClean="0"/>
              <a:t>9/7/19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C8EEB0-C7C8-4887-8C23-7D20DD765C4B}" type="slidenum">
              <a:rPr lang="en-US" smtClean="0"/>
              <a:t>‹#›</a:t>
            </a:fld>
            <a:endParaRPr lang="en-US"/>
          </a:p>
        </p:txBody>
      </p:sp>
    </p:spTree>
    <p:extLst>
      <p:ext uri="{BB962C8B-B14F-4D97-AF65-F5344CB8AC3E}">
        <p14:creationId xmlns:p14="http://schemas.microsoft.com/office/powerpoint/2010/main" val="1413931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58C8EEB0-C7C8-4887-8C23-7D20DD765C4B}" type="slidenum">
              <a:rPr lang="en-US" smtClean="0"/>
              <a:t>18</a:t>
            </a:fld>
            <a:endParaRPr lang="en-US"/>
          </a:p>
        </p:txBody>
      </p:sp>
    </p:spTree>
    <p:extLst>
      <p:ext uri="{BB962C8B-B14F-4D97-AF65-F5344CB8AC3E}">
        <p14:creationId xmlns:p14="http://schemas.microsoft.com/office/powerpoint/2010/main" val="2895020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8EEB0-C7C8-4887-8C23-7D20DD765C4B}" type="slidenum">
              <a:rPr lang="en-US" smtClean="0"/>
              <a:t>21</a:t>
            </a:fld>
            <a:endParaRPr lang="en-US"/>
          </a:p>
        </p:txBody>
      </p:sp>
    </p:spTree>
    <p:extLst>
      <p:ext uri="{BB962C8B-B14F-4D97-AF65-F5344CB8AC3E}">
        <p14:creationId xmlns:p14="http://schemas.microsoft.com/office/powerpoint/2010/main" val="1348689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t>9/7/19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FC9F0EB5-B1A0-4384-971E-033F4600FFCF}" type="datetimeFigureOut">
              <a:rPr lang="en-US" smtClean="0"/>
              <a:t>9/7/19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t>9/7/19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FC9F0EB5-B1A0-4384-971E-033F4600FFCF}" type="datetimeFigureOut">
              <a:rPr lang="en-US" smtClean="0"/>
              <a:t>9/7/19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FC9F0EB5-B1A0-4384-971E-033F4600FFCF}" type="datetimeFigureOut">
              <a:rPr lang="en-US" smtClean="0"/>
              <a:t>9/7/19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t>9/7/19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t>9/7/19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t>9/7/19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t>9/7/19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9F0EB5-B1A0-4384-971E-033F4600FFCF}" type="datetimeFigureOut">
              <a:rPr lang="en-US" smtClean="0"/>
              <a:t>9/7/19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FC9F0EB5-B1A0-4384-971E-033F4600FFCF}" type="datetimeFigureOut">
              <a:rPr lang="en-US" smtClean="0"/>
              <a:t>9/7/19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FC9F0EB5-B1A0-4384-971E-033F4600FFCF}" type="datetimeFigureOut">
              <a:rPr lang="en-US" smtClean="0"/>
              <a:t>9/7/19</a:t>
            </a:fld>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B6314799-F4BC-4283-A9DB-F96B389CB546}" type="slidenum">
              <a:rPr lang="en-US" smtClean="0"/>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FC9F0EB5-B1A0-4384-971E-033F4600FFCF}" type="datetimeFigureOut">
              <a:rPr lang="en-US" smtClean="0"/>
              <a:t>9/7/19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9F0EB5-B1A0-4384-971E-033F4600FFCF}" type="datetimeFigureOut">
              <a:rPr lang="en-US" smtClean="0"/>
              <a:t>9/7/19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FC9F0EB5-B1A0-4384-971E-033F4600FFCF}" type="datetimeFigureOut">
              <a:rPr lang="en-US" smtClean="0"/>
              <a:t>9/7/19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FC9F0EB5-B1A0-4384-971E-033F4600FFCF}" type="datetimeFigureOut">
              <a:rPr lang="en-US" smtClean="0"/>
              <a:t>9/7/19</a:t>
            </a:fld>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B6314799-F4BC-4283-A9DB-F96B389CB546}" type="slidenum">
              <a:rPr lang="en-US" smtClean="0"/>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jpeg"/><Relationship Id="rId3"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581682"/>
            <a:ext cx="8915400" cy="914400"/>
          </a:xfrm>
        </p:spPr>
        <p:txBody>
          <a:bodyPr/>
          <a:lstStyle/>
          <a:p>
            <a:r>
              <a:rPr lang="en-US" dirty="0" smtClean="0"/>
              <a:t>Sex In Marriage</a:t>
            </a:r>
            <a:endParaRPr lang="en-US" dirty="0"/>
          </a:p>
        </p:txBody>
      </p:sp>
      <p:sp>
        <p:nvSpPr>
          <p:cNvPr id="3" name="Subtitle 2"/>
          <p:cNvSpPr>
            <a:spLocks noGrp="1"/>
          </p:cNvSpPr>
          <p:nvPr>
            <p:ph type="subTitle" idx="1"/>
          </p:nvPr>
        </p:nvSpPr>
        <p:spPr>
          <a:xfrm>
            <a:off x="914400" y="5638800"/>
            <a:ext cx="8001000" cy="914400"/>
          </a:xfrm>
        </p:spPr>
        <p:txBody>
          <a:bodyPr>
            <a:normAutofit/>
          </a:bodyPr>
          <a:lstStyle/>
          <a:p>
            <a:r>
              <a:rPr lang="en-US" sz="2800" b="1" dirty="0" smtClean="0"/>
              <a:t>1 Corinthians 7:1-9</a:t>
            </a:r>
            <a:endParaRPr lang="en-US" sz="2800" b="1" dirty="0"/>
          </a:p>
        </p:txBody>
      </p:sp>
      <p:pic>
        <p:nvPicPr>
          <p:cNvPr id="6147" name="Picture 3"/>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13514" b="13514"/>
          <a:stretch>
            <a:fillRect/>
          </a:stretch>
        </p:blipFill>
        <p:spPr bwMode="auto">
          <a:xfrm>
            <a:off x="927100" y="685800"/>
            <a:ext cx="79883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85097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09600"/>
            <a:ext cx="8915400" cy="877824"/>
          </a:xfrm>
        </p:spPr>
        <p:txBody>
          <a:bodyPr/>
          <a:lstStyle/>
          <a:p>
            <a:r>
              <a:rPr lang="en-US" sz="3600" dirty="0" smtClean="0"/>
              <a:t>Healthy Sexual Relations</a:t>
            </a:r>
            <a:endParaRPr lang="en-US" sz="3600" dirty="0"/>
          </a:p>
        </p:txBody>
      </p:sp>
      <p:sp>
        <p:nvSpPr>
          <p:cNvPr id="3" name="Subtitle 2"/>
          <p:cNvSpPr>
            <a:spLocks noGrp="1"/>
          </p:cNvSpPr>
          <p:nvPr>
            <p:ph type="subTitle" idx="1"/>
          </p:nvPr>
        </p:nvSpPr>
        <p:spPr>
          <a:xfrm>
            <a:off x="914400" y="1752601"/>
            <a:ext cx="8001000" cy="4724399"/>
          </a:xfrm>
        </p:spPr>
        <p:txBody>
          <a:bodyPr>
            <a:normAutofit lnSpcReduction="10000"/>
          </a:bodyPr>
          <a:lstStyle/>
          <a:p>
            <a:pPr algn="just" fontAlgn="base"/>
            <a:r>
              <a:rPr lang="en-US" sz="1800" b="1" dirty="0"/>
              <a:t>The norm is that Christians will marry and that the husband and wife will enjoy regular sexual relations. A healthy sex life is a preventative for immorality. A healthy and pleasurable sex life between a husband and wife is normal and natural release of sexual tension, and thus it is helpful in the prevention of sexual immorality. Good sex in a marriage is not a guarantee that there will be marital fidelity. If one mate is unfaithful to the other, it does not necessarily mean that the offended spouse has failed to satisfy the other. David certainly had enough wives to satisfy his sexual appetites, but he committed adultery anyway. The lusting eye is never satisfied. Nevertheless, Paul speaks of sexual relations in marriage as a preventative for sexual immorality outside of marriage: “Because of immoralities, let each man have his own wife, and let each woman have her own husband.” The ascetics are wrong. To abstain from marital sex proves to be a temptation; to enjoy marital sex promotes edification</a:t>
            </a:r>
            <a:r>
              <a:rPr lang="en-US" sz="1800" b="1" dirty="0" smtClean="0"/>
              <a:t>.</a:t>
            </a:r>
          </a:p>
          <a:p>
            <a:pPr algn="just" fontAlgn="base"/>
            <a:endParaRPr lang="en-US" sz="500" b="1" dirty="0"/>
          </a:p>
          <a:p>
            <a:pPr algn="r" fontAlgn="base"/>
            <a:r>
              <a:rPr lang="en-US" sz="1800" b="1" i="1" dirty="0">
                <a:solidFill>
                  <a:schemeClr val="accent6">
                    <a:lumMod val="75000"/>
                  </a:schemeClr>
                </a:solidFill>
              </a:rPr>
              <a:t>(Bob </a:t>
            </a:r>
            <a:r>
              <a:rPr lang="en-US" sz="1800" b="1" i="1" dirty="0" err="1">
                <a:solidFill>
                  <a:schemeClr val="accent6">
                    <a:lumMod val="75000"/>
                  </a:schemeClr>
                </a:solidFill>
              </a:rPr>
              <a:t>Deffinbaugh</a:t>
            </a:r>
            <a:r>
              <a:rPr lang="en-US" sz="1800" b="1" i="1" dirty="0">
                <a:solidFill>
                  <a:schemeClr val="accent6">
                    <a:lumMod val="75000"/>
                  </a:schemeClr>
                </a:solidFill>
              </a:rPr>
              <a:t>, </a:t>
            </a:r>
            <a:r>
              <a:rPr lang="en-US" sz="1800" b="1" dirty="0">
                <a:solidFill>
                  <a:schemeClr val="accent6">
                    <a:lumMod val="75000"/>
                  </a:schemeClr>
                </a:solidFill>
              </a:rPr>
              <a:t>"Sex &amp; The Spiritual Christian”</a:t>
            </a:r>
            <a:r>
              <a:rPr lang="en-US" sz="1800" b="1" i="1" dirty="0">
                <a:solidFill>
                  <a:schemeClr val="accent6">
                    <a:lumMod val="75000"/>
                  </a:schemeClr>
                </a:solidFill>
              </a:rPr>
              <a:t>)</a:t>
            </a:r>
            <a:endParaRPr lang="en-US" sz="1800" b="1" dirty="0">
              <a:solidFill>
                <a:schemeClr val="accent6">
                  <a:lumMod val="75000"/>
                </a:schemeClr>
              </a:solidFill>
            </a:endParaRPr>
          </a:p>
          <a:p>
            <a:endParaRPr lang="en-US" dirty="0"/>
          </a:p>
        </p:txBody>
      </p:sp>
    </p:spTree>
    <p:extLst>
      <p:ext uri="{BB962C8B-B14F-4D97-AF65-F5344CB8AC3E}">
        <p14:creationId xmlns:p14="http://schemas.microsoft.com/office/powerpoint/2010/main" val="402885019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8913813" cy="914400"/>
          </a:xfrm>
        </p:spPr>
        <p:txBody>
          <a:bodyPr/>
          <a:lstStyle/>
          <a:p>
            <a:r>
              <a:rPr lang="en-US" dirty="0" smtClean="0"/>
              <a:t>Sexual Relations In Marriage</a:t>
            </a:r>
            <a:endParaRPr lang="en-US" dirty="0"/>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842"/>
          <a:stretch/>
        </p:blipFill>
        <p:spPr bwMode="auto">
          <a:xfrm>
            <a:off x="2209800" y="2057400"/>
            <a:ext cx="5181600" cy="30411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24000" y="5556647"/>
            <a:ext cx="3124200" cy="769441"/>
          </a:xfrm>
          <a:prstGeom prst="rect">
            <a:avLst/>
          </a:prstGeom>
          <a:solidFill>
            <a:schemeClr val="accent6">
              <a:lumMod val="75000"/>
            </a:schemeClr>
          </a:solidFill>
        </p:spPr>
        <p:txBody>
          <a:bodyPr wrap="square" rtlCol="0">
            <a:spAutoFit/>
          </a:bodyPr>
          <a:lstStyle/>
          <a:p>
            <a:pPr algn="ctr"/>
            <a:endParaRPr lang="en-US" sz="800" b="1" dirty="0" smtClean="0"/>
          </a:p>
          <a:p>
            <a:pPr algn="ctr"/>
            <a:r>
              <a:rPr lang="en-US" sz="2800" b="1" dirty="0" smtClean="0">
                <a:solidFill>
                  <a:schemeClr val="bg1"/>
                </a:solidFill>
              </a:rPr>
              <a:t>PLEASURE</a:t>
            </a:r>
          </a:p>
          <a:p>
            <a:pPr algn="ctr"/>
            <a:endParaRPr lang="en-US" sz="800" b="1" dirty="0"/>
          </a:p>
        </p:txBody>
      </p:sp>
      <p:sp>
        <p:nvSpPr>
          <p:cNvPr id="9" name="TextBox 8"/>
          <p:cNvSpPr txBox="1"/>
          <p:nvPr/>
        </p:nvSpPr>
        <p:spPr>
          <a:xfrm>
            <a:off x="5105400" y="5556647"/>
            <a:ext cx="3124200" cy="769441"/>
          </a:xfrm>
          <a:prstGeom prst="rect">
            <a:avLst/>
          </a:prstGeom>
          <a:solidFill>
            <a:schemeClr val="accent6">
              <a:lumMod val="75000"/>
            </a:schemeClr>
          </a:solidFill>
        </p:spPr>
        <p:txBody>
          <a:bodyPr wrap="square" rtlCol="0">
            <a:spAutoFit/>
          </a:bodyPr>
          <a:lstStyle/>
          <a:p>
            <a:pPr algn="ctr"/>
            <a:endParaRPr lang="en-US" sz="800" b="1" dirty="0" smtClean="0"/>
          </a:p>
          <a:p>
            <a:pPr algn="ctr"/>
            <a:r>
              <a:rPr lang="en-US" sz="2800" b="1" dirty="0" smtClean="0">
                <a:solidFill>
                  <a:schemeClr val="bg1"/>
                </a:solidFill>
              </a:rPr>
              <a:t>DUTY</a:t>
            </a:r>
          </a:p>
          <a:p>
            <a:pPr algn="ctr"/>
            <a:endParaRPr lang="en-US" sz="800" b="1" dirty="0"/>
          </a:p>
        </p:txBody>
      </p:sp>
    </p:spTree>
    <p:extLst>
      <p:ext uri="{BB962C8B-B14F-4D97-AF65-F5344CB8AC3E}">
        <p14:creationId xmlns:p14="http://schemas.microsoft.com/office/powerpoint/2010/main" val="4820158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8915400" cy="914400"/>
          </a:xfrm>
        </p:spPr>
        <p:txBody>
          <a:bodyPr/>
          <a:lstStyle/>
          <a:p>
            <a:r>
              <a:rPr lang="en-US" dirty="0" smtClean="0"/>
              <a:t>Pleasure</a:t>
            </a:r>
            <a:endParaRPr lang="en-US" dirty="0"/>
          </a:p>
        </p:txBody>
      </p:sp>
      <p:sp>
        <p:nvSpPr>
          <p:cNvPr id="4" name="Text Placeholder 3"/>
          <p:cNvSpPr>
            <a:spLocks noGrp="1"/>
          </p:cNvSpPr>
          <p:nvPr>
            <p:ph type="body" sz="half" idx="2"/>
          </p:nvPr>
        </p:nvSpPr>
        <p:spPr>
          <a:xfrm>
            <a:off x="304800" y="1828800"/>
            <a:ext cx="3810000" cy="4590288"/>
          </a:xfrm>
        </p:spPr>
        <p:txBody>
          <a:bodyPr>
            <a:noAutofit/>
          </a:bodyPr>
          <a:lstStyle/>
          <a:p>
            <a:pPr algn="r"/>
            <a:r>
              <a:rPr lang="en-US" sz="1700" b="1" baseline="30000" dirty="0"/>
              <a:t>15 </a:t>
            </a:r>
            <a:r>
              <a:rPr lang="en-US" sz="1700" b="1" dirty="0"/>
              <a:t>Drink water from your own cistern, running water from your own well. </a:t>
            </a:r>
            <a:r>
              <a:rPr lang="en-US" sz="1700" b="1" baseline="30000" dirty="0"/>
              <a:t>16 </a:t>
            </a:r>
            <a:r>
              <a:rPr lang="en-US" sz="1700" b="1" dirty="0"/>
              <a:t>Should your springs overflow in the streets, your streams of water in the public squares? </a:t>
            </a:r>
            <a:r>
              <a:rPr lang="en-US" sz="1700" b="1" baseline="30000" dirty="0"/>
              <a:t>17 </a:t>
            </a:r>
            <a:r>
              <a:rPr lang="en-US" sz="1700" b="1" dirty="0"/>
              <a:t>Let them be yours alone, never to be shared with strangers. </a:t>
            </a:r>
            <a:r>
              <a:rPr lang="en-US" sz="1700" b="1" baseline="30000" dirty="0"/>
              <a:t>18 </a:t>
            </a:r>
            <a:r>
              <a:rPr lang="en-US" sz="1700" b="1" dirty="0"/>
              <a:t>May your fountain be blessed, and may you rejoice in the wife of your youth. </a:t>
            </a:r>
            <a:r>
              <a:rPr lang="en-US" sz="1700" b="1" baseline="30000" dirty="0"/>
              <a:t>19 </a:t>
            </a:r>
            <a:r>
              <a:rPr lang="en-US" sz="1700" b="1" dirty="0"/>
              <a:t>A loving doe, a graceful deer— may her breasts satisfy you always, may you ever be intoxicated with her love</a:t>
            </a:r>
            <a:r>
              <a:rPr lang="en-US" sz="1700" b="1" dirty="0" smtClean="0"/>
              <a:t>.</a:t>
            </a:r>
            <a:r>
              <a:rPr lang="en-US" sz="1700" dirty="0"/>
              <a:t> </a:t>
            </a:r>
            <a:r>
              <a:rPr lang="en-US" sz="1700" dirty="0" smtClean="0"/>
              <a:t>     </a:t>
            </a:r>
            <a:r>
              <a:rPr lang="en-US" sz="1700" b="1" i="1" dirty="0" smtClean="0">
                <a:solidFill>
                  <a:schemeClr val="accent6">
                    <a:lumMod val="75000"/>
                  </a:schemeClr>
                </a:solidFill>
              </a:rPr>
              <a:t>(</a:t>
            </a:r>
            <a:r>
              <a:rPr lang="en-US" sz="1700" b="1" i="1" dirty="0">
                <a:solidFill>
                  <a:schemeClr val="accent6">
                    <a:lumMod val="75000"/>
                  </a:schemeClr>
                </a:solidFill>
              </a:rPr>
              <a:t>Proverbs 5</a:t>
            </a:r>
            <a:r>
              <a:rPr lang="en-US" sz="1700" b="1" i="1" dirty="0" smtClean="0">
                <a:solidFill>
                  <a:schemeClr val="accent6">
                    <a:lumMod val="75000"/>
                  </a:schemeClr>
                </a:solidFill>
              </a:rPr>
              <a:t>)</a:t>
            </a:r>
            <a:endParaRPr lang="en-US" sz="1700" dirty="0">
              <a:solidFill>
                <a:schemeClr val="accent6">
                  <a:lumMod val="75000"/>
                </a:schemeClr>
              </a:solidFill>
            </a:endParaRPr>
          </a:p>
        </p:txBody>
      </p:sp>
      <p:pic>
        <p:nvPicPr>
          <p:cNvPr id="7170"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4955" r="14955"/>
          <a:stretch>
            <a:fillRect/>
          </a:stretch>
        </p:blipFill>
        <p:spPr bwMode="auto">
          <a:xfrm>
            <a:off x="4343400" y="1981200"/>
            <a:ext cx="4495800" cy="4273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98259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8915400" cy="914400"/>
          </a:xfrm>
        </p:spPr>
        <p:txBody>
          <a:bodyPr/>
          <a:lstStyle/>
          <a:p>
            <a:r>
              <a:rPr lang="en-US" dirty="0" smtClean="0"/>
              <a:t>Pleasure</a:t>
            </a:r>
            <a:endParaRPr lang="en-US" dirty="0"/>
          </a:p>
        </p:txBody>
      </p:sp>
      <p:sp>
        <p:nvSpPr>
          <p:cNvPr id="4" name="Text Placeholder 3"/>
          <p:cNvSpPr>
            <a:spLocks noGrp="1"/>
          </p:cNvSpPr>
          <p:nvPr>
            <p:ph type="body" sz="half" idx="2"/>
          </p:nvPr>
        </p:nvSpPr>
        <p:spPr>
          <a:xfrm>
            <a:off x="228600" y="1981200"/>
            <a:ext cx="3581400" cy="4224528"/>
          </a:xfrm>
        </p:spPr>
        <p:txBody>
          <a:bodyPr/>
          <a:lstStyle/>
          <a:p>
            <a:pPr algn="just"/>
            <a:r>
              <a:rPr lang="en-US" b="1" baseline="30000" dirty="0"/>
              <a:t>2 </a:t>
            </a:r>
            <a:r>
              <a:rPr lang="en-US" b="1" dirty="0"/>
              <a:t>Let him kiss me with the kisses of his mouth – for your love is more delightful than wine. </a:t>
            </a:r>
            <a:r>
              <a:rPr lang="en-US" b="1" baseline="30000" dirty="0"/>
              <a:t>3 </a:t>
            </a:r>
            <a:r>
              <a:rPr lang="en-US" b="1" dirty="0"/>
              <a:t>Pleasing is the fragrance of your perfumes; your name is like perfume poured out. No wonder the maidens love you! </a:t>
            </a:r>
            <a:r>
              <a:rPr lang="en-US" b="1" baseline="30000" dirty="0"/>
              <a:t>4 </a:t>
            </a:r>
            <a:r>
              <a:rPr lang="en-US" b="1" dirty="0"/>
              <a:t>Take me away with you – let us hurry! Let the king bring me into his chambers.</a:t>
            </a:r>
            <a:endParaRPr lang="en-US" dirty="0"/>
          </a:p>
          <a:p>
            <a:pPr algn="r">
              <a:spcBef>
                <a:spcPts val="600"/>
              </a:spcBef>
            </a:pPr>
            <a:r>
              <a:rPr lang="en-US" b="1" i="1" dirty="0">
                <a:solidFill>
                  <a:schemeClr val="accent6">
                    <a:lumMod val="75000"/>
                  </a:schemeClr>
                </a:solidFill>
              </a:rPr>
              <a:t>(Song of Songs 1)</a:t>
            </a:r>
            <a:endParaRPr lang="en-US" dirty="0">
              <a:solidFill>
                <a:schemeClr val="accent6">
                  <a:lumMod val="75000"/>
                </a:schemeClr>
              </a:solidFill>
            </a:endParaRPr>
          </a:p>
        </p:txBody>
      </p:sp>
      <p:pic>
        <p:nvPicPr>
          <p:cNvPr id="8194"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7208" r="7208"/>
          <a:stretch>
            <a:fillRect/>
          </a:stretch>
        </p:blipFill>
        <p:spPr bwMode="auto">
          <a:xfrm>
            <a:off x="4114800" y="1989963"/>
            <a:ext cx="4800600" cy="4206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79164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22376"/>
            <a:ext cx="8915400" cy="877824"/>
          </a:xfrm>
        </p:spPr>
        <p:txBody>
          <a:bodyPr/>
          <a:lstStyle/>
          <a:p>
            <a:r>
              <a:rPr lang="en-US" dirty="0" smtClean="0"/>
              <a:t>Pleasure</a:t>
            </a:r>
            <a:endParaRPr lang="en-US" dirty="0"/>
          </a:p>
        </p:txBody>
      </p:sp>
      <p:sp>
        <p:nvSpPr>
          <p:cNvPr id="3" name="Subtitle 2"/>
          <p:cNvSpPr>
            <a:spLocks noGrp="1"/>
          </p:cNvSpPr>
          <p:nvPr>
            <p:ph type="subTitle" idx="1"/>
          </p:nvPr>
        </p:nvSpPr>
        <p:spPr>
          <a:xfrm>
            <a:off x="914400" y="1981200"/>
            <a:ext cx="8001000" cy="4191000"/>
          </a:xfrm>
        </p:spPr>
        <p:txBody>
          <a:bodyPr/>
          <a:lstStyle/>
          <a:p>
            <a:pPr algn="just"/>
            <a:r>
              <a:rPr lang="en-US" b="1" dirty="0"/>
              <a:t>Sex in marriage is given to us for the mutual pleasure of those involved. It is the highest form of physical ecstasy, without a doubt. It rates as the number one recreation of the world, and there is no question about that. It always has been, and it always will be. Nothing compares to it, and God likes it that way; he designed it that way. He gave us our erogenous zones and permitted them, intended them, to be aroused and excited. He intended for human beings to experience this exquisite ecstasy of orgasm, but he designed that it be protected, that it be experienced within walls of security which only marriage, as the Bible envisions it, can provide. Within those marriage bonds, sex is designed to be an exquisite pleasure which a married couple experiences frequently, as frequently as they mutually desire, and to whatever degree it may be desired. 	 	            </a:t>
            </a:r>
            <a:r>
              <a:rPr lang="en-US" b="1" dirty="0" smtClean="0"/>
              <a:t>   </a:t>
            </a:r>
            <a:r>
              <a:rPr lang="en-US" b="1" i="1" dirty="0" smtClean="0">
                <a:solidFill>
                  <a:schemeClr val="accent6">
                    <a:lumMod val="75000"/>
                  </a:schemeClr>
                </a:solidFill>
              </a:rPr>
              <a:t>(</a:t>
            </a:r>
            <a:r>
              <a:rPr lang="en-US" b="1" i="1" dirty="0">
                <a:solidFill>
                  <a:schemeClr val="accent6">
                    <a:lumMod val="75000"/>
                  </a:schemeClr>
                </a:solidFill>
              </a:rPr>
              <a:t>Ray Stedman, </a:t>
            </a:r>
            <a:r>
              <a:rPr lang="en-US" b="1" dirty="0">
                <a:solidFill>
                  <a:schemeClr val="accent6">
                    <a:lumMod val="75000"/>
                  </a:schemeClr>
                </a:solidFill>
              </a:rPr>
              <a:t>“Sex In Marriage</a:t>
            </a:r>
            <a:r>
              <a:rPr lang="en-US" b="1" dirty="0" smtClean="0">
                <a:solidFill>
                  <a:schemeClr val="accent6">
                    <a:lumMod val="75000"/>
                  </a:schemeClr>
                </a:solidFill>
              </a:rPr>
              <a:t>”</a:t>
            </a:r>
            <a:r>
              <a:rPr lang="en-US" b="1" i="1" dirty="0" smtClean="0">
                <a:solidFill>
                  <a:schemeClr val="accent6">
                    <a:lumMod val="75000"/>
                  </a:schemeClr>
                </a:solidFill>
              </a:rPr>
              <a:t>)</a:t>
            </a:r>
            <a:endParaRPr lang="en-US" b="1" dirty="0">
              <a:solidFill>
                <a:schemeClr val="accent6">
                  <a:lumMod val="75000"/>
                </a:schemeClr>
              </a:solidFill>
            </a:endParaRPr>
          </a:p>
        </p:txBody>
      </p:sp>
    </p:spTree>
    <p:extLst>
      <p:ext uri="{BB962C8B-B14F-4D97-AF65-F5344CB8AC3E}">
        <p14:creationId xmlns:p14="http://schemas.microsoft.com/office/powerpoint/2010/main" val="17162484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93776"/>
            <a:ext cx="8915400" cy="877824"/>
          </a:xfrm>
        </p:spPr>
        <p:txBody>
          <a:bodyPr>
            <a:normAutofit/>
          </a:bodyPr>
          <a:lstStyle/>
          <a:p>
            <a:r>
              <a:rPr lang="en-US" sz="3600" dirty="0" smtClean="0"/>
              <a:t>Duty</a:t>
            </a:r>
            <a:endParaRPr lang="en-US" sz="3600" dirty="0"/>
          </a:p>
        </p:txBody>
      </p:sp>
      <p:sp>
        <p:nvSpPr>
          <p:cNvPr id="3" name="Subtitle 2"/>
          <p:cNvSpPr>
            <a:spLocks noGrp="1"/>
          </p:cNvSpPr>
          <p:nvPr>
            <p:ph type="subTitle" idx="1"/>
          </p:nvPr>
        </p:nvSpPr>
        <p:spPr>
          <a:xfrm>
            <a:off x="914400" y="4724400"/>
            <a:ext cx="8001000" cy="1752600"/>
          </a:xfrm>
        </p:spPr>
        <p:txBody>
          <a:bodyPr>
            <a:noAutofit/>
          </a:bodyPr>
          <a:lstStyle/>
          <a:p>
            <a:pPr algn="just"/>
            <a:r>
              <a:rPr lang="en-US" sz="1800" b="1" baseline="30000" dirty="0"/>
              <a:t>3 </a:t>
            </a:r>
            <a:r>
              <a:rPr lang="en-US" sz="1800" b="1" dirty="0"/>
              <a:t>The husband should fulfill his marital duty to his wife, and likewise the wife to her husband. </a:t>
            </a:r>
            <a:r>
              <a:rPr lang="en-US" sz="1800" b="1" baseline="30000" dirty="0"/>
              <a:t>4 </a:t>
            </a:r>
            <a:r>
              <a:rPr lang="en-US" sz="1800" b="1" dirty="0"/>
              <a:t>The wife does not have authority over her own body but yields it to her husband. In the same way, the husband does not have authority over his own body but yields it to his </a:t>
            </a:r>
            <a:r>
              <a:rPr lang="en-US" sz="1800" b="1" dirty="0" smtClean="0"/>
              <a:t>wife.					                </a:t>
            </a:r>
            <a:r>
              <a:rPr lang="en-US" sz="1800" b="1" i="1" dirty="0" smtClean="0">
                <a:solidFill>
                  <a:schemeClr val="accent6">
                    <a:lumMod val="75000"/>
                  </a:schemeClr>
                </a:solidFill>
              </a:rPr>
              <a:t>(</a:t>
            </a:r>
            <a:r>
              <a:rPr lang="en-US" sz="1800" b="1" i="1" dirty="0">
                <a:solidFill>
                  <a:schemeClr val="accent6">
                    <a:lumMod val="75000"/>
                  </a:schemeClr>
                </a:solidFill>
              </a:rPr>
              <a:t>1 Corinthians 7</a:t>
            </a:r>
            <a:r>
              <a:rPr lang="en-US" sz="1800" b="1" i="1" dirty="0" smtClean="0">
                <a:solidFill>
                  <a:schemeClr val="accent6">
                    <a:lumMod val="75000"/>
                  </a:schemeClr>
                </a:solidFill>
              </a:rPr>
              <a:t>)</a:t>
            </a:r>
            <a:endParaRPr lang="en-US" sz="1800" dirty="0">
              <a:solidFill>
                <a:schemeClr val="accent6">
                  <a:lumMod val="75000"/>
                </a:schemeClr>
              </a:solidFill>
            </a:endParaRPr>
          </a:p>
        </p:txBody>
      </p:sp>
      <p:pic>
        <p:nvPicPr>
          <p:cNvPr id="9218" name="Picture 2"/>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8365" b="8365"/>
          <a:stretch>
            <a:fillRect/>
          </a:stretch>
        </p:blipFill>
        <p:spPr bwMode="auto">
          <a:xfrm>
            <a:off x="1664581" y="1676400"/>
            <a:ext cx="6260219"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10452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93776"/>
            <a:ext cx="8915400" cy="877824"/>
          </a:xfrm>
        </p:spPr>
        <p:txBody>
          <a:bodyPr/>
          <a:lstStyle/>
          <a:p>
            <a:r>
              <a:rPr lang="en-US" dirty="0" smtClean="0"/>
              <a:t>Mutual Submission</a:t>
            </a:r>
            <a:endParaRPr lang="en-US" dirty="0"/>
          </a:p>
        </p:txBody>
      </p:sp>
      <p:sp>
        <p:nvSpPr>
          <p:cNvPr id="3" name="Subtitle 2"/>
          <p:cNvSpPr>
            <a:spLocks noGrp="1"/>
          </p:cNvSpPr>
          <p:nvPr>
            <p:ph type="subTitle" idx="1"/>
          </p:nvPr>
        </p:nvSpPr>
        <p:spPr>
          <a:xfrm>
            <a:off x="457200" y="1600200"/>
            <a:ext cx="8458200" cy="4800600"/>
          </a:xfrm>
        </p:spPr>
        <p:txBody>
          <a:bodyPr>
            <a:normAutofit fontScale="92500" lnSpcReduction="20000"/>
          </a:bodyPr>
          <a:lstStyle/>
          <a:p>
            <a:pPr algn="just">
              <a:lnSpc>
                <a:spcPct val="120000"/>
              </a:lnSpc>
            </a:pPr>
            <a:r>
              <a:rPr lang="en-US" b="1" dirty="0"/>
              <a:t>Nothing, perhaps, is more destructive to marital happiness than that -- for the male to come and demand that his wife submit to him in this area, whenever he feels like it. To mistake and mistreat the passage where it speaks of the wife not ruling over her own body and thinking of this as giving license to the husband to demand sex whenever he wants it is to destroy the whole beauty of sex in marriage. Nothing is more hurtful to a relationship than that, and Paul does not say that</a:t>
            </a:r>
            <a:r>
              <a:rPr lang="en-US" b="1" dirty="0" smtClean="0"/>
              <a:t>.</a:t>
            </a:r>
            <a:endParaRPr lang="en-US" b="1" dirty="0"/>
          </a:p>
          <a:p>
            <a:pPr algn="just">
              <a:lnSpc>
                <a:spcPct val="120000"/>
              </a:lnSpc>
              <a:spcBef>
                <a:spcPts val="600"/>
              </a:spcBef>
            </a:pPr>
            <a:r>
              <a:rPr lang="en-US" b="1" dirty="0"/>
              <a:t>Not once does he ever suggest that you have the right to demand sex from your mate. What he says is that what you have the right to do is to give him or her, as a gift from you, the fulfillment of these sexual desires -- and the responsibility you have is not to your mate, but to the Lord to do so. It is a matter that Paul puts on the basis of the relationship that a believer has with his or her Lord, and it is the Lord who asks us to give this gift to our mates in marriage, and thus to make it a basis of mutual fulfillment and satisfaction. In other words, sex in marriage is a gift that you are to freely offer to each other. It is not a selfish, self-centered satisfying of your own desire</a:t>
            </a:r>
            <a:r>
              <a:rPr lang="en-US" b="1" dirty="0" smtClean="0"/>
              <a:t>. </a:t>
            </a:r>
          </a:p>
          <a:p>
            <a:pPr algn="r">
              <a:lnSpc>
                <a:spcPct val="120000"/>
              </a:lnSpc>
              <a:spcBef>
                <a:spcPts val="600"/>
              </a:spcBef>
            </a:pPr>
            <a:r>
              <a:rPr lang="en-US" b="1" i="1" dirty="0" smtClean="0">
                <a:solidFill>
                  <a:schemeClr val="accent6">
                    <a:lumMod val="75000"/>
                  </a:schemeClr>
                </a:solidFill>
              </a:rPr>
              <a:t>(</a:t>
            </a:r>
            <a:r>
              <a:rPr lang="en-US" b="1" i="1" dirty="0">
                <a:solidFill>
                  <a:schemeClr val="accent6">
                    <a:lumMod val="75000"/>
                  </a:schemeClr>
                </a:solidFill>
              </a:rPr>
              <a:t>Ray Stedman, </a:t>
            </a:r>
            <a:r>
              <a:rPr lang="en-US" b="1" dirty="0">
                <a:solidFill>
                  <a:schemeClr val="accent6">
                    <a:lumMod val="75000"/>
                  </a:schemeClr>
                </a:solidFill>
              </a:rPr>
              <a:t>“Sex In Marriage</a:t>
            </a:r>
            <a:r>
              <a:rPr lang="en-US" b="1" dirty="0" smtClean="0">
                <a:solidFill>
                  <a:schemeClr val="accent6">
                    <a:lumMod val="75000"/>
                  </a:schemeClr>
                </a:solidFill>
              </a:rPr>
              <a:t>”</a:t>
            </a:r>
            <a:r>
              <a:rPr lang="en-US" b="1" i="1" dirty="0" smtClean="0">
                <a:solidFill>
                  <a:schemeClr val="accent6">
                    <a:lumMod val="75000"/>
                  </a:schemeClr>
                </a:solidFill>
              </a:rPr>
              <a:t>)</a:t>
            </a:r>
            <a:r>
              <a:rPr lang="en-US" dirty="0" smtClean="0"/>
              <a:t> </a:t>
            </a:r>
            <a:endParaRPr lang="en-US" dirty="0"/>
          </a:p>
        </p:txBody>
      </p:sp>
    </p:spTree>
    <p:extLst>
      <p:ext uri="{BB962C8B-B14F-4D97-AF65-F5344CB8AC3E}">
        <p14:creationId xmlns:p14="http://schemas.microsoft.com/office/powerpoint/2010/main" val="13703608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8915400" cy="914400"/>
          </a:xfrm>
        </p:spPr>
        <p:txBody>
          <a:bodyPr/>
          <a:lstStyle/>
          <a:p>
            <a:r>
              <a:rPr lang="en-US" dirty="0" smtClean="0"/>
              <a:t>Beautiful Reciprocity In Marriage</a:t>
            </a:r>
            <a:endParaRPr lang="en-US" dirty="0"/>
          </a:p>
        </p:txBody>
      </p:sp>
      <p:sp>
        <p:nvSpPr>
          <p:cNvPr id="4" name="Text Placeholder 3"/>
          <p:cNvSpPr>
            <a:spLocks noGrp="1"/>
          </p:cNvSpPr>
          <p:nvPr>
            <p:ph type="body" sz="half" idx="2"/>
          </p:nvPr>
        </p:nvSpPr>
        <p:spPr>
          <a:xfrm>
            <a:off x="838200" y="2267712"/>
            <a:ext cx="3048000" cy="3523488"/>
          </a:xfrm>
        </p:spPr>
        <p:txBody>
          <a:bodyPr/>
          <a:lstStyle/>
          <a:p>
            <a:pPr lvl="0" algn="r">
              <a:spcBef>
                <a:spcPts val="600"/>
              </a:spcBef>
            </a:pPr>
            <a:r>
              <a:rPr lang="en-US" b="1" dirty="0"/>
              <a:t>I</a:t>
            </a:r>
            <a:r>
              <a:rPr lang="en-US" b="1" dirty="0" smtClean="0"/>
              <a:t>n </a:t>
            </a:r>
            <a:r>
              <a:rPr lang="en-US" b="1" dirty="0"/>
              <a:t>the process of </a:t>
            </a:r>
            <a:r>
              <a:rPr lang="en-US" sz="3600" b="1" dirty="0" smtClean="0"/>
              <a:t>giving </a:t>
            </a:r>
            <a:r>
              <a:rPr lang="en-US" sz="3200" b="1" dirty="0" smtClean="0"/>
              <a:t>yourself</a:t>
            </a:r>
            <a:r>
              <a:rPr lang="en-US" sz="2800" b="1" dirty="0" smtClean="0"/>
              <a:t> </a:t>
            </a:r>
          </a:p>
          <a:p>
            <a:pPr lvl="0" algn="r">
              <a:spcBef>
                <a:spcPts val="600"/>
              </a:spcBef>
            </a:pPr>
            <a:r>
              <a:rPr lang="en-US" b="1" dirty="0" smtClean="0"/>
              <a:t>to </a:t>
            </a:r>
            <a:r>
              <a:rPr lang="en-US" b="1" dirty="0"/>
              <a:t>the enjoyment of your </a:t>
            </a:r>
            <a:r>
              <a:rPr lang="en-US" b="1" dirty="0" smtClean="0"/>
              <a:t>spouse, </a:t>
            </a:r>
            <a:r>
              <a:rPr lang="en-US" b="1" dirty="0"/>
              <a:t>you find </a:t>
            </a:r>
            <a:r>
              <a:rPr lang="en-US" sz="2800" b="1" dirty="0"/>
              <a:t>your</a:t>
            </a:r>
            <a:r>
              <a:rPr lang="en-US" b="1" dirty="0"/>
              <a:t> </a:t>
            </a:r>
            <a:r>
              <a:rPr lang="en-US" sz="2800" b="1" dirty="0"/>
              <a:t>own needs met</a:t>
            </a:r>
            <a:r>
              <a:rPr lang="en-US" sz="2800" b="1" dirty="0" smtClean="0"/>
              <a:t>!</a:t>
            </a:r>
            <a:endParaRPr lang="en-US" sz="2800" b="1" dirty="0"/>
          </a:p>
        </p:txBody>
      </p:sp>
      <p:pic>
        <p:nvPicPr>
          <p:cNvPr id="10242"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806" b="806"/>
          <a:stretch>
            <a:fillRect/>
          </a:stretch>
        </p:blipFill>
        <p:spPr bwMode="auto">
          <a:xfrm>
            <a:off x="4123544" y="1981200"/>
            <a:ext cx="4182256" cy="411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39638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81" y="533400"/>
            <a:ext cx="8915400" cy="914400"/>
          </a:xfrm>
        </p:spPr>
        <p:txBody>
          <a:bodyPr/>
          <a:lstStyle/>
          <a:p>
            <a:r>
              <a:rPr lang="en-US" dirty="0" smtClean="0"/>
              <a:t>Sexual Abstinence</a:t>
            </a:r>
            <a:endParaRPr lang="en-US" dirty="0"/>
          </a:p>
        </p:txBody>
      </p:sp>
      <p:sp>
        <p:nvSpPr>
          <p:cNvPr id="3" name="Subtitle 2"/>
          <p:cNvSpPr>
            <a:spLocks noGrp="1"/>
          </p:cNvSpPr>
          <p:nvPr>
            <p:ph type="subTitle" idx="1"/>
          </p:nvPr>
        </p:nvSpPr>
        <p:spPr>
          <a:xfrm>
            <a:off x="914400" y="5334000"/>
            <a:ext cx="8001000" cy="1066800"/>
          </a:xfrm>
        </p:spPr>
        <p:txBody>
          <a:bodyPr>
            <a:normAutofit fontScale="92500" lnSpcReduction="20000"/>
          </a:bodyPr>
          <a:lstStyle/>
          <a:p>
            <a:pPr algn="just"/>
            <a:r>
              <a:rPr lang="en-US" b="1" baseline="30000" dirty="0" smtClean="0"/>
              <a:t>5 </a:t>
            </a:r>
            <a:r>
              <a:rPr lang="en-US" b="1" dirty="0" smtClean="0"/>
              <a:t>Do not deprive each other except perhaps by mutual consent and for a time, so that you may devote yourselves to prayer. Then come together again so that Satan will not tempt you because of your lack of self-control.			</a:t>
            </a:r>
            <a:r>
              <a:rPr lang="en-US" b="1" dirty="0" smtClean="0">
                <a:solidFill>
                  <a:schemeClr val="accent6">
                    <a:lumMod val="75000"/>
                  </a:schemeClr>
                </a:solidFill>
              </a:rPr>
              <a:t>              		    </a:t>
            </a:r>
            <a:r>
              <a:rPr lang="en-US" b="1" i="1" dirty="0" smtClean="0">
                <a:solidFill>
                  <a:schemeClr val="accent6">
                    <a:lumMod val="75000"/>
                  </a:schemeClr>
                </a:solidFill>
              </a:rPr>
              <a:t>(1 Corinthians 7)</a:t>
            </a:r>
            <a:endParaRPr lang="en-US" dirty="0">
              <a:solidFill>
                <a:schemeClr val="accent6">
                  <a:lumMod val="75000"/>
                </a:schemeClr>
              </a:solidFill>
            </a:endParaRPr>
          </a:p>
        </p:txBody>
      </p:sp>
      <p:graphicFrame>
        <p:nvGraphicFramePr>
          <p:cNvPr id="8" name="Diagram 7"/>
          <p:cNvGraphicFramePr/>
          <p:nvPr>
            <p:extLst>
              <p:ext uri="{D42A27DB-BD31-4B8C-83A1-F6EECF244321}">
                <p14:modId xmlns:p14="http://schemas.microsoft.com/office/powerpoint/2010/main" val="1000970230"/>
              </p:ext>
            </p:extLst>
          </p:nvPr>
        </p:nvGraphicFramePr>
        <p:xfrm>
          <a:off x="5549819" y="1736688"/>
          <a:ext cx="3365581" cy="3368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29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1932754"/>
            <a:ext cx="4419600" cy="29440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91306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graphicEl>
                                              <a:dgm id="{082E79D4-4D90-EA44-A5D2-F74779DD55A6}"/>
                                            </p:graphicEl>
                                          </p:spTgt>
                                        </p:tgtEl>
                                        <p:attrNameLst>
                                          <p:attrName>style.visibility</p:attrName>
                                        </p:attrNameLst>
                                      </p:cBhvr>
                                      <p:to>
                                        <p:strVal val="visible"/>
                                      </p:to>
                                    </p:set>
                                    <p:anim calcmode="lin" valueType="num">
                                      <p:cBhvr>
                                        <p:cTn id="7" dur="1000" fill="hold"/>
                                        <p:tgtEl>
                                          <p:spTgt spid="8">
                                            <p:graphicEl>
                                              <a:dgm id="{082E79D4-4D90-EA44-A5D2-F74779DD55A6}"/>
                                            </p:graphicEl>
                                          </p:spTgt>
                                        </p:tgtEl>
                                        <p:attrNameLst>
                                          <p:attrName>ppt_w</p:attrName>
                                        </p:attrNameLst>
                                      </p:cBhvr>
                                      <p:tavLst>
                                        <p:tav tm="0">
                                          <p:val>
                                            <p:strVal val="#ppt_w*0.70"/>
                                          </p:val>
                                        </p:tav>
                                        <p:tav tm="100000">
                                          <p:val>
                                            <p:strVal val="#ppt_w"/>
                                          </p:val>
                                        </p:tav>
                                      </p:tavLst>
                                    </p:anim>
                                    <p:anim calcmode="lin" valueType="num">
                                      <p:cBhvr>
                                        <p:cTn id="8" dur="1000" fill="hold"/>
                                        <p:tgtEl>
                                          <p:spTgt spid="8">
                                            <p:graphicEl>
                                              <a:dgm id="{082E79D4-4D90-EA44-A5D2-F74779DD55A6}"/>
                                            </p:graphicEl>
                                          </p:spTgt>
                                        </p:tgtEl>
                                        <p:attrNameLst>
                                          <p:attrName>ppt_h</p:attrName>
                                        </p:attrNameLst>
                                      </p:cBhvr>
                                      <p:tavLst>
                                        <p:tav tm="0">
                                          <p:val>
                                            <p:strVal val="#ppt_h"/>
                                          </p:val>
                                        </p:tav>
                                        <p:tav tm="100000">
                                          <p:val>
                                            <p:strVal val="#ppt_h"/>
                                          </p:val>
                                        </p:tav>
                                      </p:tavLst>
                                    </p:anim>
                                    <p:animEffect transition="in" filter="fade">
                                      <p:cBhvr>
                                        <p:cTn id="9" dur="1000"/>
                                        <p:tgtEl>
                                          <p:spTgt spid="8">
                                            <p:graphicEl>
                                              <a:dgm id="{082E79D4-4D90-EA44-A5D2-F74779DD55A6}"/>
                                            </p:graphic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graphicEl>
                                              <a:dgm id="{286F9576-0526-5D4A-A025-009F6DA6FE24}"/>
                                            </p:graphicEl>
                                          </p:spTgt>
                                        </p:tgtEl>
                                        <p:attrNameLst>
                                          <p:attrName>style.visibility</p:attrName>
                                        </p:attrNameLst>
                                      </p:cBhvr>
                                      <p:to>
                                        <p:strVal val="visible"/>
                                      </p:to>
                                    </p:set>
                                    <p:anim calcmode="lin" valueType="num">
                                      <p:cBhvr>
                                        <p:cTn id="12" dur="1000" fill="hold"/>
                                        <p:tgtEl>
                                          <p:spTgt spid="8">
                                            <p:graphicEl>
                                              <a:dgm id="{286F9576-0526-5D4A-A025-009F6DA6FE24}"/>
                                            </p:graphicEl>
                                          </p:spTgt>
                                        </p:tgtEl>
                                        <p:attrNameLst>
                                          <p:attrName>ppt_w</p:attrName>
                                        </p:attrNameLst>
                                      </p:cBhvr>
                                      <p:tavLst>
                                        <p:tav tm="0">
                                          <p:val>
                                            <p:strVal val="#ppt_w*0.70"/>
                                          </p:val>
                                        </p:tav>
                                        <p:tav tm="100000">
                                          <p:val>
                                            <p:strVal val="#ppt_w"/>
                                          </p:val>
                                        </p:tav>
                                      </p:tavLst>
                                    </p:anim>
                                    <p:anim calcmode="lin" valueType="num">
                                      <p:cBhvr>
                                        <p:cTn id="13" dur="1000" fill="hold"/>
                                        <p:tgtEl>
                                          <p:spTgt spid="8">
                                            <p:graphicEl>
                                              <a:dgm id="{286F9576-0526-5D4A-A025-009F6DA6FE24}"/>
                                            </p:graphicEl>
                                          </p:spTgt>
                                        </p:tgtEl>
                                        <p:attrNameLst>
                                          <p:attrName>ppt_h</p:attrName>
                                        </p:attrNameLst>
                                      </p:cBhvr>
                                      <p:tavLst>
                                        <p:tav tm="0">
                                          <p:val>
                                            <p:strVal val="#ppt_h"/>
                                          </p:val>
                                        </p:tav>
                                        <p:tav tm="100000">
                                          <p:val>
                                            <p:strVal val="#ppt_h"/>
                                          </p:val>
                                        </p:tav>
                                      </p:tavLst>
                                    </p:anim>
                                    <p:animEffect transition="in" filter="fade">
                                      <p:cBhvr>
                                        <p:cTn id="14" dur="1000"/>
                                        <p:tgtEl>
                                          <p:spTgt spid="8">
                                            <p:graphicEl>
                                              <a:dgm id="{286F9576-0526-5D4A-A025-009F6DA6FE24}"/>
                                            </p:graphicEl>
                                          </p:spTgt>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8">
                                            <p:graphicEl>
                                              <a:dgm id="{E684E039-5190-784A-B364-483DA76F47E1}"/>
                                            </p:graphicEl>
                                          </p:spTgt>
                                        </p:tgtEl>
                                        <p:attrNameLst>
                                          <p:attrName>style.visibility</p:attrName>
                                        </p:attrNameLst>
                                      </p:cBhvr>
                                      <p:to>
                                        <p:strVal val="visible"/>
                                      </p:to>
                                    </p:set>
                                    <p:anim calcmode="lin" valueType="num">
                                      <p:cBhvr>
                                        <p:cTn id="17" dur="1000" fill="hold"/>
                                        <p:tgtEl>
                                          <p:spTgt spid="8">
                                            <p:graphicEl>
                                              <a:dgm id="{E684E039-5190-784A-B364-483DA76F47E1}"/>
                                            </p:graphicEl>
                                          </p:spTgt>
                                        </p:tgtEl>
                                        <p:attrNameLst>
                                          <p:attrName>ppt_w</p:attrName>
                                        </p:attrNameLst>
                                      </p:cBhvr>
                                      <p:tavLst>
                                        <p:tav tm="0">
                                          <p:val>
                                            <p:strVal val="#ppt_w*0.70"/>
                                          </p:val>
                                        </p:tav>
                                        <p:tav tm="100000">
                                          <p:val>
                                            <p:strVal val="#ppt_w"/>
                                          </p:val>
                                        </p:tav>
                                      </p:tavLst>
                                    </p:anim>
                                    <p:anim calcmode="lin" valueType="num">
                                      <p:cBhvr>
                                        <p:cTn id="18" dur="1000" fill="hold"/>
                                        <p:tgtEl>
                                          <p:spTgt spid="8">
                                            <p:graphicEl>
                                              <a:dgm id="{E684E039-5190-784A-B364-483DA76F47E1}"/>
                                            </p:graphicEl>
                                          </p:spTgt>
                                        </p:tgtEl>
                                        <p:attrNameLst>
                                          <p:attrName>ppt_h</p:attrName>
                                        </p:attrNameLst>
                                      </p:cBhvr>
                                      <p:tavLst>
                                        <p:tav tm="0">
                                          <p:val>
                                            <p:strVal val="#ppt_h"/>
                                          </p:val>
                                        </p:tav>
                                        <p:tav tm="100000">
                                          <p:val>
                                            <p:strVal val="#ppt_h"/>
                                          </p:val>
                                        </p:tav>
                                      </p:tavLst>
                                    </p:anim>
                                    <p:animEffect transition="in" filter="fade">
                                      <p:cBhvr>
                                        <p:cTn id="19" dur="1000"/>
                                        <p:tgtEl>
                                          <p:spTgt spid="8">
                                            <p:graphicEl>
                                              <a:dgm id="{E684E039-5190-784A-B364-483DA76F47E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57200"/>
            <a:ext cx="8915400" cy="877824"/>
          </a:xfrm>
        </p:spPr>
        <p:txBody>
          <a:bodyPr>
            <a:normAutofit/>
          </a:bodyPr>
          <a:lstStyle/>
          <a:p>
            <a:r>
              <a:rPr lang="en-US" sz="3600" dirty="0" smtClean="0"/>
              <a:t>Gifts From God</a:t>
            </a:r>
            <a:endParaRPr lang="en-US" sz="3600" dirty="0"/>
          </a:p>
        </p:txBody>
      </p:sp>
      <p:sp>
        <p:nvSpPr>
          <p:cNvPr id="3" name="Subtitle 2"/>
          <p:cNvSpPr>
            <a:spLocks noGrp="1"/>
          </p:cNvSpPr>
          <p:nvPr>
            <p:ph type="subTitle" idx="1"/>
          </p:nvPr>
        </p:nvSpPr>
        <p:spPr>
          <a:xfrm>
            <a:off x="914400" y="5257801"/>
            <a:ext cx="8001000" cy="1142999"/>
          </a:xfrm>
        </p:spPr>
        <p:txBody>
          <a:bodyPr>
            <a:normAutofit fontScale="92500"/>
          </a:bodyPr>
          <a:lstStyle/>
          <a:p>
            <a:pPr algn="just"/>
            <a:r>
              <a:rPr lang="en-US" sz="1900" b="1" baseline="30000" dirty="0"/>
              <a:t>6 </a:t>
            </a:r>
            <a:r>
              <a:rPr lang="en-US" sz="1900" b="1" dirty="0"/>
              <a:t>I say this as a concession, not as a command. </a:t>
            </a:r>
            <a:r>
              <a:rPr lang="en-US" sz="1900" b="1" baseline="30000" dirty="0"/>
              <a:t>7 </a:t>
            </a:r>
            <a:r>
              <a:rPr lang="en-US" sz="1900" b="1" dirty="0"/>
              <a:t>I wish that all of you were as I am. But each of you has your own gift from God; one has this gift, another has </a:t>
            </a:r>
            <a:r>
              <a:rPr lang="en-US" sz="1900" b="1" dirty="0" smtClean="0"/>
              <a:t>that. </a:t>
            </a:r>
            <a:r>
              <a:rPr lang="en-US" sz="1900" b="1" dirty="0"/>
              <a:t>		 </a:t>
            </a:r>
            <a:r>
              <a:rPr lang="en-US" sz="1900" b="1" dirty="0" smtClean="0"/>
              <a:t>               </a:t>
            </a:r>
            <a:r>
              <a:rPr lang="en-US" sz="1900" b="1" i="1" dirty="0">
                <a:solidFill>
                  <a:schemeClr val="accent6">
                    <a:lumMod val="75000"/>
                  </a:schemeClr>
                </a:solidFill>
              </a:rPr>
              <a:t>(1 Corinthians 7</a:t>
            </a:r>
            <a:r>
              <a:rPr lang="en-US" sz="1900" b="1" i="1" dirty="0" smtClean="0">
                <a:solidFill>
                  <a:schemeClr val="accent6">
                    <a:lumMod val="75000"/>
                  </a:schemeClr>
                </a:solidFill>
              </a:rPr>
              <a:t>)</a:t>
            </a:r>
            <a:endParaRPr lang="en-US" sz="1900" b="1" dirty="0">
              <a:solidFill>
                <a:schemeClr val="accent6">
                  <a:lumMod val="75000"/>
                </a:schemeClr>
              </a:solidFill>
            </a:endParaRPr>
          </a:p>
        </p:txBody>
      </p:sp>
      <p:pic>
        <p:nvPicPr>
          <p:cNvPr id="13315" name="Picture 3"/>
          <p:cNvPicPr>
            <a:picLocks noGrp="1" noChangeAspect="1" noChangeArrowheads="1"/>
          </p:cNvPicPr>
          <p:nvPr>
            <p:ph type="pic" sz="quarter" idx="13"/>
          </p:nvPr>
        </p:nvPicPr>
        <p:blipFill>
          <a:blip r:embed="rId2" cstate="print">
            <a:extLst>
              <a:ext uri="{28A0092B-C50C-407E-A947-70E740481C1C}">
                <a14:useLocalDpi xmlns:a14="http://schemas.microsoft.com/office/drawing/2010/main" val="0"/>
              </a:ext>
            </a:extLst>
          </a:blip>
          <a:srcRect l="2152" r="2152"/>
          <a:stretch>
            <a:fillRect/>
          </a:stretch>
        </p:blipFill>
        <p:spPr bwMode="auto">
          <a:xfrm>
            <a:off x="2094944" y="1676400"/>
            <a:ext cx="5525056" cy="3252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77692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1000"/>
            <a:ext cx="8915400" cy="877824"/>
          </a:xfrm>
        </p:spPr>
        <p:txBody>
          <a:bodyPr/>
          <a:lstStyle/>
          <a:p>
            <a:r>
              <a:rPr lang="en-US" dirty="0" smtClean="0"/>
              <a:t>1 Corinthians 7</a:t>
            </a:r>
            <a:endParaRPr lang="en-US" dirty="0"/>
          </a:p>
        </p:txBody>
      </p:sp>
      <p:sp>
        <p:nvSpPr>
          <p:cNvPr id="3" name="Subtitle 2"/>
          <p:cNvSpPr>
            <a:spLocks noGrp="1"/>
          </p:cNvSpPr>
          <p:nvPr>
            <p:ph type="subTitle" idx="1"/>
          </p:nvPr>
        </p:nvSpPr>
        <p:spPr>
          <a:xfrm>
            <a:off x="914400" y="1447800"/>
            <a:ext cx="8001000" cy="5105400"/>
          </a:xfrm>
        </p:spPr>
        <p:txBody>
          <a:bodyPr>
            <a:normAutofit/>
          </a:bodyPr>
          <a:lstStyle/>
          <a:p>
            <a:pPr algn="just"/>
            <a:r>
              <a:rPr lang="en-US" b="1" baseline="30000" dirty="0"/>
              <a:t>1 </a:t>
            </a:r>
            <a:r>
              <a:rPr lang="en-US" b="1" dirty="0"/>
              <a:t>Now for the matters you wrote about: ‘It is good for a man not to have sexual relations with a woman.’ </a:t>
            </a:r>
            <a:r>
              <a:rPr lang="en-US" b="1" baseline="30000" dirty="0"/>
              <a:t>2 </a:t>
            </a:r>
            <a:r>
              <a:rPr lang="en-US" b="1" dirty="0"/>
              <a:t>But since sexual immorality is occurring, each man should have sexual relations with his own wife, and each woman with her own husband. </a:t>
            </a:r>
            <a:r>
              <a:rPr lang="en-US" b="1" baseline="30000" dirty="0"/>
              <a:t>3 </a:t>
            </a:r>
            <a:r>
              <a:rPr lang="en-US" b="1" dirty="0"/>
              <a:t>The husband should fulfill his marital duty to his wife, and likewise the wife to her husband. </a:t>
            </a:r>
            <a:r>
              <a:rPr lang="en-US" b="1" baseline="30000" dirty="0"/>
              <a:t>4 </a:t>
            </a:r>
            <a:r>
              <a:rPr lang="en-US" b="1" dirty="0"/>
              <a:t>The wife does not have authority over her own body but yields it to her husband. In the same way, the husband does not have authority over his own body but yields it to his wife. </a:t>
            </a:r>
            <a:r>
              <a:rPr lang="en-US" b="1" baseline="30000" dirty="0"/>
              <a:t>5 </a:t>
            </a:r>
            <a:r>
              <a:rPr lang="en-US" b="1" dirty="0"/>
              <a:t>Do not deprive each other except perhaps by mutual consent and for a time, so that you may devote yourselves to prayer. Then come together again so that Satan will not tempt you because of your lack of self-control. </a:t>
            </a:r>
            <a:r>
              <a:rPr lang="en-US" b="1" baseline="30000" dirty="0"/>
              <a:t>6 </a:t>
            </a:r>
            <a:r>
              <a:rPr lang="en-US" b="1" dirty="0"/>
              <a:t>I say this as a concession, not as a command. </a:t>
            </a:r>
            <a:r>
              <a:rPr lang="en-US" b="1" baseline="30000" dirty="0"/>
              <a:t>7 </a:t>
            </a:r>
            <a:r>
              <a:rPr lang="en-US" b="1" dirty="0"/>
              <a:t>I wish that all of you were as I am. But each of you has your own gift from God; one has this gift, another has that</a:t>
            </a:r>
            <a:r>
              <a:rPr lang="en-US" b="1" dirty="0" smtClean="0"/>
              <a:t>.</a:t>
            </a:r>
            <a:endParaRPr lang="en-MY" dirty="0"/>
          </a:p>
          <a:p>
            <a:pPr algn="just">
              <a:spcBef>
                <a:spcPts val="800"/>
              </a:spcBef>
            </a:pPr>
            <a:r>
              <a:rPr lang="en-US" b="1" baseline="30000" dirty="0" smtClean="0"/>
              <a:t>8 </a:t>
            </a:r>
            <a:r>
              <a:rPr lang="en-US" b="1" dirty="0" smtClean="0"/>
              <a:t>Now to the unmarried and the widows I say: it is good for them to stay unmarried, as I do. </a:t>
            </a:r>
            <a:r>
              <a:rPr lang="en-US" b="1" baseline="30000" dirty="0" smtClean="0"/>
              <a:t>9 </a:t>
            </a:r>
            <a:r>
              <a:rPr lang="en-US" b="1" dirty="0" smtClean="0"/>
              <a:t>But if they cannot </a:t>
            </a:r>
            <a:r>
              <a:rPr lang="en-US" b="1" dirty="0"/>
              <a:t>control themselves, they should marry, for it is better to marry than to burn </a:t>
            </a:r>
            <a:r>
              <a:rPr lang="en-US" b="1" dirty="0" smtClean="0"/>
              <a:t>with </a:t>
            </a:r>
            <a:r>
              <a:rPr lang="en-US" b="1" dirty="0"/>
              <a:t>passion.</a:t>
            </a:r>
            <a:endParaRPr lang="en-MY" dirty="0"/>
          </a:p>
          <a:p>
            <a:endParaRPr lang="en-MY" dirty="0"/>
          </a:p>
          <a:p>
            <a:endParaRPr lang="en-US" dirty="0"/>
          </a:p>
        </p:txBody>
      </p:sp>
    </p:spTree>
    <p:extLst>
      <p:ext uri="{BB962C8B-B14F-4D97-AF65-F5344CB8AC3E}">
        <p14:creationId xmlns:p14="http://schemas.microsoft.com/office/powerpoint/2010/main" val="208128750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4019" y="493776"/>
            <a:ext cx="8915400" cy="877824"/>
          </a:xfrm>
        </p:spPr>
        <p:txBody>
          <a:bodyPr>
            <a:normAutofit/>
          </a:bodyPr>
          <a:lstStyle/>
          <a:p>
            <a:r>
              <a:rPr lang="en-US" sz="3600" dirty="0" smtClean="0"/>
              <a:t>Paul’s Counsel</a:t>
            </a:r>
            <a:endParaRPr lang="en-US" sz="3600" dirty="0"/>
          </a:p>
        </p:txBody>
      </p:sp>
      <p:sp>
        <p:nvSpPr>
          <p:cNvPr id="3" name="Subtitle 2"/>
          <p:cNvSpPr>
            <a:spLocks noGrp="1"/>
          </p:cNvSpPr>
          <p:nvPr>
            <p:ph type="subTitle" idx="1"/>
          </p:nvPr>
        </p:nvSpPr>
        <p:spPr>
          <a:xfrm>
            <a:off x="914400" y="5410200"/>
            <a:ext cx="8001000" cy="914400"/>
          </a:xfrm>
        </p:spPr>
        <p:txBody>
          <a:bodyPr>
            <a:normAutofit/>
          </a:bodyPr>
          <a:lstStyle/>
          <a:p>
            <a:pPr algn="just"/>
            <a:r>
              <a:rPr lang="en-US" sz="1800" b="1" baseline="30000" dirty="0" smtClean="0"/>
              <a:t>9</a:t>
            </a:r>
            <a:r>
              <a:rPr lang="en-US" sz="1800" b="1" baseline="30000" dirty="0"/>
              <a:t> </a:t>
            </a:r>
            <a:r>
              <a:rPr lang="en-US" sz="1800" b="1" dirty="0"/>
              <a:t>But if they cannot control themselves, they should marry, for it is better to marry than to burn with passion.		  </a:t>
            </a:r>
            <a:r>
              <a:rPr lang="en-US" sz="1800" b="1" i="1" dirty="0" smtClean="0">
                <a:solidFill>
                  <a:schemeClr val="accent6">
                    <a:lumMod val="75000"/>
                  </a:schemeClr>
                </a:solidFill>
              </a:rPr>
              <a:t>(</a:t>
            </a:r>
            <a:r>
              <a:rPr lang="en-US" sz="1800" b="1" i="1" dirty="0">
                <a:solidFill>
                  <a:schemeClr val="accent6">
                    <a:lumMod val="75000"/>
                  </a:schemeClr>
                </a:solidFill>
              </a:rPr>
              <a:t>1 Corinthians 7)</a:t>
            </a:r>
            <a:endParaRPr lang="en-US" sz="1800" b="1" dirty="0">
              <a:solidFill>
                <a:schemeClr val="accent6">
                  <a:lumMod val="75000"/>
                </a:schemeClr>
              </a:solidFill>
            </a:endParaRPr>
          </a:p>
          <a:p>
            <a:endParaRPr lang="en-US" dirty="0"/>
          </a:p>
        </p:txBody>
      </p:sp>
      <p:pic>
        <p:nvPicPr>
          <p:cNvPr id="15362" name="Picture 2"/>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4368" b="4368"/>
          <a:stretch>
            <a:fillRect/>
          </a:stretch>
        </p:blipFill>
        <p:spPr bwMode="auto">
          <a:xfrm>
            <a:off x="1899247" y="1752600"/>
            <a:ext cx="6025553"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501193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8913813" cy="914400"/>
          </a:xfrm>
        </p:spPr>
        <p:txBody>
          <a:bodyPr/>
          <a:lstStyle/>
          <a:p>
            <a:r>
              <a:rPr lang="en-US" dirty="0" smtClean="0"/>
              <a:t>Flee Sexual Immorality</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828800"/>
            <a:ext cx="4419600" cy="4419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610063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8913813" cy="914400"/>
          </a:xfrm>
        </p:spPr>
        <p:txBody>
          <a:bodyPr/>
          <a:lstStyle/>
          <a:p>
            <a:r>
              <a:rPr lang="en-US" dirty="0" smtClean="0"/>
              <a:t>Strengthen Your Marriage</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7401" y="2030307"/>
            <a:ext cx="5333999" cy="35322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159625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8913813" cy="914400"/>
          </a:xfrm>
        </p:spPr>
        <p:txBody>
          <a:bodyPr/>
          <a:lstStyle/>
          <a:p>
            <a:r>
              <a:rPr lang="en-US" dirty="0" smtClean="0"/>
              <a:t>Celebrating Singlehood</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7400" y="2117725"/>
            <a:ext cx="5867399" cy="39115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114707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505200"/>
            <a:ext cx="8001000" cy="3048000"/>
          </a:xfrm>
        </p:spPr>
        <p:txBody>
          <a:bodyPr>
            <a:normAutofit fontScale="92500" lnSpcReduction="10000"/>
          </a:bodyPr>
          <a:lstStyle/>
          <a:p>
            <a:pPr algn="just"/>
            <a:r>
              <a:rPr lang="en-US" sz="1800" b="1" dirty="0"/>
              <a:t>We’re not dirty and sinful because of our sexual desires, and God fights </a:t>
            </a:r>
            <a:r>
              <a:rPr lang="en-US" sz="1800" b="1" i="1" dirty="0"/>
              <a:t>for</a:t>
            </a:r>
            <a:r>
              <a:rPr lang="en-US" sz="1800" b="1" dirty="0"/>
              <a:t> us as creatures in his image with sexual desires, while Satan fights against us as creatures in God’s image with sexual desires (1 Corinthians 7:5). In our sojourning as sexual creatures in the image of God, we have a high priest who helps us and endorses our journey along the way — even as we wrestle with sin (Hebrews 2:17), so that we might “hold fast our confession” (Hebrews 4:14), who guides us along the way in perfect power and wisdom (Hebrews 8:1). May God purify, sustain, and provide for the needs of his holy unmarried children</a:t>
            </a:r>
            <a:r>
              <a:rPr lang="en-US" sz="1800" b="1" dirty="0" smtClean="0"/>
              <a:t>.</a:t>
            </a:r>
          </a:p>
          <a:p>
            <a:pPr algn="just"/>
            <a:r>
              <a:rPr lang="en-US" sz="600" b="1" dirty="0"/>
              <a:t>	</a:t>
            </a:r>
          </a:p>
          <a:p>
            <a:pPr algn="r"/>
            <a:r>
              <a:rPr lang="en-US" sz="1800" b="1" i="1" dirty="0">
                <a:solidFill>
                  <a:schemeClr val="accent6">
                    <a:lumMod val="75000"/>
                  </a:schemeClr>
                </a:solidFill>
              </a:rPr>
              <a:t>(Paul Maxwell, </a:t>
            </a:r>
            <a:r>
              <a:rPr lang="en-US" sz="1800" b="1" dirty="0">
                <a:solidFill>
                  <a:schemeClr val="accent6">
                    <a:lumMod val="75000"/>
                  </a:schemeClr>
                </a:solidFill>
              </a:rPr>
              <a:t>"The Single Person’s Good Desire For Sex</a:t>
            </a:r>
            <a:r>
              <a:rPr lang="en-US" sz="1800" b="1" dirty="0" smtClean="0">
                <a:solidFill>
                  <a:schemeClr val="accent6">
                    <a:lumMod val="75000"/>
                  </a:schemeClr>
                </a:solidFill>
              </a:rPr>
              <a:t>”</a:t>
            </a:r>
            <a:r>
              <a:rPr lang="en-US" sz="1800" b="1" i="1" dirty="0" smtClean="0">
                <a:solidFill>
                  <a:schemeClr val="accent6">
                    <a:lumMod val="75000"/>
                  </a:schemeClr>
                </a:solidFill>
              </a:rPr>
              <a:t>)</a:t>
            </a:r>
            <a:endParaRPr lang="en-US" sz="1800" b="1" dirty="0">
              <a:solidFill>
                <a:schemeClr val="accent6">
                  <a:lumMod val="75000"/>
                </a:schemeClr>
              </a:solidFill>
            </a:endParaRPr>
          </a:p>
        </p:txBody>
      </p:sp>
      <p:pic>
        <p:nvPicPr>
          <p:cNvPr id="4098" name="Picture 2"/>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17113" b="17113"/>
          <a:stretch>
            <a:fillRect/>
          </a:stretch>
        </p:blipFill>
        <p:spPr bwMode="auto">
          <a:xfrm>
            <a:off x="2129094" y="685800"/>
            <a:ext cx="5567106" cy="24394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0420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5105400"/>
            <a:ext cx="8001000" cy="914400"/>
          </a:xfrm>
        </p:spPr>
        <p:txBody>
          <a:bodyPr>
            <a:normAutofit/>
          </a:bodyPr>
          <a:lstStyle/>
          <a:p>
            <a:r>
              <a:rPr lang="en-US" sz="2400" b="1" dirty="0" smtClean="0"/>
              <a:t>Now for the matters you wrote about …</a:t>
            </a:r>
            <a:endParaRPr lang="en-US" sz="2400" b="1" dirty="0"/>
          </a:p>
        </p:txBody>
      </p:sp>
      <p:pic>
        <p:nvPicPr>
          <p:cNvPr id="5" name="Picture Placeholder 4"/>
          <p:cNvPicPr>
            <a:picLocks noGrp="1" noChangeAspect="1"/>
          </p:cNvPicPr>
          <p:nvPr>
            <p:ph type="pic" sz="quarter" idx="13"/>
          </p:nvPr>
        </p:nvPicPr>
        <p:blipFill>
          <a:blip r:embed="rId2"/>
          <a:srcRect t="6757" b="6757"/>
          <a:stretch>
            <a:fillRect/>
          </a:stretch>
        </p:blipFill>
        <p:spPr>
          <a:xfrm>
            <a:off x="1314206" y="990600"/>
            <a:ext cx="7220194" cy="3581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178688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4419600"/>
            <a:ext cx="8001000" cy="1828800"/>
          </a:xfrm>
        </p:spPr>
        <p:txBody>
          <a:bodyPr/>
          <a:lstStyle/>
          <a:p>
            <a:pPr algn="just"/>
            <a:r>
              <a:rPr lang="en-US" b="1" baseline="30000" dirty="0"/>
              <a:t>18 </a:t>
            </a:r>
            <a:r>
              <a:rPr lang="en-US" b="1" dirty="0"/>
              <a:t>Flee from sexual immorality. All other sins a person commits are outside the body, but whoever sins sexually, sins against their own body. </a:t>
            </a:r>
            <a:r>
              <a:rPr lang="en-US" b="1" baseline="30000" dirty="0"/>
              <a:t>19 </a:t>
            </a:r>
            <a:r>
              <a:rPr lang="en-US" b="1" dirty="0"/>
              <a:t>Do you not know that your bodies are temples of the Holy Spirit, who is in you, whom you have received from God? You are not your own; </a:t>
            </a:r>
            <a:r>
              <a:rPr lang="en-US" b="1" baseline="30000" dirty="0"/>
              <a:t>20 </a:t>
            </a:r>
            <a:r>
              <a:rPr lang="en-US" b="1" dirty="0"/>
              <a:t>you were bought at a price. Therefore honour God with your bodies. 			</a:t>
            </a:r>
            <a:r>
              <a:rPr lang="en-US" b="1" dirty="0">
                <a:solidFill>
                  <a:schemeClr val="accent6">
                    <a:lumMod val="75000"/>
                  </a:schemeClr>
                </a:solidFill>
              </a:rPr>
              <a:t> </a:t>
            </a:r>
            <a:r>
              <a:rPr lang="en-US" b="1" dirty="0" smtClean="0">
                <a:solidFill>
                  <a:schemeClr val="accent6">
                    <a:lumMod val="75000"/>
                  </a:schemeClr>
                </a:solidFill>
              </a:rPr>
              <a:t>               </a:t>
            </a:r>
            <a:r>
              <a:rPr lang="en-US" b="1" i="1" dirty="0" smtClean="0">
                <a:solidFill>
                  <a:schemeClr val="accent6">
                    <a:lumMod val="75000"/>
                  </a:schemeClr>
                </a:solidFill>
              </a:rPr>
              <a:t>(</a:t>
            </a:r>
            <a:r>
              <a:rPr lang="en-US" b="1" i="1" dirty="0">
                <a:solidFill>
                  <a:schemeClr val="accent6">
                    <a:lumMod val="75000"/>
                  </a:schemeClr>
                </a:solidFill>
              </a:rPr>
              <a:t>1 Corinthians 6</a:t>
            </a:r>
            <a:r>
              <a:rPr lang="en-US" b="1" i="1" dirty="0" smtClean="0">
                <a:solidFill>
                  <a:schemeClr val="accent6">
                    <a:lumMod val="75000"/>
                  </a:schemeClr>
                </a:solidFill>
              </a:rPr>
              <a:t>)</a:t>
            </a:r>
            <a:endParaRPr lang="en-MY" b="1" dirty="0">
              <a:solidFill>
                <a:schemeClr val="accent6">
                  <a:lumMod val="75000"/>
                </a:schemeClr>
              </a:solidFill>
            </a:endParaRPr>
          </a:p>
        </p:txBody>
      </p:sp>
      <p:pic>
        <p:nvPicPr>
          <p:cNvPr id="7" name="Picture Placeholder 6"/>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rcRect l="13294" r="13294"/>
          <a:stretch>
            <a:fillRect/>
          </a:stretch>
        </p:blipFill>
        <p:spPr>
          <a:xfrm>
            <a:off x="1524000" y="762000"/>
            <a:ext cx="6464300" cy="31447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436720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38200"/>
            <a:ext cx="8915400" cy="877824"/>
          </a:xfrm>
        </p:spPr>
        <p:txBody>
          <a:bodyPr>
            <a:normAutofit/>
          </a:bodyPr>
          <a:lstStyle/>
          <a:p>
            <a:r>
              <a:rPr lang="en-US" sz="3600" dirty="0" smtClean="0"/>
              <a:t>Addressing The Problem</a:t>
            </a:r>
            <a:endParaRPr lang="en-US" sz="3600" dirty="0"/>
          </a:p>
        </p:txBody>
      </p:sp>
      <p:sp>
        <p:nvSpPr>
          <p:cNvPr id="3" name="Subtitle 2"/>
          <p:cNvSpPr>
            <a:spLocks noGrp="1"/>
          </p:cNvSpPr>
          <p:nvPr>
            <p:ph type="subTitle" idx="1"/>
          </p:nvPr>
        </p:nvSpPr>
        <p:spPr>
          <a:xfrm>
            <a:off x="914400" y="5105400"/>
            <a:ext cx="8001000" cy="1219199"/>
          </a:xfrm>
        </p:spPr>
        <p:txBody>
          <a:bodyPr>
            <a:normAutofit/>
          </a:bodyPr>
          <a:lstStyle/>
          <a:p>
            <a:pPr algn="just"/>
            <a:r>
              <a:rPr lang="en-US" sz="1800" b="1" dirty="0" smtClean="0"/>
              <a:t>“In view of the sexual temptations we face in Corinth, is it perhaps better to take a vow of celibacy, to renounce marriage for life, and to withdraw from all contact with the opposite sex?</a:t>
            </a:r>
            <a:r>
              <a:rPr lang="en-US" sz="1800" b="1" dirty="0"/>
              <a:t>” </a:t>
            </a:r>
          </a:p>
        </p:txBody>
      </p:sp>
      <p:pic>
        <p:nvPicPr>
          <p:cNvPr id="5" name="Content Placeholder 3"/>
          <p:cNvPicPr>
            <a:picLocks noGrp="1" noChangeAspect="1"/>
          </p:cNvPicPr>
          <p:nvPr>
            <p:ph type="pic" sz="quarter" idx="13"/>
          </p:nvPr>
        </p:nvPicPr>
        <p:blipFill>
          <a:blip r:embed="rId2"/>
          <a:srcRect t="16826" b="16826"/>
          <a:stretch>
            <a:fillRect/>
          </a:stretch>
        </p:blipFill>
        <p:spPr>
          <a:xfrm>
            <a:off x="1460500" y="2141217"/>
            <a:ext cx="6921500" cy="25831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65802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33400"/>
            <a:ext cx="8915400" cy="877824"/>
          </a:xfrm>
        </p:spPr>
        <p:txBody>
          <a:bodyPr>
            <a:normAutofit/>
          </a:bodyPr>
          <a:lstStyle/>
          <a:p>
            <a:r>
              <a:rPr lang="en-US" sz="3600" dirty="0" smtClean="0"/>
              <a:t>Flee From Sexual Relations</a:t>
            </a:r>
            <a:endParaRPr lang="en-US" sz="3600" dirty="0"/>
          </a:p>
        </p:txBody>
      </p:sp>
      <p:sp>
        <p:nvSpPr>
          <p:cNvPr id="3" name="Subtitle 2"/>
          <p:cNvSpPr>
            <a:spLocks noGrp="1"/>
          </p:cNvSpPr>
          <p:nvPr>
            <p:ph type="subTitle" idx="1"/>
          </p:nvPr>
        </p:nvSpPr>
        <p:spPr>
          <a:xfrm>
            <a:off x="914400" y="4648200"/>
            <a:ext cx="8001000" cy="1855695"/>
          </a:xfrm>
        </p:spPr>
        <p:txBody>
          <a:bodyPr>
            <a:normAutofit lnSpcReduction="10000"/>
          </a:bodyPr>
          <a:lstStyle/>
          <a:p>
            <a:pPr algn="just"/>
            <a:r>
              <a:rPr lang="en-US" sz="1800" b="1" dirty="0" smtClean="0"/>
              <a:t>Some of the believers had come to the conclusion that all sex is evil. And if all sex is evil, </a:t>
            </a:r>
            <a:r>
              <a:rPr lang="en-US" sz="1800" b="1" dirty="0"/>
              <a:t>then it is evil to enjoy sex in marriage. Husbands and wives should abstain from sex. And those who are single should avoid the “temptation to have sex” by avoiding </a:t>
            </a:r>
            <a:r>
              <a:rPr lang="en-US" sz="1800" b="1" dirty="0" smtClean="0"/>
              <a:t>and </a:t>
            </a:r>
            <a:r>
              <a:rPr lang="en-US" sz="1800" b="1" dirty="0"/>
              <a:t>abstaining from marriage</a:t>
            </a:r>
            <a:r>
              <a:rPr lang="en-US" sz="1800" b="1" dirty="0" smtClean="0"/>
              <a:t>.</a:t>
            </a:r>
            <a:endParaRPr lang="en-US" sz="1800" b="1" dirty="0"/>
          </a:p>
          <a:p>
            <a:pPr algn="r"/>
            <a:r>
              <a:rPr lang="en-US" sz="1800" b="1" dirty="0" smtClean="0">
                <a:solidFill>
                  <a:schemeClr val="accent6">
                    <a:lumMod val="75000"/>
                  </a:schemeClr>
                </a:solidFill>
              </a:rPr>
              <a:t> </a:t>
            </a:r>
            <a:r>
              <a:rPr lang="en-US" sz="1800" b="1" i="1" dirty="0">
                <a:solidFill>
                  <a:schemeClr val="accent6">
                    <a:lumMod val="75000"/>
                  </a:schemeClr>
                </a:solidFill>
              </a:rPr>
              <a:t>(Bob </a:t>
            </a:r>
            <a:r>
              <a:rPr lang="en-US" sz="1800" b="1" i="1" dirty="0" err="1">
                <a:solidFill>
                  <a:schemeClr val="accent6">
                    <a:lumMod val="75000"/>
                  </a:schemeClr>
                </a:solidFill>
              </a:rPr>
              <a:t>Deffinbaugh</a:t>
            </a:r>
            <a:r>
              <a:rPr lang="en-US" sz="1800" b="1" i="1" dirty="0">
                <a:solidFill>
                  <a:schemeClr val="accent6">
                    <a:lumMod val="75000"/>
                  </a:schemeClr>
                </a:solidFill>
              </a:rPr>
              <a:t>, </a:t>
            </a:r>
            <a:r>
              <a:rPr lang="en-US" sz="1800" b="1" dirty="0">
                <a:solidFill>
                  <a:schemeClr val="accent6">
                    <a:lumMod val="75000"/>
                  </a:schemeClr>
                </a:solidFill>
              </a:rPr>
              <a:t>“Sex &amp; The Spiritual Christian”</a:t>
            </a:r>
            <a:r>
              <a:rPr lang="en-US" sz="1800" b="1" i="1" dirty="0">
                <a:solidFill>
                  <a:schemeClr val="accent6">
                    <a:lumMod val="75000"/>
                  </a:schemeClr>
                </a:solidFill>
              </a:rPr>
              <a:t>)</a:t>
            </a:r>
            <a:endParaRPr lang="en-MY" sz="1800" b="1" dirty="0">
              <a:solidFill>
                <a:schemeClr val="accent6">
                  <a:lumMod val="75000"/>
                </a:schemeClr>
              </a:solidFill>
            </a:endParaRPr>
          </a:p>
          <a:p>
            <a:endParaRPr lang="en-US" dirty="0"/>
          </a:p>
        </p:txBody>
      </p:sp>
      <p:pic>
        <p:nvPicPr>
          <p:cNvPr id="6" name="Picture Placeholder 5"/>
          <p:cNvPicPr>
            <a:picLocks noGrp="1" noChangeAspect="1"/>
          </p:cNvPicPr>
          <p:nvPr>
            <p:ph type="pic" sz="quarter" idx="13"/>
          </p:nvPr>
        </p:nvPicPr>
        <p:blipFill>
          <a:blip r:embed="rId2"/>
          <a:srcRect l="-16995" r="-16995"/>
          <a:stretch>
            <a:fillRect/>
          </a:stretch>
        </p:blipFill>
        <p:spPr>
          <a:xfrm>
            <a:off x="1219200" y="1676400"/>
            <a:ext cx="7302500" cy="27250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71405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8913813" cy="914400"/>
          </a:xfrm>
        </p:spPr>
        <p:txBody>
          <a:bodyPr/>
          <a:lstStyle/>
          <a:p>
            <a:r>
              <a:rPr lang="en-US" dirty="0" smtClean="0"/>
              <a:t>What Paul Said …</a:t>
            </a:r>
            <a:endParaRPr lang="en-US" dirty="0"/>
          </a:p>
        </p:txBody>
      </p:sp>
      <p:pic>
        <p:nvPicPr>
          <p:cNvPr id="3" name="Picture 2"/>
          <p:cNvPicPr>
            <a:picLocks noChangeAspect="1"/>
          </p:cNvPicPr>
          <p:nvPr/>
        </p:nvPicPr>
        <p:blipFill>
          <a:blip r:embed="rId2"/>
          <a:stretch>
            <a:fillRect/>
          </a:stretch>
        </p:blipFill>
        <p:spPr>
          <a:xfrm>
            <a:off x="1397000" y="2044700"/>
            <a:ext cx="6350000" cy="4127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948708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09600"/>
            <a:ext cx="8915400" cy="914400"/>
          </a:xfrm>
        </p:spPr>
        <p:txBody>
          <a:bodyPr/>
          <a:lstStyle/>
          <a:p>
            <a:r>
              <a:rPr lang="en-US" dirty="0" smtClean="0"/>
              <a:t>Paul’s Response</a:t>
            </a:r>
            <a:endParaRPr lang="en-US" dirty="0"/>
          </a:p>
        </p:txBody>
      </p:sp>
      <p:sp>
        <p:nvSpPr>
          <p:cNvPr id="3" name="Subtitle 2"/>
          <p:cNvSpPr>
            <a:spLocks noGrp="1"/>
          </p:cNvSpPr>
          <p:nvPr>
            <p:ph type="subTitle" idx="1"/>
          </p:nvPr>
        </p:nvSpPr>
        <p:spPr>
          <a:xfrm>
            <a:off x="914400" y="4876800"/>
            <a:ext cx="8001000" cy="1524000"/>
          </a:xfrm>
        </p:spPr>
        <p:txBody>
          <a:bodyPr>
            <a:normAutofit/>
          </a:bodyPr>
          <a:lstStyle/>
          <a:p>
            <a:pPr algn="just"/>
            <a:r>
              <a:rPr lang="en-US" b="1" baseline="30000" dirty="0"/>
              <a:t>1 </a:t>
            </a:r>
            <a:r>
              <a:rPr lang="en-US" b="1" dirty="0"/>
              <a:t>Now for the matters you wrote about: ‘It is good for a man not to have sexual relations with a woman.’ 		</a:t>
            </a:r>
            <a:r>
              <a:rPr lang="en-US" b="1" dirty="0" smtClean="0"/>
              <a:t>  </a:t>
            </a:r>
            <a:r>
              <a:rPr lang="en-US" b="1" i="1" dirty="0" smtClean="0">
                <a:solidFill>
                  <a:schemeClr val="accent6">
                    <a:lumMod val="75000"/>
                  </a:schemeClr>
                </a:solidFill>
              </a:rPr>
              <a:t>(</a:t>
            </a:r>
            <a:r>
              <a:rPr lang="en-US" b="1" i="1" dirty="0">
                <a:solidFill>
                  <a:schemeClr val="accent6">
                    <a:lumMod val="75000"/>
                  </a:schemeClr>
                </a:solidFill>
              </a:rPr>
              <a:t>1 C</a:t>
            </a:r>
            <a:r>
              <a:rPr lang="en-US" b="1" dirty="0">
                <a:solidFill>
                  <a:schemeClr val="accent6">
                    <a:lumMod val="75000"/>
                  </a:schemeClr>
                </a:solidFill>
              </a:rPr>
              <a:t>o</a:t>
            </a:r>
            <a:r>
              <a:rPr lang="en-US" b="1" i="1" dirty="0">
                <a:solidFill>
                  <a:schemeClr val="accent6">
                    <a:lumMod val="75000"/>
                  </a:schemeClr>
                </a:solidFill>
              </a:rPr>
              <a:t>rinthians 7</a:t>
            </a:r>
            <a:r>
              <a:rPr lang="en-US" b="1" i="1" dirty="0" smtClean="0">
                <a:solidFill>
                  <a:schemeClr val="accent6">
                    <a:lumMod val="75000"/>
                  </a:schemeClr>
                </a:solidFill>
              </a:rPr>
              <a:t>)</a:t>
            </a:r>
          </a:p>
          <a:p>
            <a:pPr algn="just"/>
            <a:endParaRPr lang="en-US" sz="500" dirty="0"/>
          </a:p>
          <a:p>
            <a:r>
              <a:rPr lang="en-MY" b="1" dirty="0"/>
              <a:t>‘It is good for a man not to marry.’ </a:t>
            </a:r>
            <a:r>
              <a:rPr lang="en-MY" b="1" i="1" dirty="0"/>
              <a:t>(NIV, 1984)</a:t>
            </a:r>
            <a:endParaRPr lang="en-US" dirty="0"/>
          </a:p>
          <a:p>
            <a:r>
              <a:rPr lang="en-MY" b="1" dirty="0"/>
              <a:t>‘It is good for a man not to touch a woman.’ </a:t>
            </a:r>
            <a:r>
              <a:rPr lang="en-MY" b="1" i="1" dirty="0"/>
              <a:t>(NKJV, NASB)</a:t>
            </a:r>
            <a:endParaRPr lang="en-US" dirty="0"/>
          </a:p>
          <a:p>
            <a:endParaRPr lang="en-US" dirty="0"/>
          </a:p>
        </p:txBody>
      </p:sp>
      <p:pic>
        <p:nvPicPr>
          <p:cNvPr id="1027" name="Picture 3"/>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11651" r="11651"/>
          <a:stretch>
            <a:fillRect/>
          </a:stretch>
        </p:blipFill>
        <p:spPr bwMode="auto">
          <a:xfrm>
            <a:off x="2209800" y="1902940"/>
            <a:ext cx="5486400" cy="2669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10588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33400"/>
            <a:ext cx="8915400" cy="914400"/>
          </a:xfrm>
        </p:spPr>
        <p:txBody>
          <a:bodyPr/>
          <a:lstStyle/>
          <a:p>
            <a:r>
              <a:rPr lang="en-US" dirty="0" smtClean="0"/>
              <a:t>Celibacy Not Preferable</a:t>
            </a:r>
            <a:endParaRPr lang="en-US" dirty="0"/>
          </a:p>
        </p:txBody>
      </p:sp>
      <p:sp>
        <p:nvSpPr>
          <p:cNvPr id="3" name="Subtitle 2"/>
          <p:cNvSpPr>
            <a:spLocks noGrp="1"/>
          </p:cNvSpPr>
          <p:nvPr>
            <p:ph type="subTitle" idx="1"/>
          </p:nvPr>
        </p:nvSpPr>
        <p:spPr>
          <a:xfrm>
            <a:off x="914400" y="5486400"/>
            <a:ext cx="8001000" cy="990600"/>
          </a:xfrm>
        </p:spPr>
        <p:txBody>
          <a:bodyPr>
            <a:normAutofit lnSpcReduction="10000"/>
          </a:bodyPr>
          <a:lstStyle/>
          <a:p>
            <a:pPr algn="just"/>
            <a:r>
              <a:rPr lang="en-US" b="1" baseline="30000" dirty="0"/>
              <a:t>2 </a:t>
            </a:r>
            <a:r>
              <a:rPr lang="en-US" b="1" dirty="0"/>
              <a:t>But since sexual immorality is occurring, each man should have sexual relations with his own wife, and each woman with her own husband. 		            			</a:t>
            </a:r>
            <a:r>
              <a:rPr lang="en-US" b="1" dirty="0">
                <a:solidFill>
                  <a:schemeClr val="accent6">
                    <a:lumMod val="75000"/>
                  </a:schemeClr>
                </a:solidFill>
              </a:rPr>
              <a:t>  </a:t>
            </a:r>
            <a:r>
              <a:rPr lang="en-US" b="1" i="1" dirty="0">
                <a:solidFill>
                  <a:schemeClr val="accent6">
                    <a:lumMod val="75000"/>
                  </a:schemeClr>
                </a:solidFill>
              </a:rPr>
              <a:t>(1 Corinthians 7)</a:t>
            </a:r>
            <a:endParaRPr lang="en-US" dirty="0">
              <a:solidFill>
                <a:schemeClr val="accent6">
                  <a:lumMod val="75000"/>
                </a:schemeClr>
              </a:solidFill>
            </a:endParaRPr>
          </a:p>
          <a:p>
            <a:endParaRPr lang="en-US" dirty="0"/>
          </a:p>
        </p:txBody>
      </p:sp>
      <p:pic>
        <p:nvPicPr>
          <p:cNvPr id="3074" name="Picture 2"/>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17568" b="17568"/>
          <a:stretch>
            <a:fillRect/>
          </a:stretch>
        </p:blipFill>
        <p:spPr bwMode="auto">
          <a:xfrm>
            <a:off x="1752600" y="1920385"/>
            <a:ext cx="6390341" cy="31088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69359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16553</TotalTime>
  <Words>1005</Words>
  <Application>Microsoft Macintosh PowerPoint</Application>
  <PresentationFormat>On-screen Show (4:3)</PresentationFormat>
  <Paragraphs>63</Paragraphs>
  <Slides>24</Slides>
  <Notes>2</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Perception</vt:lpstr>
      <vt:lpstr>Sex In Marriage</vt:lpstr>
      <vt:lpstr>1 Corinthians 7</vt:lpstr>
      <vt:lpstr>PowerPoint Presentation</vt:lpstr>
      <vt:lpstr>PowerPoint Presentation</vt:lpstr>
      <vt:lpstr>Addressing The Problem</vt:lpstr>
      <vt:lpstr>Flee From Sexual Relations</vt:lpstr>
      <vt:lpstr>What Paul Said …</vt:lpstr>
      <vt:lpstr>Paul’s Response</vt:lpstr>
      <vt:lpstr>Celibacy Not Preferable</vt:lpstr>
      <vt:lpstr>Healthy Sexual Relations</vt:lpstr>
      <vt:lpstr>Sexual Relations In Marriage</vt:lpstr>
      <vt:lpstr>Pleasure</vt:lpstr>
      <vt:lpstr>Pleasure</vt:lpstr>
      <vt:lpstr>Pleasure</vt:lpstr>
      <vt:lpstr>Duty</vt:lpstr>
      <vt:lpstr>Mutual Submission</vt:lpstr>
      <vt:lpstr>Beautiful Reciprocity In Marriage</vt:lpstr>
      <vt:lpstr>Sexual Abstinence</vt:lpstr>
      <vt:lpstr>Gifts From God</vt:lpstr>
      <vt:lpstr>Paul’s Counsel</vt:lpstr>
      <vt:lpstr>Flee Sexual Immorality</vt:lpstr>
      <vt:lpstr>Strengthen Your Marriage</vt:lpstr>
      <vt:lpstr>Celebrating Singlehood</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GOD’S WILL FOR YOU</dc:title>
  <dc:creator>PKHEM</dc:creator>
  <cp:lastModifiedBy>Siew Ghee Chew</cp:lastModifiedBy>
  <cp:revision>227</cp:revision>
  <cp:lastPrinted>2019-07-13T01:11:09Z</cp:lastPrinted>
  <dcterms:created xsi:type="dcterms:W3CDTF">2019-01-25T01:57:35Z</dcterms:created>
  <dcterms:modified xsi:type="dcterms:W3CDTF">2019-09-07T03:21:50Z</dcterms:modified>
</cp:coreProperties>
</file>