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handoutMasterIdLst>
    <p:handoutMasterId r:id="rId33"/>
  </p:handoutMasterIdLst>
  <p:sldIdLst>
    <p:sldId id="444" r:id="rId2"/>
    <p:sldId id="445" r:id="rId3"/>
    <p:sldId id="413" r:id="rId4"/>
    <p:sldId id="417" r:id="rId5"/>
    <p:sldId id="446" r:id="rId6"/>
    <p:sldId id="447" r:id="rId7"/>
    <p:sldId id="418" r:id="rId8"/>
    <p:sldId id="448" r:id="rId9"/>
    <p:sldId id="449" r:id="rId10"/>
    <p:sldId id="450" r:id="rId11"/>
    <p:sldId id="422" r:id="rId12"/>
    <p:sldId id="451" r:id="rId13"/>
    <p:sldId id="419" r:id="rId14"/>
    <p:sldId id="420" r:id="rId15"/>
    <p:sldId id="424" r:id="rId16"/>
    <p:sldId id="452" r:id="rId17"/>
    <p:sldId id="455" r:id="rId18"/>
    <p:sldId id="456" r:id="rId19"/>
    <p:sldId id="457" r:id="rId20"/>
    <p:sldId id="458" r:id="rId21"/>
    <p:sldId id="459" r:id="rId22"/>
    <p:sldId id="425" r:id="rId23"/>
    <p:sldId id="460" r:id="rId24"/>
    <p:sldId id="438" r:id="rId25"/>
    <p:sldId id="461" r:id="rId26"/>
    <p:sldId id="410" r:id="rId27"/>
    <p:sldId id="462" r:id="rId28"/>
    <p:sldId id="463" r:id="rId29"/>
    <p:sldId id="464" r:id="rId30"/>
    <p:sldId id="43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37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588" autoAdjust="0"/>
    <p:restoredTop sz="81172" autoAdjust="0"/>
  </p:normalViewPr>
  <p:slideViewPr>
    <p:cSldViewPr>
      <p:cViewPr>
        <p:scale>
          <a:sx n="65" d="100"/>
          <a:sy n="65" d="100"/>
        </p:scale>
        <p:origin x="-15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01BA6E-046B-4B42-A393-C60F4763CB7C}" type="datetimeFigureOut">
              <a:rPr lang="en-US" smtClean="0"/>
              <a:t>25/09/2019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C1BF41-1D8F-8A4B-9F46-509946C157D9}" type="slidenum">
              <a:rPr lang="en-US" smtClean="0"/>
              <a:t>‹#›</a:t>
            </a:fld>
            <a:endParaRPr lang="en-US"/>
          </a:p>
        </p:txBody>
      </p:sp>
    </p:spTree>
    <p:extLst>
      <p:ext uri="{BB962C8B-B14F-4D97-AF65-F5344CB8AC3E}">
        <p14:creationId xmlns:p14="http://schemas.microsoft.com/office/powerpoint/2010/main" val="162924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49593-7DEA-492E-A38A-5BD35B3EA951}" type="datetimeFigureOut">
              <a:rPr lang="en-US" smtClean="0"/>
              <a:t>25/09/2019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8EEB0-C7C8-4887-8C23-7D20DD765C4B}" type="slidenum">
              <a:rPr lang="en-US" smtClean="0"/>
              <a:t>‹#›</a:t>
            </a:fld>
            <a:endParaRPr lang="en-US"/>
          </a:p>
        </p:txBody>
      </p:sp>
    </p:spTree>
    <p:extLst>
      <p:ext uri="{BB962C8B-B14F-4D97-AF65-F5344CB8AC3E}">
        <p14:creationId xmlns:p14="http://schemas.microsoft.com/office/powerpoint/2010/main" val="141393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8EEB0-C7C8-4887-8C23-7D20DD765C4B}" type="slidenum">
              <a:rPr lang="en-US" smtClean="0"/>
              <a:t>26</a:t>
            </a:fld>
            <a:endParaRPr lang="en-US"/>
          </a:p>
        </p:txBody>
      </p:sp>
    </p:spTree>
    <p:extLst>
      <p:ext uri="{BB962C8B-B14F-4D97-AF65-F5344CB8AC3E}">
        <p14:creationId xmlns:p14="http://schemas.microsoft.com/office/powerpoint/2010/main" val="134868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25/09/2019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F0EB5-B1A0-4384-971E-033F4600FFCF}" type="datetimeFigureOut">
              <a:rPr lang="en-US" smtClean="0"/>
              <a:t>25/09/2019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25/09/2019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C9F0EB5-B1A0-4384-971E-033F4600FFCF}" type="datetimeFigureOut">
              <a:rPr lang="en-US" smtClean="0"/>
              <a:t>25/09/2019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6314799-F4BC-4283-A9DB-F96B389CB546}"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9F0EB5-B1A0-4384-971E-033F4600FFCF}" type="datetimeFigureOut">
              <a:rPr lang="en-US" smtClean="0"/>
              <a:t>25/09/2019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0EB5-B1A0-4384-971E-033F4600FFCF}" type="datetimeFigureOut">
              <a:rPr lang="en-US" smtClean="0"/>
              <a:t>25/09/2019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25/09/2019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C9F0EB5-B1A0-4384-971E-033F4600FFCF}" type="datetimeFigureOut">
              <a:rPr lang="en-US" smtClean="0"/>
              <a:t>25/09/2019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6314799-F4BC-4283-A9DB-F96B389CB546}"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81682"/>
            <a:ext cx="8915400" cy="914400"/>
          </a:xfrm>
        </p:spPr>
        <p:txBody>
          <a:bodyPr/>
          <a:lstStyle/>
          <a:p>
            <a:r>
              <a:rPr lang="en-US" dirty="0" smtClean="0"/>
              <a:t>Marriage &amp; Divorce</a:t>
            </a:r>
            <a:endParaRPr lang="en-US" dirty="0"/>
          </a:p>
        </p:txBody>
      </p:sp>
      <p:sp>
        <p:nvSpPr>
          <p:cNvPr id="3" name="Subtitle 2"/>
          <p:cNvSpPr>
            <a:spLocks noGrp="1"/>
          </p:cNvSpPr>
          <p:nvPr>
            <p:ph type="subTitle" idx="1"/>
          </p:nvPr>
        </p:nvSpPr>
        <p:spPr>
          <a:xfrm>
            <a:off x="914400" y="5638800"/>
            <a:ext cx="8001000" cy="914400"/>
          </a:xfrm>
        </p:spPr>
        <p:txBody>
          <a:bodyPr>
            <a:normAutofit/>
          </a:bodyPr>
          <a:lstStyle/>
          <a:p>
            <a:r>
              <a:rPr lang="en-US" sz="2400" b="1" dirty="0" smtClean="0"/>
              <a:t>1 Corinthians 7:10-16, 39-40</a:t>
            </a:r>
            <a:endParaRPr lang="en-US" sz="2400" b="1" dirty="0"/>
          </a:p>
        </p:txBody>
      </p:sp>
      <p:pic>
        <p:nvPicPr>
          <p:cNvPr id="5" name="Picture Placeholder 4"/>
          <p:cNvPicPr>
            <a:picLocks noGrp="1" noChangeAspect="1"/>
          </p:cNvPicPr>
          <p:nvPr>
            <p:ph type="pic" sz="quarter" idx="13"/>
          </p:nvPr>
        </p:nvPicPr>
        <p:blipFill>
          <a:blip r:embed="rId2"/>
          <a:srcRect t="6757" b="6757"/>
          <a:stretch>
            <a:fillRect/>
          </a:stretch>
        </p:blipFill>
        <p:spPr>
          <a:xfrm>
            <a:off x="914400" y="533400"/>
            <a:ext cx="798830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509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5400" cy="914400"/>
          </a:xfrm>
        </p:spPr>
        <p:txBody>
          <a:bodyPr/>
          <a:lstStyle/>
          <a:p>
            <a:r>
              <a:rPr lang="en-US" dirty="0" smtClean="0"/>
              <a:t>A Solemn Warning</a:t>
            </a:r>
            <a:endParaRPr lang="en-US" dirty="0"/>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1695" r="1695"/>
          <a:stretch>
            <a:fillRect/>
          </a:stretch>
        </p:blipFill>
        <p:spPr>
          <a:xfrm>
            <a:off x="969936" y="2133600"/>
            <a:ext cx="3754464" cy="38862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5410200" y="2286000"/>
            <a:ext cx="2784622" cy="3581400"/>
          </a:xfrm>
        </p:spPr>
        <p:txBody>
          <a:bodyPr>
            <a:normAutofit/>
          </a:bodyPr>
          <a:lstStyle/>
          <a:p>
            <a:pPr algn="just">
              <a:lnSpc>
                <a:spcPct val="120000"/>
              </a:lnSpc>
            </a:pPr>
            <a:r>
              <a:rPr lang="en-US" b="1" baseline="30000" dirty="0"/>
              <a:t>15 </a:t>
            </a:r>
            <a:r>
              <a:rPr lang="en-US" b="1" dirty="0"/>
              <a:t>… So guard yourself in your spirit, and do not break faith with the wife of your youth.</a:t>
            </a:r>
            <a:r>
              <a:rPr lang="en-US" dirty="0"/>
              <a:t> </a:t>
            </a:r>
            <a:r>
              <a:rPr lang="en-US" baseline="30000" dirty="0" smtClean="0"/>
              <a:t>16 </a:t>
            </a:r>
            <a:r>
              <a:rPr lang="en-US" b="1" dirty="0"/>
              <a:t>“I hate divorce,” says the Lord God of Israel …</a:t>
            </a:r>
            <a:r>
              <a:rPr lang="en-MY" dirty="0"/>
              <a:t> </a:t>
            </a:r>
            <a:endParaRPr lang="en-MY" dirty="0" smtClean="0"/>
          </a:p>
          <a:p>
            <a:pPr algn="r">
              <a:lnSpc>
                <a:spcPct val="120000"/>
              </a:lnSpc>
              <a:spcBef>
                <a:spcPts val="200"/>
              </a:spcBef>
            </a:pPr>
            <a:r>
              <a:rPr lang="en-MY" dirty="0" smtClean="0"/>
              <a:t>  </a:t>
            </a:r>
            <a:r>
              <a:rPr lang="en-US" b="1" i="1" dirty="0" smtClean="0">
                <a:solidFill>
                  <a:schemeClr val="accent6">
                    <a:lumMod val="75000"/>
                  </a:schemeClr>
                </a:solidFill>
              </a:rPr>
              <a:t>(Malachi 2)</a:t>
            </a:r>
            <a:endParaRPr lang="en-MY" dirty="0">
              <a:solidFill>
                <a:schemeClr val="accent6">
                  <a:lumMod val="75000"/>
                </a:schemeClr>
              </a:solidFill>
            </a:endParaRPr>
          </a:p>
          <a:p>
            <a:pPr algn="r">
              <a:lnSpc>
                <a:spcPct val="120000"/>
              </a:lnSpc>
            </a:pPr>
            <a:endParaRPr lang="en-US" dirty="0"/>
          </a:p>
        </p:txBody>
      </p:sp>
    </p:spTree>
    <p:extLst>
      <p:ext uri="{BB962C8B-B14F-4D97-AF65-F5344CB8AC3E}">
        <p14:creationId xmlns:p14="http://schemas.microsoft.com/office/powerpoint/2010/main" val="3818215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914400"/>
          </a:xfrm>
        </p:spPr>
        <p:txBody>
          <a:bodyPr/>
          <a:lstStyle/>
          <a:p>
            <a:r>
              <a:rPr lang="en-US" dirty="0" smtClean="0"/>
              <a:t>But Isn’t Divorce Allowed?</a:t>
            </a:r>
            <a:endParaRPr lang="en-US" dirty="0"/>
          </a:p>
        </p:txBody>
      </p:sp>
      <p:sp>
        <p:nvSpPr>
          <p:cNvPr id="3" name="Subtitle 2"/>
          <p:cNvSpPr>
            <a:spLocks noGrp="1"/>
          </p:cNvSpPr>
          <p:nvPr>
            <p:ph type="subTitle" idx="1"/>
          </p:nvPr>
        </p:nvSpPr>
        <p:spPr>
          <a:xfrm>
            <a:off x="914400" y="4648200"/>
            <a:ext cx="8001000" cy="1905000"/>
          </a:xfrm>
        </p:spPr>
        <p:txBody>
          <a:bodyPr>
            <a:normAutofit lnSpcReduction="10000"/>
          </a:bodyPr>
          <a:lstStyle/>
          <a:p>
            <a:pPr algn="just">
              <a:lnSpc>
                <a:spcPct val="130000"/>
              </a:lnSpc>
            </a:pPr>
            <a:r>
              <a:rPr lang="en-US" b="1" baseline="30000" dirty="0"/>
              <a:t>31 </a:t>
            </a:r>
            <a:r>
              <a:rPr lang="en-US" b="1" dirty="0"/>
              <a:t>‘It has been said, “Anyone who divorces his wife must give her a certificate of divorce.”</a:t>
            </a:r>
            <a:r>
              <a:rPr lang="en-US" b="1" baseline="30000" dirty="0"/>
              <a:t>  </a:t>
            </a:r>
            <a:r>
              <a:rPr lang="en-MY" b="1" baseline="30000" dirty="0"/>
              <a:t>32 </a:t>
            </a:r>
            <a:r>
              <a:rPr lang="en-MY" b="1" dirty="0"/>
              <a:t>But I tell you that anyone who divorces his wife, except for sexual immorality, makes her the victim of adultery, and anyone who marries a divorced woman commits adultery.</a:t>
            </a:r>
            <a:r>
              <a:rPr lang="en-MY" dirty="0"/>
              <a:t> </a:t>
            </a:r>
            <a:r>
              <a:rPr lang="en-US" b="1" dirty="0"/>
              <a:t>		            			</a:t>
            </a:r>
            <a:r>
              <a:rPr lang="en-US" b="1" dirty="0">
                <a:solidFill>
                  <a:schemeClr val="accent6">
                    <a:lumMod val="75000"/>
                  </a:schemeClr>
                </a:solidFill>
              </a:rPr>
              <a:t>  </a:t>
            </a:r>
            <a:r>
              <a:rPr lang="en-US" b="1" dirty="0" smtClean="0">
                <a:solidFill>
                  <a:schemeClr val="accent6">
                    <a:lumMod val="75000"/>
                  </a:schemeClr>
                </a:solidFill>
              </a:rPr>
              <a:t>     </a:t>
            </a:r>
            <a:r>
              <a:rPr lang="en-US" b="1" i="1" dirty="0" smtClean="0">
                <a:solidFill>
                  <a:schemeClr val="accent6">
                    <a:lumMod val="75000"/>
                  </a:schemeClr>
                </a:solidFill>
              </a:rPr>
              <a:t>(Matthew </a:t>
            </a:r>
            <a:r>
              <a:rPr lang="en-US" b="1" i="1" dirty="0" smtClean="0">
                <a:solidFill>
                  <a:schemeClr val="accent6">
                    <a:lumMod val="75000"/>
                  </a:schemeClr>
                </a:solidFill>
              </a:rPr>
              <a:t>5)</a:t>
            </a:r>
            <a:endParaRPr lang="en-US" dirty="0">
              <a:solidFill>
                <a:schemeClr val="accent6">
                  <a:lumMod val="75000"/>
                </a:schemeClr>
              </a:solidFill>
            </a:endParaRPr>
          </a:p>
          <a:p>
            <a:endParaRPr lang="en-US" dirty="0"/>
          </a:p>
        </p:txBody>
      </p:sp>
      <p:pic>
        <p:nvPicPr>
          <p:cNvPr id="5" name="Picture Placeholder 4"/>
          <p:cNvPicPr>
            <a:picLocks noGrp="1" noChangeAspect="1"/>
          </p:cNvPicPr>
          <p:nvPr>
            <p:ph type="pic" sz="quarter" idx="13"/>
          </p:nvPr>
        </p:nvPicPr>
        <p:blipFill>
          <a:blip r:embed="rId2"/>
          <a:srcRect t="13520" b="13520"/>
          <a:stretch>
            <a:fillRect/>
          </a:stretch>
        </p:blipFill>
        <p:spPr>
          <a:xfrm>
            <a:off x="2133600" y="1676400"/>
            <a:ext cx="5486400" cy="2669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6935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915400" cy="877824"/>
          </a:xfrm>
        </p:spPr>
        <p:txBody>
          <a:bodyPr/>
          <a:lstStyle/>
          <a:p>
            <a:r>
              <a:rPr lang="en-US" sz="3600" dirty="0" smtClean="0"/>
              <a:t>A Question On Divorce</a:t>
            </a:r>
            <a:endParaRPr lang="en-US" sz="3600" dirty="0"/>
          </a:p>
        </p:txBody>
      </p:sp>
      <p:sp>
        <p:nvSpPr>
          <p:cNvPr id="3" name="Subtitle 2"/>
          <p:cNvSpPr>
            <a:spLocks noGrp="1"/>
          </p:cNvSpPr>
          <p:nvPr>
            <p:ph type="subTitle" idx="1"/>
          </p:nvPr>
        </p:nvSpPr>
        <p:spPr>
          <a:xfrm>
            <a:off x="685800" y="1447801"/>
            <a:ext cx="8229600" cy="5029199"/>
          </a:xfrm>
        </p:spPr>
        <p:txBody>
          <a:bodyPr>
            <a:normAutofit fontScale="92500" lnSpcReduction="20000"/>
          </a:bodyPr>
          <a:lstStyle/>
          <a:p>
            <a:pPr algn="just" fontAlgn="base"/>
            <a:endParaRPr lang="en-US" sz="500" b="1" dirty="0"/>
          </a:p>
          <a:p>
            <a:pPr algn="just">
              <a:lnSpc>
                <a:spcPct val="110000"/>
              </a:lnSpc>
            </a:pPr>
            <a:r>
              <a:rPr lang="en-US" sz="1800" b="1" baseline="30000" dirty="0"/>
              <a:t>3 </a:t>
            </a:r>
            <a:r>
              <a:rPr lang="en-US" sz="1800" b="1" dirty="0"/>
              <a:t>The Pharisees also came to Him, testing Him, and saying to Him, “Is it lawful for a man to divorce his wife for </a:t>
            </a:r>
            <a:r>
              <a:rPr lang="en-US" sz="1800" b="1" i="1" dirty="0"/>
              <a:t>just</a:t>
            </a:r>
            <a:r>
              <a:rPr lang="en-US" sz="1800" b="1" dirty="0"/>
              <a:t> any reason?</a:t>
            </a:r>
            <a:r>
              <a:rPr lang="en-US" sz="1800" b="1" dirty="0" smtClean="0"/>
              <a:t>”</a:t>
            </a:r>
          </a:p>
          <a:p>
            <a:pPr algn="just">
              <a:lnSpc>
                <a:spcPct val="110000"/>
              </a:lnSpc>
            </a:pPr>
            <a:endParaRPr lang="en-MY" sz="200" dirty="0"/>
          </a:p>
          <a:p>
            <a:pPr algn="just">
              <a:lnSpc>
                <a:spcPct val="110000"/>
              </a:lnSpc>
            </a:pPr>
            <a:r>
              <a:rPr lang="en-US" sz="1800" b="1" baseline="30000" dirty="0"/>
              <a:t>4 </a:t>
            </a:r>
            <a:r>
              <a:rPr lang="en-US" sz="1800" b="1" dirty="0"/>
              <a:t>And He answered and said to them, “Have you not read that He who made </a:t>
            </a:r>
            <a:r>
              <a:rPr lang="en-US" sz="1800" b="1" i="1" dirty="0"/>
              <a:t>them</a:t>
            </a:r>
            <a:r>
              <a:rPr lang="en-US" sz="1800" b="1" dirty="0"/>
              <a:t> at the beginning ‘made them male and female,’ </a:t>
            </a:r>
            <a:r>
              <a:rPr lang="en-US" sz="1800" b="1" baseline="30000" dirty="0"/>
              <a:t>5 </a:t>
            </a:r>
            <a:r>
              <a:rPr lang="en-US" sz="1800" b="1" dirty="0"/>
              <a:t>and said, ‘For this reason a man shall leave his father and mother and be joined to his wife, and the two shall become one flesh’? </a:t>
            </a:r>
            <a:r>
              <a:rPr lang="en-US" sz="1800" b="1" baseline="30000" dirty="0"/>
              <a:t>6 </a:t>
            </a:r>
            <a:r>
              <a:rPr lang="en-US" sz="1800" b="1" dirty="0"/>
              <a:t>So then, they are no longer two but one flesh. Therefore what God has joined together, let not man separate.</a:t>
            </a:r>
            <a:r>
              <a:rPr lang="en-US" sz="1800" b="1" dirty="0" smtClean="0"/>
              <a:t>”</a:t>
            </a:r>
          </a:p>
          <a:p>
            <a:pPr algn="just">
              <a:lnSpc>
                <a:spcPct val="110000"/>
              </a:lnSpc>
            </a:pPr>
            <a:endParaRPr lang="en-MY" sz="200" dirty="0"/>
          </a:p>
          <a:p>
            <a:pPr algn="just">
              <a:lnSpc>
                <a:spcPct val="110000"/>
              </a:lnSpc>
            </a:pPr>
            <a:r>
              <a:rPr lang="en-US" sz="1800" b="1" baseline="30000" dirty="0"/>
              <a:t>7 </a:t>
            </a:r>
            <a:r>
              <a:rPr lang="en-US" sz="1800" b="1" dirty="0"/>
              <a:t>They said to Him, “Why then did Moses command to give a certificate of divorce, and to put her away?</a:t>
            </a:r>
            <a:r>
              <a:rPr lang="en-US" sz="1800" b="1" dirty="0" smtClean="0"/>
              <a:t>”</a:t>
            </a:r>
          </a:p>
          <a:p>
            <a:pPr algn="just">
              <a:lnSpc>
                <a:spcPct val="110000"/>
              </a:lnSpc>
            </a:pPr>
            <a:endParaRPr lang="en-MY" sz="200" dirty="0"/>
          </a:p>
          <a:p>
            <a:pPr algn="just">
              <a:lnSpc>
                <a:spcPct val="110000"/>
              </a:lnSpc>
            </a:pPr>
            <a:r>
              <a:rPr lang="en-US" sz="1800" b="1" baseline="30000" dirty="0"/>
              <a:t>8 </a:t>
            </a:r>
            <a:r>
              <a:rPr lang="en-US" sz="1800" b="1" dirty="0"/>
              <a:t>He said to them, “Moses, because of the hardness of your hearts, permitted you to divorce your wives, but from the beginning it was not so. </a:t>
            </a:r>
            <a:r>
              <a:rPr lang="en-US" sz="1800" b="1" baseline="30000" dirty="0"/>
              <a:t>9 </a:t>
            </a:r>
            <a:r>
              <a:rPr lang="en-US" sz="1800" b="1" dirty="0"/>
              <a:t>And I say to you, whoever divorces his wife, except for sexual immorality, and marries another, commits adultery; and whoever marries her who is divorced commits adultery.</a:t>
            </a:r>
            <a:r>
              <a:rPr lang="en-US" sz="1800" b="1" dirty="0" smtClean="0"/>
              <a:t>”</a:t>
            </a:r>
          </a:p>
          <a:p>
            <a:pPr algn="just">
              <a:lnSpc>
                <a:spcPct val="110000"/>
              </a:lnSpc>
            </a:pPr>
            <a:endParaRPr lang="en-MY" sz="200" dirty="0"/>
          </a:p>
          <a:p>
            <a:pPr algn="just">
              <a:lnSpc>
                <a:spcPct val="110000"/>
              </a:lnSpc>
            </a:pPr>
            <a:r>
              <a:rPr lang="en-US" sz="1800" b="1" baseline="30000" dirty="0"/>
              <a:t>10 </a:t>
            </a:r>
            <a:r>
              <a:rPr lang="en-US" sz="1800" b="1" dirty="0"/>
              <a:t>His disciples said to Him, “If such is the case of the man with </a:t>
            </a:r>
            <a:r>
              <a:rPr lang="en-US" sz="1800" b="1" i="1" dirty="0"/>
              <a:t>his</a:t>
            </a:r>
            <a:r>
              <a:rPr lang="en-US" sz="1800" b="1" dirty="0"/>
              <a:t> wife, it is better not to marry.”</a:t>
            </a:r>
            <a:r>
              <a:rPr lang="en-MY" sz="1800" dirty="0"/>
              <a:t> </a:t>
            </a:r>
            <a:r>
              <a:rPr lang="en-US" sz="1800" dirty="0">
                <a:solidFill>
                  <a:schemeClr val="accent6">
                    <a:lumMod val="75000"/>
                  </a:schemeClr>
                </a:solidFill>
              </a:rPr>
              <a:t>	</a:t>
            </a:r>
            <a:r>
              <a:rPr lang="en-US" sz="1800" dirty="0" smtClean="0">
                <a:solidFill>
                  <a:schemeClr val="accent6">
                    <a:lumMod val="75000"/>
                  </a:schemeClr>
                </a:solidFill>
              </a:rPr>
              <a:t>			             </a:t>
            </a:r>
          </a:p>
          <a:p>
            <a:pPr algn="r">
              <a:lnSpc>
                <a:spcPct val="110000"/>
              </a:lnSpc>
            </a:pPr>
            <a:r>
              <a:rPr lang="en-US" sz="1800" b="1" i="1" dirty="0" smtClean="0">
                <a:solidFill>
                  <a:schemeClr val="accent6">
                    <a:lumMod val="75000"/>
                  </a:schemeClr>
                </a:solidFill>
              </a:rPr>
              <a:t>(Matthew 19)</a:t>
            </a:r>
          </a:p>
          <a:p>
            <a:endParaRPr lang="en-US" dirty="0"/>
          </a:p>
        </p:txBody>
      </p:sp>
    </p:spTree>
    <p:extLst>
      <p:ext uri="{BB962C8B-B14F-4D97-AF65-F5344CB8AC3E}">
        <p14:creationId xmlns:p14="http://schemas.microsoft.com/office/powerpoint/2010/main" val="3344400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Hardness Of Heart</a:t>
            </a:r>
            <a:endParaRPr lang="en-US" dirty="0"/>
          </a:p>
        </p:txBody>
      </p:sp>
      <p:pic>
        <p:nvPicPr>
          <p:cNvPr id="4" name="Picture 3"/>
          <p:cNvPicPr>
            <a:picLocks noChangeAspect="1"/>
          </p:cNvPicPr>
          <p:nvPr/>
        </p:nvPicPr>
        <p:blipFill>
          <a:blip r:embed="rId2"/>
          <a:stretch>
            <a:fillRect/>
          </a:stretch>
        </p:blipFill>
        <p:spPr>
          <a:xfrm>
            <a:off x="1066800" y="2236576"/>
            <a:ext cx="6934200" cy="3630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4870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914400"/>
          </a:xfrm>
        </p:spPr>
        <p:txBody>
          <a:bodyPr/>
          <a:lstStyle/>
          <a:p>
            <a:r>
              <a:rPr lang="en-US" dirty="0" smtClean="0"/>
              <a:t>Divorced</a:t>
            </a:r>
            <a:endParaRPr lang="en-US" dirty="0"/>
          </a:p>
        </p:txBody>
      </p:sp>
      <p:sp>
        <p:nvSpPr>
          <p:cNvPr id="3" name="Subtitle 2"/>
          <p:cNvSpPr>
            <a:spLocks noGrp="1"/>
          </p:cNvSpPr>
          <p:nvPr>
            <p:ph type="subTitle" idx="1"/>
          </p:nvPr>
        </p:nvSpPr>
        <p:spPr>
          <a:xfrm>
            <a:off x="914400" y="5257800"/>
            <a:ext cx="8001000" cy="1219200"/>
          </a:xfrm>
        </p:spPr>
        <p:txBody>
          <a:bodyPr>
            <a:normAutofit/>
          </a:bodyPr>
          <a:lstStyle/>
          <a:p>
            <a:pPr algn="just">
              <a:lnSpc>
                <a:spcPct val="120000"/>
              </a:lnSpc>
            </a:pPr>
            <a:r>
              <a:rPr lang="en-US" b="1" baseline="30000" dirty="0"/>
              <a:t>11 </a:t>
            </a:r>
            <a:r>
              <a:rPr lang="en-US" b="1" dirty="0"/>
              <a:t>But if she does, she must remain unmarried or else be reconciled to her husband. And a husband must not divorce his wife</a:t>
            </a:r>
            <a:r>
              <a:rPr lang="en-US" b="1" dirty="0" smtClean="0"/>
              <a:t>.</a:t>
            </a:r>
            <a:endParaRPr lang="en-MY" dirty="0" smtClean="0"/>
          </a:p>
          <a:p>
            <a:pPr algn="r">
              <a:lnSpc>
                <a:spcPct val="120000"/>
              </a:lnSpc>
            </a:pPr>
            <a:r>
              <a:rPr lang="en-US" b="1" i="1" dirty="0" smtClean="0">
                <a:solidFill>
                  <a:schemeClr val="accent6">
                    <a:lumMod val="75000"/>
                  </a:schemeClr>
                </a:solidFill>
              </a:rPr>
              <a:t>(</a:t>
            </a:r>
            <a:r>
              <a:rPr lang="en-US" b="1" i="1" dirty="0">
                <a:solidFill>
                  <a:schemeClr val="accent6">
                    <a:lumMod val="75000"/>
                  </a:schemeClr>
                </a:solidFill>
              </a:rPr>
              <a:t>1 C</a:t>
            </a:r>
            <a:r>
              <a:rPr lang="en-US" b="1" dirty="0">
                <a:solidFill>
                  <a:schemeClr val="accent6">
                    <a:lumMod val="75000"/>
                  </a:schemeClr>
                </a:solidFill>
              </a:rPr>
              <a:t>o</a:t>
            </a:r>
            <a:r>
              <a:rPr lang="en-US" b="1" i="1" dirty="0">
                <a:solidFill>
                  <a:schemeClr val="accent6">
                    <a:lumMod val="75000"/>
                  </a:schemeClr>
                </a:solidFill>
              </a:rPr>
              <a:t>rinthians 7</a:t>
            </a:r>
            <a:r>
              <a:rPr lang="en-US" b="1" i="1" dirty="0" smtClean="0">
                <a:solidFill>
                  <a:schemeClr val="accent6">
                    <a:lumMod val="75000"/>
                  </a:schemeClr>
                </a:solidFill>
              </a:rPr>
              <a:t>)</a:t>
            </a:r>
          </a:p>
        </p:txBody>
      </p:sp>
      <p:pic>
        <p:nvPicPr>
          <p:cNvPr id="7" name="Picture Placeholder 6"/>
          <p:cNvPicPr>
            <a:picLocks noGrp="1" noChangeAspect="1"/>
          </p:cNvPicPr>
          <p:nvPr>
            <p:ph type="pic" sz="quarter" idx="13"/>
          </p:nvPr>
        </p:nvPicPr>
        <p:blipFill>
          <a:blip r:embed="rId2"/>
          <a:srcRect t="6757" b="6757"/>
          <a:stretch>
            <a:fillRect/>
          </a:stretch>
        </p:blipFill>
        <p:spPr>
          <a:xfrm>
            <a:off x="1676400" y="1752600"/>
            <a:ext cx="6553200" cy="3188043"/>
          </a:xfrm>
        </p:spPr>
      </p:pic>
    </p:spTree>
    <p:extLst>
      <p:ext uri="{BB962C8B-B14F-4D97-AF65-F5344CB8AC3E}">
        <p14:creationId xmlns:p14="http://schemas.microsoft.com/office/powerpoint/2010/main" val="4031058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lstStyle/>
          <a:p>
            <a:r>
              <a:rPr lang="en-US" sz="3600" dirty="0" smtClean="0"/>
              <a:t>Divorced</a:t>
            </a:r>
            <a:endParaRPr lang="en-US" sz="3600" dirty="0"/>
          </a:p>
        </p:txBody>
      </p:sp>
      <p:sp>
        <p:nvSpPr>
          <p:cNvPr id="3" name="Subtitle 2"/>
          <p:cNvSpPr>
            <a:spLocks noGrp="1"/>
          </p:cNvSpPr>
          <p:nvPr>
            <p:ph type="subTitle" idx="1"/>
          </p:nvPr>
        </p:nvSpPr>
        <p:spPr>
          <a:xfrm>
            <a:off x="914400" y="1676401"/>
            <a:ext cx="8001000" cy="4800599"/>
          </a:xfrm>
        </p:spPr>
        <p:txBody>
          <a:bodyPr>
            <a:normAutofit lnSpcReduction="10000"/>
          </a:bodyPr>
          <a:lstStyle/>
          <a:p>
            <a:pPr algn="just"/>
            <a:r>
              <a:rPr lang="en-US" sz="1800" b="1" dirty="0"/>
              <a:t>He (Paul) says, "if she does, let her remain single..." The marriage is not broken just because it has become impossible to go on with. If she leaves even for a temporary separation, or, if it is a long continued problem, even if she gains a divorce, yet in God's sight the marriage is not broken</a:t>
            </a:r>
            <a:r>
              <a:rPr lang="en-US" sz="1800" b="1" dirty="0" smtClean="0"/>
              <a:t>.</a:t>
            </a:r>
          </a:p>
          <a:p>
            <a:pPr algn="just"/>
            <a:endParaRPr lang="en-MY" sz="200" b="1" dirty="0"/>
          </a:p>
          <a:p>
            <a:pPr algn="just"/>
            <a:r>
              <a:rPr lang="en-US" sz="1800" b="1" dirty="0"/>
              <a:t>Remember we are not dealing with the Law as Christians: We are dealing with God and reality and what is ultimately true, regardless of what the fluctuations of the Law may allow. In God's sight the marriage is not broken, therefore, "let her remain single or else be reconciled to her husband)." In other words she is not to remarry because that would create a broken marriage involving, in this case, some form of adultery. Therefore, while her mate lives and remains unmarried (or while his mate lives and remains unmarried, because this would apply to a man as well as a woman), she or he is not to remarry, for there is always the possibility that the grace of God can work to restore and reconcile that marriage.</a:t>
            </a:r>
            <a:endParaRPr lang="en-MY" sz="1800" b="1" dirty="0"/>
          </a:p>
          <a:p>
            <a:pPr algn="just" fontAlgn="base"/>
            <a:endParaRPr lang="en-US" sz="200" b="1" dirty="0"/>
          </a:p>
          <a:p>
            <a:pPr algn="r" fontAlgn="base"/>
            <a:r>
              <a:rPr lang="en-US" sz="1800" b="1" i="1" dirty="0" smtClean="0">
                <a:solidFill>
                  <a:schemeClr val="accent6">
                    <a:lumMod val="75000"/>
                  </a:schemeClr>
                </a:solidFill>
              </a:rPr>
              <a:t>(Ray Stedman, </a:t>
            </a:r>
            <a:r>
              <a:rPr lang="en-US" sz="1800" b="1" dirty="0" smtClean="0">
                <a:solidFill>
                  <a:schemeClr val="accent6">
                    <a:lumMod val="75000"/>
                  </a:schemeClr>
                </a:solidFill>
              </a:rPr>
              <a:t>”Answers On Divorce”</a:t>
            </a:r>
            <a:r>
              <a:rPr lang="en-US" sz="1800" b="1" i="1" dirty="0" smtClean="0">
                <a:solidFill>
                  <a:schemeClr val="accent6">
                    <a:lumMod val="75000"/>
                  </a:schemeClr>
                </a:solidFill>
              </a:rPr>
              <a:t>)</a:t>
            </a:r>
            <a:endParaRPr lang="en-US" sz="1800" b="1" dirty="0">
              <a:solidFill>
                <a:schemeClr val="accent6">
                  <a:lumMod val="75000"/>
                </a:schemeClr>
              </a:solidFill>
            </a:endParaRPr>
          </a:p>
        </p:txBody>
      </p:sp>
    </p:spTree>
    <p:extLst>
      <p:ext uri="{BB962C8B-B14F-4D97-AF65-F5344CB8AC3E}">
        <p14:creationId xmlns:p14="http://schemas.microsoft.com/office/powerpoint/2010/main" val="40288501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lstStyle/>
          <a:p>
            <a:r>
              <a:rPr lang="en-US" sz="3600" dirty="0" smtClean="0"/>
              <a:t>Unequally Yoked Couples</a:t>
            </a:r>
            <a:endParaRPr lang="en-US" sz="3600" dirty="0"/>
          </a:p>
        </p:txBody>
      </p:sp>
      <p:sp>
        <p:nvSpPr>
          <p:cNvPr id="3" name="Subtitle 2"/>
          <p:cNvSpPr>
            <a:spLocks noGrp="1"/>
          </p:cNvSpPr>
          <p:nvPr>
            <p:ph type="subTitle" idx="1"/>
          </p:nvPr>
        </p:nvSpPr>
        <p:spPr>
          <a:xfrm>
            <a:off x="914400" y="1676401"/>
            <a:ext cx="8001000" cy="4800599"/>
          </a:xfrm>
        </p:spPr>
        <p:txBody>
          <a:bodyPr>
            <a:normAutofit lnSpcReduction="10000"/>
          </a:bodyPr>
          <a:lstStyle/>
          <a:p>
            <a:pPr algn="just">
              <a:lnSpc>
                <a:spcPct val="120000"/>
              </a:lnSpc>
            </a:pPr>
            <a:r>
              <a:rPr lang="en-US" sz="1800" b="1" baseline="30000" dirty="0"/>
              <a:t>12 </a:t>
            </a:r>
            <a:r>
              <a:rPr lang="en-US" sz="1800" b="1" dirty="0"/>
              <a:t>To the rest I say this (I, not the Lord): If any brother has a wife who is not a believer and she is willing to live with him, he must not divorce her. </a:t>
            </a:r>
            <a:r>
              <a:rPr lang="en-US" sz="1800" b="1" baseline="30000" dirty="0"/>
              <a:t>13 </a:t>
            </a:r>
            <a:r>
              <a:rPr lang="en-US" sz="1800" b="1" dirty="0"/>
              <a:t>And if a woman has a husband who is not a believer and he is willing to live with her, she must not divorce him. </a:t>
            </a:r>
            <a:r>
              <a:rPr lang="en-US" sz="1800" b="1" baseline="30000" dirty="0"/>
              <a:t>14 </a:t>
            </a:r>
            <a:r>
              <a:rPr lang="en-US" sz="1800" b="1" dirty="0"/>
              <a:t>For the unbelieving husband has been sanctified through his wife, and the unbelieving wife has been sanctified through her believing husband. Otherwise your children would be unclean, but as it is, they are holy</a:t>
            </a:r>
            <a:r>
              <a:rPr lang="en-US" sz="1800" b="1" dirty="0" smtClean="0"/>
              <a:t>.</a:t>
            </a:r>
          </a:p>
          <a:p>
            <a:pPr algn="just">
              <a:lnSpc>
                <a:spcPct val="120000"/>
              </a:lnSpc>
            </a:pPr>
            <a:endParaRPr lang="en-MY" sz="200" dirty="0"/>
          </a:p>
          <a:p>
            <a:pPr algn="just">
              <a:lnSpc>
                <a:spcPct val="120000"/>
              </a:lnSpc>
            </a:pPr>
            <a:r>
              <a:rPr lang="en-US" sz="1800" b="1" baseline="30000" dirty="0"/>
              <a:t>15 </a:t>
            </a:r>
            <a:r>
              <a:rPr lang="en-US" sz="1800" b="1" dirty="0"/>
              <a:t>But if the unbeliever leaves, let it be so. The brother or the sister is not bound in such circumstances; God has called us to live in peace. </a:t>
            </a:r>
            <a:r>
              <a:rPr lang="en-US" sz="1800" b="1" baseline="30000" dirty="0"/>
              <a:t>16 </a:t>
            </a:r>
            <a:r>
              <a:rPr lang="en-US" sz="1800" b="1" dirty="0"/>
              <a:t>How do you know, wife, whether you will save your husband? Or, how do you know, husband, whether you will save your wife?</a:t>
            </a:r>
            <a:endParaRPr lang="en-MY" sz="1800" dirty="0"/>
          </a:p>
          <a:p>
            <a:pPr algn="just" fontAlgn="base"/>
            <a:endParaRPr lang="en-US" sz="200" b="1" dirty="0"/>
          </a:p>
          <a:p>
            <a:pPr algn="r" fontAlgn="base"/>
            <a:r>
              <a:rPr lang="en-US" sz="1800" b="1" i="1" dirty="0" smtClean="0">
                <a:solidFill>
                  <a:schemeClr val="accent6">
                    <a:lumMod val="75000"/>
                  </a:schemeClr>
                </a:solidFill>
              </a:rPr>
              <a:t>(1 Corinthians 7)</a:t>
            </a:r>
            <a:endParaRPr lang="en-US" sz="1800" b="1" dirty="0">
              <a:solidFill>
                <a:schemeClr val="accent6">
                  <a:lumMod val="75000"/>
                </a:schemeClr>
              </a:solidFill>
            </a:endParaRPr>
          </a:p>
        </p:txBody>
      </p:sp>
    </p:spTree>
    <p:extLst>
      <p:ext uri="{BB962C8B-B14F-4D97-AF65-F5344CB8AC3E}">
        <p14:creationId xmlns:p14="http://schemas.microsoft.com/office/powerpoint/2010/main" val="14766767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914400"/>
          </a:xfrm>
        </p:spPr>
        <p:txBody>
          <a:bodyPr/>
          <a:lstStyle/>
          <a:p>
            <a:r>
              <a:rPr lang="en-US" dirty="0" smtClean="0"/>
              <a:t>Question For Paul</a:t>
            </a:r>
            <a:endParaRPr lang="en-US" dirty="0"/>
          </a:p>
        </p:txBody>
      </p:sp>
      <p:sp>
        <p:nvSpPr>
          <p:cNvPr id="3" name="Subtitle 2"/>
          <p:cNvSpPr>
            <a:spLocks noGrp="1"/>
          </p:cNvSpPr>
          <p:nvPr>
            <p:ph type="subTitle" idx="1"/>
          </p:nvPr>
        </p:nvSpPr>
        <p:spPr>
          <a:xfrm>
            <a:off x="1523586" y="5371272"/>
            <a:ext cx="6781800" cy="1105728"/>
          </a:xfrm>
        </p:spPr>
        <p:txBody>
          <a:bodyPr>
            <a:normAutofit/>
          </a:bodyPr>
          <a:lstStyle/>
          <a:p>
            <a:pPr algn="just">
              <a:lnSpc>
                <a:spcPct val="120000"/>
              </a:lnSpc>
            </a:pPr>
            <a:r>
              <a:rPr lang="en-US" sz="2000" b="1" dirty="0" smtClean="0"/>
              <a:t>How can a believer remain in a marriage union with an unbeliever?</a:t>
            </a:r>
            <a:endParaRPr lang="en-US" sz="2000" b="1" dirty="0" smtClean="0">
              <a:solidFill>
                <a:schemeClr val="accent6">
                  <a:lumMod val="75000"/>
                </a:schemeClr>
              </a:solidFill>
            </a:endParaRPr>
          </a:p>
        </p:txBody>
      </p:sp>
      <p:pic>
        <p:nvPicPr>
          <p:cNvPr id="6" name="Picture Placeholder 5"/>
          <p:cNvPicPr>
            <a:picLocks noGrp="1" noChangeAspect="1"/>
          </p:cNvPicPr>
          <p:nvPr>
            <p:ph type="pic" sz="quarter" idx="13"/>
          </p:nvPr>
        </p:nvPicPr>
        <p:blipFill>
          <a:blip r:embed="rId2"/>
          <a:srcRect t="15002" b="15002"/>
          <a:stretch>
            <a:fillRect/>
          </a:stretch>
        </p:blipFill>
        <p:spPr>
          <a:xfrm>
            <a:off x="1536286" y="1875833"/>
            <a:ext cx="6769514" cy="31533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64135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lstStyle/>
          <a:p>
            <a:r>
              <a:rPr lang="en-US" sz="3600" dirty="0" smtClean="0"/>
              <a:t>Do Not Divorce</a:t>
            </a:r>
            <a:endParaRPr lang="en-US" sz="3600" dirty="0"/>
          </a:p>
        </p:txBody>
      </p:sp>
      <p:sp>
        <p:nvSpPr>
          <p:cNvPr id="3" name="Subtitle 2"/>
          <p:cNvSpPr>
            <a:spLocks noGrp="1"/>
          </p:cNvSpPr>
          <p:nvPr>
            <p:ph type="subTitle" idx="1"/>
          </p:nvPr>
        </p:nvSpPr>
        <p:spPr>
          <a:xfrm>
            <a:off x="914400" y="1905001"/>
            <a:ext cx="8001000" cy="4343399"/>
          </a:xfrm>
        </p:spPr>
        <p:txBody>
          <a:bodyPr>
            <a:normAutofit/>
          </a:bodyPr>
          <a:lstStyle/>
          <a:p>
            <a:pPr algn="just">
              <a:lnSpc>
                <a:spcPct val="120000"/>
              </a:lnSpc>
            </a:pPr>
            <a:r>
              <a:rPr lang="en-US" sz="1800" b="1" dirty="0"/>
              <a:t>I think the problem had arisen because of what Paul had said, or taught, in Corinth that is reflected in Chapter 6 where he speaks about "your bodies are members of Christ" (1 Corinthians 6:15 RSV), and how wrong it was to take the members of Christ, the physical body that belongs to Jesus Christ, and to involve it with the temple prostitutes of Corinth. That was a defiling act, and perhaps many had inferred from that that any kind of sexual union with an unbeliever was a defiling act -- that now you have a marriage where one is a Christian and the other is not and the Christian in that marriage is saying, "Do my sexual practices in marriage mean that I am taking the members of Christ and defiling them with an unbeliever</a:t>
            </a:r>
            <a:r>
              <a:rPr lang="en-US" sz="1800" b="1" dirty="0" smtClean="0"/>
              <a:t>?”</a:t>
            </a:r>
            <a:endParaRPr lang="en-US" sz="1800" b="1" dirty="0">
              <a:solidFill>
                <a:schemeClr val="accent6">
                  <a:lumMod val="75000"/>
                </a:schemeClr>
              </a:solidFill>
            </a:endParaRPr>
          </a:p>
        </p:txBody>
      </p:sp>
    </p:spTree>
    <p:extLst>
      <p:ext uri="{BB962C8B-B14F-4D97-AF65-F5344CB8AC3E}">
        <p14:creationId xmlns:p14="http://schemas.microsoft.com/office/powerpoint/2010/main" val="1800045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lstStyle/>
          <a:p>
            <a:r>
              <a:rPr lang="en-US" sz="3600" dirty="0" smtClean="0"/>
              <a:t>Do Not Divorce</a:t>
            </a:r>
            <a:endParaRPr lang="en-US" sz="3600" dirty="0"/>
          </a:p>
        </p:txBody>
      </p:sp>
      <p:sp>
        <p:nvSpPr>
          <p:cNvPr id="3" name="Subtitle 2"/>
          <p:cNvSpPr>
            <a:spLocks noGrp="1"/>
          </p:cNvSpPr>
          <p:nvPr>
            <p:ph type="subTitle" idx="1"/>
          </p:nvPr>
        </p:nvSpPr>
        <p:spPr>
          <a:xfrm>
            <a:off x="914400" y="1752600"/>
            <a:ext cx="8001000" cy="4648199"/>
          </a:xfrm>
        </p:spPr>
        <p:txBody>
          <a:bodyPr>
            <a:normAutofit/>
          </a:bodyPr>
          <a:lstStyle/>
          <a:p>
            <a:pPr algn="just">
              <a:lnSpc>
                <a:spcPct val="120000"/>
              </a:lnSpc>
            </a:pPr>
            <a:r>
              <a:rPr lang="en-US" sz="1800" b="1" dirty="0"/>
              <a:t>Paul's assurance is, "No, you are not." As Hebrews says: "Marriage is honorable in all, and the bed undefiled," (Hebrews 13:4). </a:t>
            </a:r>
            <a:r>
              <a:rPr lang="en-US" sz="1800" b="1" dirty="0" smtClean="0"/>
              <a:t>The </a:t>
            </a:r>
            <a:r>
              <a:rPr lang="en-US" sz="1800" b="1" dirty="0"/>
              <a:t>marriage, therefore, remains unchanged. "In fact," the apostle says, "a wonderful thing occurs. Instead of defiling, it is the other way around; it is the believing mate that, in a sense, sanctifies the unbeliever." Now that does not mean "saves them" or "regenerates them." That is always an individual matter left up to the individual faith. What it means is no defilement is involved when sexual union occurs in such a marriage, but rather it sets the unbeliever apart for a special treatment by the Lord; there is a strong exposure to a loving witness that is very difficult for him or her to resist, and it may very well ultimately lead that unbelieving mate to the Lord.</a:t>
            </a:r>
            <a:endParaRPr lang="en-MY" sz="1800" b="1" dirty="0"/>
          </a:p>
          <a:p>
            <a:pPr algn="r">
              <a:lnSpc>
                <a:spcPct val="120000"/>
              </a:lnSpc>
            </a:pPr>
            <a:r>
              <a:rPr lang="en-US" sz="1800" b="1" i="1" dirty="0">
                <a:solidFill>
                  <a:srgbClr val="7E8C4D"/>
                </a:solidFill>
              </a:rPr>
              <a:t>(Ray Stedman, </a:t>
            </a:r>
            <a:r>
              <a:rPr lang="en-US" sz="1800" b="1" dirty="0">
                <a:solidFill>
                  <a:srgbClr val="7E8C4D"/>
                </a:solidFill>
              </a:rPr>
              <a:t>“Answers On Divorce”</a:t>
            </a:r>
            <a:r>
              <a:rPr lang="en-US" sz="1800" b="1" i="1" dirty="0">
                <a:solidFill>
                  <a:srgbClr val="7E8C4D"/>
                </a:solidFill>
              </a:rPr>
              <a:t>)</a:t>
            </a:r>
            <a:endParaRPr lang="en-MY" sz="1800" b="1" dirty="0">
              <a:solidFill>
                <a:srgbClr val="7E8C4D"/>
              </a:solidFill>
            </a:endParaRPr>
          </a:p>
          <a:p>
            <a:pPr algn="just">
              <a:lnSpc>
                <a:spcPct val="120000"/>
              </a:lnSpc>
            </a:pPr>
            <a:endParaRPr lang="en-US" sz="1800" b="1" dirty="0">
              <a:solidFill>
                <a:schemeClr val="accent6">
                  <a:lumMod val="75000"/>
                </a:schemeClr>
              </a:solidFill>
            </a:endParaRPr>
          </a:p>
        </p:txBody>
      </p:sp>
    </p:spTree>
    <p:extLst>
      <p:ext uri="{BB962C8B-B14F-4D97-AF65-F5344CB8AC3E}">
        <p14:creationId xmlns:p14="http://schemas.microsoft.com/office/powerpoint/2010/main" val="18944204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dirty="0" smtClean="0"/>
              <a:t>1 Corinthians 7</a:t>
            </a:r>
            <a:endParaRPr lang="en-US" dirty="0"/>
          </a:p>
        </p:txBody>
      </p:sp>
      <p:sp>
        <p:nvSpPr>
          <p:cNvPr id="3" name="Subtitle 2"/>
          <p:cNvSpPr>
            <a:spLocks noGrp="1"/>
          </p:cNvSpPr>
          <p:nvPr>
            <p:ph type="subTitle" idx="1"/>
          </p:nvPr>
        </p:nvSpPr>
        <p:spPr>
          <a:xfrm>
            <a:off x="914400" y="1905000"/>
            <a:ext cx="8001000" cy="4343400"/>
          </a:xfrm>
        </p:spPr>
        <p:txBody>
          <a:bodyPr>
            <a:normAutofit/>
          </a:bodyPr>
          <a:lstStyle/>
          <a:p>
            <a:pPr algn="just">
              <a:lnSpc>
                <a:spcPct val="120000"/>
              </a:lnSpc>
            </a:pPr>
            <a:r>
              <a:rPr lang="en-US" b="1" baseline="30000" dirty="0" smtClean="0"/>
              <a:t>10</a:t>
            </a:r>
            <a:r>
              <a:rPr lang="en-US" b="1" baseline="30000" dirty="0"/>
              <a:t> </a:t>
            </a:r>
            <a:r>
              <a:rPr lang="en-US" b="1" dirty="0"/>
              <a:t>To the married I give this command (not I, but the Lord): a wife must not separate from her husband. </a:t>
            </a:r>
            <a:r>
              <a:rPr lang="en-US" b="1" baseline="30000" dirty="0"/>
              <a:t>11 </a:t>
            </a:r>
            <a:r>
              <a:rPr lang="en-US" b="1" dirty="0"/>
              <a:t>But if she does, she must remain unmarried or else be reconciled to her husband. And a husband must not divorce his wife</a:t>
            </a:r>
            <a:r>
              <a:rPr lang="en-US" b="1" dirty="0" smtClean="0"/>
              <a:t>.</a:t>
            </a:r>
            <a:endParaRPr lang="en-MY" sz="500" b="1" dirty="0"/>
          </a:p>
          <a:p>
            <a:pPr algn="just">
              <a:lnSpc>
                <a:spcPct val="120000"/>
              </a:lnSpc>
              <a:spcBef>
                <a:spcPts val="0"/>
              </a:spcBef>
            </a:pPr>
            <a:r>
              <a:rPr lang="en-US" b="1" baseline="30000" dirty="0"/>
              <a:t>12 </a:t>
            </a:r>
            <a:r>
              <a:rPr lang="en-US" b="1" dirty="0"/>
              <a:t>To the rest I say this (I, not the Lord): If any brother has a wife who is not a believer and she is willing to live with him, he must not divorce her. </a:t>
            </a:r>
            <a:r>
              <a:rPr lang="en-US" b="1" baseline="30000" dirty="0"/>
              <a:t>13 </a:t>
            </a:r>
            <a:r>
              <a:rPr lang="en-US" b="1" dirty="0"/>
              <a:t>And if a woman has a husband who is not a believer and he is willing to live with her, she must not divorce him. </a:t>
            </a:r>
            <a:r>
              <a:rPr lang="en-US" b="1" baseline="30000" dirty="0"/>
              <a:t>14 </a:t>
            </a:r>
            <a:r>
              <a:rPr lang="en-US" b="1" dirty="0"/>
              <a:t>For the unbelieving husband has been sanctified through his wife, and the unbelieving wife has been sanctified through her believing husband. Otherwise your children would be unclean, but as it is, they are holy</a:t>
            </a:r>
            <a:r>
              <a:rPr lang="en-US" b="1" dirty="0" smtClean="0"/>
              <a:t>.</a:t>
            </a:r>
            <a:endParaRPr lang="en-MY" b="1" dirty="0"/>
          </a:p>
        </p:txBody>
      </p:sp>
    </p:spTree>
    <p:extLst>
      <p:ext uri="{BB962C8B-B14F-4D97-AF65-F5344CB8AC3E}">
        <p14:creationId xmlns:p14="http://schemas.microsoft.com/office/powerpoint/2010/main" val="30462810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877824"/>
          </a:xfrm>
        </p:spPr>
        <p:txBody>
          <a:bodyPr/>
          <a:lstStyle/>
          <a:p>
            <a:r>
              <a:rPr lang="en-US" sz="3600" dirty="0" smtClean="0"/>
              <a:t>Do Not Divorce</a:t>
            </a:r>
            <a:endParaRPr lang="en-US" sz="3600" dirty="0"/>
          </a:p>
        </p:txBody>
      </p:sp>
      <p:sp>
        <p:nvSpPr>
          <p:cNvPr id="3" name="Subtitle 2"/>
          <p:cNvSpPr>
            <a:spLocks noGrp="1"/>
          </p:cNvSpPr>
          <p:nvPr>
            <p:ph type="subTitle" idx="1"/>
          </p:nvPr>
        </p:nvSpPr>
        <p:spPr>
          <a:xfrm>
            <a:off x="533400" y="1524000"/>
            <a:ext cx="8382000" cy="4876799"/>
          </a:xfrm>
        </p:spPr>
        <p:txBody>
          <a:bodyPr>
            <a:normAutofit fontScale="92500" lnSpcReduction="10000"/>
          </a:bodyPr>
          <a:lstStyle/>
          <a:p>
            <a:pPr algn="just">
              <a:lnSpc>
                <a:spcPct val="120000"/>
              </a:lnSpc>
            </a:pPr>
            <a:r>
              <a:rPr lang="en-US" sz="1800" b="1" dirty="0" smtClean="0"/>
              <a:t>Paul urges the believing marriage partner to do all he or she can to preserve the marriage. This is because the teaching of the ascetics is exactly opposite the truth</a:t>
            </a:r>
            <a:r>
              <a:rPr lang="en-US" sz="1800" b="1" dirty="0"/>
              <a:t>. The believing partner and the children of this mixed marriage are not defiled by the presence of the unbeliever. To the contrary, the unbelieving partner and </a:t>
            </a:r>
            <a:r>
              <a:rPr lang="en-US" sz="1800" b="1" dirty="0" smtClean="0"/>
              <a:t>the </a:t>
            </a:r>
            <a:r>
              <a:rPr lang="en-US" sz="1800" b="1" dirty="0"/>
              <a:t>children of the union are “sanctified” by the presence of the believing partner. </a:t>
            </a:r>
            <a:endParaRPr lang="en-MY" sz="1800" b="1" dirty="0"/>
          </a:p>
          <a:p>
            <a:pPr algn="just">
              <a:lnSpc>
                <a:spcPct val="120000"/>
              </a:lnSpc>
            </a:pPr>
            <a:r>
              <a:rPr lang="en-US" sz="1800" b="1" dirty="0"/>
              <a:t>Paul reasons that if marriage to an unbeliever in some way defiles the believing mate, it must also defile the children of that union. But since the unbeliever is blessed in the believer, so also are the children. Remaining married to an unbeliever has no negative connotations for the believing partner or the children, but there are distinct advantages for the unbeliever. There is, therefore, no good reason for the believer to seek to dissolve the marriage. All of this, however, is contingent on the desire of the unbeliever to remain married</a:t>
            </a:r>
            <a:r>
              <a:rPr lang="en-US" sz="1800" b="1" dirty="0" smtClean="0"/>
              <a:t>.</a:t>
            </a:r>
          </a:p>
          <a:p>
            <a:pPr algn="just">
              <a:lnSpc>
                <a:spcPct val="120000"/>
              </a:lnSpc>
            </a:pPr>
            <a:endParaRPr lang="en-MY" sz="200" b="1" dirty="0"/>
          </a:p>
          <a:p>
            <a:pPr algn="r">
              <a:lnSpc>
                <a:spcPct val="110000"/>
              </a:lnSpc>
            </a:pPr>
            <a:r>
              <a:rPr lang="en-US" sz="1800" b="1" i="1" dirty="0" smtClean="0">
                <a:solidFill>
                  <a:srgbClr val="7E8C4D"/>
                </a:solidFill>
              </a:rPr>
              <a:t>(</a:t>
            </a:r>
            <a:r>
              <a:rPr lang="en-US" sz="1800" b="1" i="1" dirty="0">
                <a:solidFill>
                  <a:srgbClr val="7E8C4D"/>
                </a:solidFill>
              </a:rPr>
              <a:t>Bob </a:t>
            </a:r>
            <a:r>
              <a:rPr lang="en-US" sz="1800" b="1" i="1" dirty="0" err="1">
                <a:solidFill>
                  <a:srgbClr val="7E8C4D"/>
                </a:solidFill>
              </a:rPr>
              <a:t>Deffinbaugh</a:t>
            </a:r>
            <a:r>
              <a:rPr lang="en-US" sz="1800" b="1" i="1" dirty="0">
                <a:solidFill>
                  <a:srgbClr val="7E8C4D"/>
                </a:solidFill>
              </a:rPr>
              <a:t>, </a:t>
            </a:r>
            <a:r>
              <a:rPr lang="en-US" sz="1800" b="1" dirty="0">
                <a:solidFill>
                  <a:srgbClr val="7E8C4D"/>
                </a:solidFill>
              </a:rPr>
              <a:t>“The Relationship Between Spirituality And Sexuality”</a:t>
            </a:r>
            <a:r>
              <a:rPr lang="en-US" sz="1800" b="1" i="1" dirty="0">
                <a:solidFill>
                  <a:srgbClr val="7E8C4D"/>
                </a:solidFill>
              </a:rPr>
              <a:t>)</a:t>
            </a:r>
            <a:r>
              <a:rPr lang="en-MY" sz="1800" b="1" dirty="0">
                <a:solidFill>
                  <a:srgbClr val="7E8C4D"/>
                </a:solidFill>
              </a:rPr>
              <a:t> </a:t>
            </a:r>
          </a:p>
        </p:txBody>
      </p:sp>
    </p:spTree>
    <p:extLst>
      <p:ext uri="{BB962C8B-B14F-4D97-AF65-F5344CB8AC3E}">
        <p14:creationId xmlns:p14="http://schemas.microsoft.com/office/powerpoint/2010/main" val="2455961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914400"/>
          </a:xfrm>
        </p:spPr>
        <p:txBody>
          <a:bodyPr/>
          <a:lstStyle/>
          <a:p>
            <a:r>
              <a:rPr lang="en-US" dirty="0" smtClean="0"/>
              <a:t>Do Not Divorce …</a:t>
            </a:r>
            <a:endParaRPr lang="en-US" dirty="0"/>
          </a:p>
        </p:txBody>
      </p:sp>
      <p:pic>
        <p:nvPicPr>
          <p:cNvPr id="3" name="Picture 2"/>
          <p:cNvPicPr>
            <a:picLocks noChangeAspect="1"/>
          </p:cNvPicPr>
          <p:nvPr/>
        </p:nvPicPr>
        <p:blipFill>
          <a:blip r:embed="rId2"/>
          <a:stretch>
            <a:fillRect/>
          </a:stretch>
        </p:blipFill>
        <p:spPr>
          <a:xfrm>
            <a:off x="2438400" y="2209800"/>
            <a:ext cx="3962400" cy="3962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42856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Remarriage</a:t>
            </a:r>
            <a:endParaRPr lang="en-US" dirty="0"/>
          </a:p>
        </p:txBody>
      </p:sp>
      <p:pic>
        <p:nvPicPr>
          <p:cNvPr id="5" name="Content Placeholder 4"/>
          <p:cNvPicPr>
            <a:picLocks noGrp="1" noChangeAspect="1"/>
          </p:cNvPicPr>
          <p:nvPr>
            <p:ph idx="1"/>
          </p:nvPr>
        </p:nvPicPr>
        <p:blipFill>
          <a:blip r:embed="rId2"/>
          <a:srcRect t="12902" b="12902"/>
          <a:stretch>
            <a:fillRect/>
          </a:stretch>
        </p:blipFill>
        <p:spPr>
          <a:xfrm>
            <a:off x="1143000" y="2373115"/>
            <a:ext cx="7086600" cy="3418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20158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Remarriage</a:t>
            </a:r>
            <a:endParaRPr lang="en-US" dirty="0"/>
          </a:p>
        </p:txBody>
      </p:sp>
      <p:pic>
        <p:nvPicPr>
          <p:cNvPr id="3" name="Picture 2"/>
          <p:cNvPicPr>
            <a:picLocks noChangeAspect="1"/>
          </p:cNvPicPr>
          <p:nvPr/>
        </p:nvPicPr>
        <p:blipFill rotWithShape="1">
          <a:blip r:embed="rId2"/>
          <a:srcRect t="11698" b="4968"/>
          <a:stretch/>
        </p:blipFill>
        <p:spPr>
          <a:xfrm>
            <a:off x="1524000" y="2143125"/>
            <a:ext cx="6324600" cy="395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40111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19" y="493776"/>
            <a:ext cx="8915400" cy="877824"/>
          </a:xfrm>
        </p:spPr>
        <p:txBody>
          <a:bodyPr>
            <a:normAutofit/>
          </a:bodyPr>
          <a:lstStyle/>
          <a:p>
            <a:r>
              <a:rPr lang="en-US" sz="3600" dirty="0" smtClean="0"/>
              <a:t>Consider Singlehood</a:t>
            </a:r>
            <a:endParaRPr lang="en-US" sz="3600" dirty="0"/>
          </a:p>
        </p:txBody>
      </p:sp>
      <p:sp>
        <p:nvSpPr>
          <p:cNvPr id="4" name="Subtitle 3"/>
          <p:cNvSpPr>
            <a:spLocks noGrp="1"/>
          </p:cNvSpPr>
          <p:nvPr>
            <p:ph type="subTitle" idx="1"/>
          </p:nvPr>
        </p:nvSpPr>
        <p:spPr>
          <a:xfrm>
            <a:off x="914400" y="5307105"/>
            <a:ext cx="8001000" cy="1017495"/>
          </a:xfrm>
        </p:spPr>
        <p:txBody>
          <a:bodyPr/>
          <a:lstStyle/>
          <a:p>
            <a:pPr algn="just">
              <a:lnSpc>
                <a:spcPct val="120000"/>
              </a:lnSpc>
            </a:pPr>
            <a:r>
              <a:rPr lang="en-US" sz="1800" b="1" baseline="30000" dirty="0"/>
              <a:t>40 </a:t>
            </a:r>
            <a:r>
              <a:rPr lang="en-US" sz="1800" b="1" dirty="0"/>
              <a:t>In my judgment, she is happier if she stays as she is – and I think that I too have the Spirit of God.		 </a:t>
            </a:r>
            <a:r>
              <a:rPr lang="en-US" sz="1800" b="1" dirty="0" smtClean="0"/>
              <a:t>             </a:t>
            </a:r>
            <a:r>
              <a:rPr lang="en-US" sz="1800" b="1" dirty="0" smtClean="0">
                <a:solidFill>
                  <a:srgbClr val="7E8C4D"/>
                </a:solidFill>
              </a:rPr>
              <a:t>  </a:t>
            </a:r>
            <a:r>
              <a:rPr lang="en-US" sz="1800" b="1" i="1" dirty="0" smtClean="0">
                <a:solidFill>
                  <a:srgbClr val="7E8C4D"/>
                </a:solidFill>
              </a:rPr>
              <a:t>(</a:t>
            </a:r>
            <a:r>
              <a:rPr lang="en-US" sz="1800" b="1" i="1" dirty="0">
                <a:solidFill>
                  <a:srgbClr val="7E8C4D"/>
                </a:solidFill>
              </a:rPr>
              <a:t>1 Corinthians 7</a:t>
            </a:r>
            <a:r>
              <a:rPr lang="en-US" sz="1800" b="1" i="1" dirty="0" smtClean="0">
                <a:solidFill>
                  <a:srgbClr val="7E8C4D"/>
                </a:solidFill>
              </a:rPr>
              <a:t>)</a:t>
            </a:r>
            <a:endParaRPr lang="en-MY" sz="1800" b="1" dirty="0">
              <a:solidFill>
                <a:srgbClr val="7E8C4D"/>
              </a:solidFill>
            </a:endParaRPr>
          </a:p>
        </p:txBody>
      </p:sp>
      <p:pic>
        <p:nvPicPr>
          <p:cNvPr id="7" name="Picture 2"/>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39326" r="-39326"/>
          <a:stretch>
            <a:fillRect/>
          </a:stretch>
        </p:blipFill>
        <p:spPr bwMode="auto">
          <a:xfrm>
            <a:off x="609600" y="1819656"/>
            <a:ext cx="8396700" cy="3133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0119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Take Marriage Seriously</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779495" y="2286000"/>
            <a:ext cx="5916705"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22868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normAutofit fontScale="90000"/>
          </a:bodyPr>
          <a:lstStyle/>
          <a:p>
            <a:r>
              <a:rPr lang="en-US" dirty="0" smtClean="0"/>
              <a:t>Making Marriage Strong &amp; Beautiful</a:t>
            </a:r>
            <a:endParaRPr lang="en-US" dirty="0"/>
          </a:p>
        </p:txBody>
      </p:sp>
      <p:pic>
        <p:nvPicPr>
          <p:cNvPr id="3" name="Picture 2"/>
          <p:cNvPicPr>
            <a:picLocks noChangeAspect="1"/>
          </p:cNvPicPr>
          <p:nvPr/>
        </p:nvPicPr>
        <p:blipFill>
          <a:blip r:embed="rId3"/>
          <a:stretch>
            <a:fillRect/>
          </a:stretch>
        </p:blipFill>
        <p:spPr>
          <a:xfrm>
            <a:off x="1524000" y="1828800"/>
            <a:ext cx="6515100" cy="4343400"/>
          </a:xfrm>
          <a:prstGeom prst="rect">
            <a:avLst/>
          </a:prstGeom>
        </p:spPr>
      </p:pic>
    </p:spTree>
    <p:extLst>
      <p:ext uri="{BB962C8B-B14F-4D97-AF65-F5344CB8AC3E}">
        <p14:creationId xmlns:p14="http://schemas.microsoft.com/office/powerpoint/2010/main" val="23261006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22376"/>
            <a:ext cx="8915400" cy="877824"/>
          </a:xfrm>
        </p:spPr>
        <p:txBody>
          <a:bodyPr>
            <a:normAutofit fontScale="90000"/>
          </a:bodyPr>
          <a:lstStyle/>
          <a:p>
            <a:r>
              <a:rPr lang="en-US" dirty="0" smtClean="0"/>
              <a:t>Making Marriage Strong &amp; Beautiful</a:t>
            </a:r>
            <a:endParaRPr lang="en-US" dirty="0"/>
          </a:p>
        </p:txBody>
      </p:sp>
      <p:sp>
        <p:nvSpPr>
          <p:cNvPr id="3" name="Subtitle 2"/>
          <p:cNvSpPr>
            <a:spLocks noGrp="1"/>
          </p:cNvSpPr>
          <p:nvPr>
            <p:ph type="subTitle" idx="1"/>
          </p:nvPr>
        </p:nvSpPr>
        <p:spPr>
          <a:xfrm>
            <a:off x="914400" y="1905000"/>
            <a:ext cx="8001000" cy="4343400"/>
          </a:xfrm>
        </p:spPr>
        <p:txBody>
          <a:bodyPr>
            <a:normAutofit/>
          </a:bodyPr>
          <a:lstStyle/>
          <a:p>
            <a:pPr algn="just">
              <a:lnSpc>
                <a:spcPct val="120000"/>
              </a:lnSpc>
            </a:pPr>
            <a:r>
              <a:rPr lang="en-US" b="1" dirty="0"/>
              <a:t>A marriage that merely exists, but which lacks the love, intimacy, and joy of a godly marriage, is an offense to the One who first instituted marriage in the Garden of Eden. Quite frankly, there are all too many marriages like this, both outside and inside the church. The marriage may be legally intact, but the relationship is virtually dead. Divorce is like a death certificate—it pronounces someone to be legally dead. A decree of divorce pronounces a marriage to be legally dead. There are a good many marriages around—even in the church—which are functionally dead, even though they have never been legally declared dead by a certificate of divorce. While divorce is often a sin, a sub-standard marriage is </a:t>
            </a:r>
            <a:r>
              <a:rPr lang="en-US" b="1" dirty="0" smtClean="0"/>
              <a:t>likewise </a:t>
            </a:r>
            <a:r>
              <a:rPr lang="en-US" b="1" dirty="0"/>
              <a:t>a sin. </a:t>
            </a:r>
          </a:p>
        </p:txBody>
      </p:sp>
    </p:spTree>
    <p:extLst>
      <p:ext uri="{BB962C8B-B14F-4D97-AF65-F5344CB8AC3E}">
        <p14:creationId xmlns:p14="http://schemas.microsoft.com/office/powerpoint/2010/main" val="27038338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normAutofit fontScale="90000"/>
          </a:bodyPr>
          <a:lstStyle/>
          <a:p>
            <a:r>
              <a:rPr lang="en-US" dirty="0" smtClean="0"/>
              <a:t>Making Marriage Strong &amp; Beautiful</a:t>
            </a:r>
            <a:endParaRPr lang="en-US" dirty="0"/>
          </a:p>
        </p:txBody>
      </p:sp>
      <p:sp>
        <p:nvSpPr>
          <p:cNvPr id="3" name="Subtitle 2"/>
          <p:cNvSpPr>
            <a:spLocks noGrp="1"/>
          </p:cNvSpPr>
          <p:nvPr>
            <p:ph type="subTitle" idx="1"/>
          </p:nvPr>
        </p:nvSpPr>
        <p:spPr>
          <a:xfrm>
            <a:off x="914400" y="1828800"/>
            <a:ext cx="8001000" cy="4495800"/>
          </a:xfrm>
        </p:spPr>
        <p:txBody>
          <a:bodyPr>
            <a:normAutofit/>
          </a:bodyPr>
          <a:lstStyle/>
          <a:p>
            <a:pPr algn="just">
              <a:lnSpc>
                <a:spcPct val="120000"/>
              </a:lnSpc>
            </a:pPr>
            <a:r>
              <a:rPr lang="en-US" b="1" dirty="0" smtClean="0"/>
              <a:t>Our </a:t>
            </a:r>
            <a:r>
              <a:rPr lang="en-US" b="1" dirty="0"/>
              <a:t>Lord intended Christian marriage to reflect the love and intimate relationship which exists between Jesus Christ and His bride, the church (the body of all true believers). Texts like Ephesians 5:22-33 spell out the responsibilities of both the husband and the wife, so that the spiritual union of Christ and His bride may be displayed through the earthly relationship of a husband and his wife. When a marriage is dead or dying, it reflects badly on our Lord and His relationship with His church. This is a most serious offense. Let no one take pride for having avoided divorce who has likewise avoided striving in the power of the Spirit to manifest Christ in their marriage.</a:t>
            </a:r>
            <a:endParaRPr lang="en-MY" b="1" dirty="0"/>
          </a:p>
          <a:p>
            <a:pPr algn="r">
              <a:spcBef>
                <a:spcPts val="200"/>
              </a:spcBef>
            </a:pPr>
            <a:r>
              <a:rPr lang="en-US" b="1" i="1" dirty="0">
                <a:solidFill>
                  <a:srgbClr val="7E8C4D"/>
                </a:solidFill>
              </a:rPr>
              <a:t>(Bob </a:t>
            </a:r>
            <a:r>
              <a:rPr lang="en-US" b="1" i="1" dirty="0" err="1">
                <a:solidFill>
                  <a:srgbClr val="7E8C4D"/>
                </a:solidFill>
              </a:rPr>
              <a:t>Deffinbaugh</a:t>
            </a:r>
            <a:r>
              <a:rPr lang="en-US" b="1" i="1" dirty="0">
                <a:solidFill>
                  <a:srgbClr val="7E8C4D"/>
                </a:solidFill>
              </a:rPr>
              <a:t>, </a:t>
            </a:r>
            <a:r>
              <a:rPr lang="en-US" b="1" dirty="0">
                <a:solidFill>
                  <a:srgbClr val="7E8C4D"/>
                </a:solidFill>
              </a:rPr>
              <a:t>“The Relationship Between Spirituality And Sexuality”</a:t>
            </a:r>
            <a:r>
              <a:rPr lang="en-US" b="1" i="1" dirty="0">
                <a:solidFill>
                  <a:srgbClr val="7E8C4D"/>
                </a:solidFill>
              </a:rPr>
              <a:t>)</a:t>
            </a:r>
            <a:r>
              <a:rPr lang="en-MY" b="1" dirty="0">
                <a:solidFill>
                  <a:srgbClr val="7E8C4D"/>
                </a:solidFill>
              </a:rPr>
              <a:t> </a:t>
            </a:r>
          </a:p>
          <a:p>
            <a:endParaRPr lang="en-US" dirty="0"/>
          </a:p>
        </p:txBody>
      </p:sp>
    </p:spTree>
    <p:extLst>
      <p:ext uri="{BB962C8B-B14F-4D97-AF65-F5344CB8AC3E}">
        <p14:creationId xmlns:p14="http://schemas.microsoft.com/office/powerpoint/2010/main" val="12372936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normAutofit/>
          </a:bodyPr>
          <a:lstStyle/>
          <a:p>
            <a:r>
              <a:rPr lang="en-US" dirty="0" smtClean="0"/>
              <a:t>To The Single</a:t>
            </a:r>
            <a:endParaRPr lang="en-US" dirty="0"/>
          </a:p>
        </p:txBody>
      </p:sp>
      <p:sp>
        <p:nvSpPr>
          <p:cNvPr id="3" name="Subtitle 2"/>
          <p:cNvSpPr>
            <a:spLocks noGrp="1"/>
          </p:cNvSpPr>
          <p:nvPr>
            <p:ph type="subTitle" idx="1"/>
          </p:nvPr>
        </p:nvSpPr>
        <p:spPr>
          <a:xfrm>
            <a:off x="914400" y="1828800"/>
            <a:ext cx="8001000" cy="4495800"/>
          </a:xfrm>
        </p:spPr>
        <p:txBody>
          <a:bodyPr>
            <a:normAutofit/>
          </a:bodyPr>
          <a:lstStyle/>
          <a:p>
            <a:pPr algn="just">
              <a:lnSpc>
                <a:spcPct val="120000"/>
              </a:lnSpc>
            </a:pPr>
            <a:r>
              <a:rPr lang="en-US" b="1" dirty="0"/>
              <a:t>The single person should not see marriage as the key to happiness or fulfillment, just as the married person should not see the single life as the key to happiness. People who are content with their present state are those who have the greatest freedom to choose marriage or the single life, and who can be content with either, knowing that in either state, they can serve and glorify God. The one who is desperate to marry is in danger of jumping at anything, of grasping at any straw. The one who is content as a single will take a more careful look at the possibility of marriage, knowing it is not something which they must have to be happy and fulfilled</a:t>
            </a:r>
            <a:r>
              <a:rPr lang="en-US" b="1" dirty="0" smtClean="0"/>
              <a:t>.</a:t>
            </a:r>
            <a:endParaRPr lang="en-MY" sz="300" b="1" dirty="0"/>
          </a:p>
          <a:p>
            <a:pPr algn="r">
              <a:lnSpc>
                <a:spcPct val="150000"/>
              </a:lnSpc>
              <a:spcBef>
                <a:spcPts val="200"/>
              </a:spcBef>
            </a:pPr>
            <a:r>
              <a:rPr lang="en-US" b="1" i="1" dirty="0" smtClean="0">
                <a:solidFill>
                  <a:srgbClr val="7E8C4D"/>
                </a:solidFill>
              </a:rPr>
              <a:t>(</a:t>
            </a:r>
            <a:r>
              <a:rPr lang="en-US" b="1" i="1" dirty="0">
                <a:solidFill>
                  <a:srgbClr val="7E8C4D"/>
                </a:solidFill>
              </a:rPr>
              <a:t>Bob </a:t>
            </a:r>
            <a:r>
              <a:rPr lang="en-US" b="1" i="1" dirty="0" err="1">
                <a:solidFill>
                  <a:srgbClr val="7E8C4D"/>
                </a:solidFill>
              </a:rPr>
              <a:t>Deffinbaugh</a:t>
            </a:r>
            <a:r>
              <a:rPr lang="en-US" b="1" i="1" dirty="0">
                <a:solidFill>
                  <a:srgbClr val="7E8C4D"/>
                </a:solidFill>
              </a:rPr>
              <a:t>, </a:t>
            </a:r>
            <a:r>
              <a:rPr lang="en-US" b="1" dirty="0">
                <a:solidFill>
                  <a:srgbClr val="7E8C4D"/>
                </a:solidFill>
              </a:rPr>
              <a:t>“The Relationship Between Spirituality And Sexuality”</a:t>
            </a:r>
            <a:r>
              <a:rPr lang="en-US" b="1" i="1" dirty="0">
                <a:solidFill>
                  <a:srgbClr val="7E8C4D"/>
                </a:solidFill>
              </a:rPr>
              <a:t>)</a:t>
            </a:r>
            <a:r>
              <a:rPr lang="en-MY" b="1" dirty="0">
                <a:solidFill>
                  <a:srgbClr val="7E8C4D"/>
                </a:solidFill>
              </a:rPr>
              <a:t> </a:t>
            </a:r>
          </a:p>
          <a:p>
            <a:pPr>
              <a:lnSpc>
                <a:spcPct val="150000"/>
              </a:lnSpc>
            </a:pPr>
            <a:endParaRPr lang="en-US" dirty="0"/>
          </a:p>
        </p:txBody>
      </p:sp>
    </p:spTree>
    <p:extLst>
      <p:ext uri="{BB962C8B-B14F-4D97-AF65-F5344CB8AC3E}">
        <p14:creationId xmlns:p14="http://schemas.microsoft.com/office/powerpoint/2010/main" val="9113178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lstStyle/>
          <a:p>
            <a:r>
              <a:rPr lang="en-US" dirty="0" smtClean="0"/>
              <a:t>1 Corinthians 7</a:t>
            </a:r>
            <a:endParaRPr lang="en-US" dirty="0"/>
          </a:p>
        </p:txBody>
      </p:sp>
      <p:sp>
        <p:nvSpPr>
          <p:cNvPr id="3" name="Subtitle 2"/>
          <p:cNvSpPr>
            <a:spLocks noGrp="1"/>
          </p:cNvSpPr>
          <p:nvPr>
            <p:ph type="subTitle" idx="1"/>
          </p:nvPr>
        </p:nvSpPr>
        <p:spPr>
          <a:xfrm>
            <a:off x="914400" y="1981200"/>
            <a:ext cx="8001000" cy="3276600"/>
          </a:xfrm>
        </p:spPr>
        <p:txBody>
          <a:bodyPr>
            <a:normAutofit/>
          </a:bodyPr>
          <a:lstStyle/>
          <a:p>
            <a:pPr algn="just">
              <a:lnSpc>
                <a:spcPct val="120000"/>
              </a:lnSpc>
              <a:spcBef>
                <a:spcPts val="0"/>
              </a:spcBef>
            </a:pPr>
            <a:r>
              <a:rPr lang="en-US" b="1" baseline="30000" dirty="0" smtClean="0"/>
              <a:t>15</a:t>
            </a:r>
            <a:r>
              <a:rPr lang="en-US" b="1" baseline="30000" dirty="0"/>
              <a:t> </a:t>
            </a:r>
            <a:r>
              <a:rPr lang="en-US" b="1" dirty="0"/>
              <a:t>But if the unbeliever leaves, let it be so. The brother or the sister is not bound in such circumstances; God has called us to live in peace. </a:t>
            </a:r>
            <a:r>
              <a:rPr lang="en-US" b="1" baseline="30000" dirty="0"/>
              <a:t>16 </a:t>
            </a:r>
            <a:r>
              <a:rPr lang="en-US" b="1" dirty="0"/>
              <a:t>How do you know, wife, whether you will save your husband? Or, how do you know, husband, whether you will save your wife?</a:t>
            </a:r>
            <a:endParaRPr lang="en-MY" b="1" dirty="0"/>
          </a:p>
          <a:p>
            <a:pPr algn="just">
              <a:lnSpc>
                <a:spcPct val="120000"/>
              </a:lnSpc>
              <a:spcBef>
                <a:spcPts val="0"/>
              </a:spcBef>
            </a:pPr>
            <a:r>
              <a:rPr lang="en-US" b="1" baseline="30000" dirty="0"/>
              <a:t>39 </a:t>
            </a:r>
            <a:r>
              <a:rPr lang="en-US" b="1" dirty="0"/>
              <a:t>A woman is bound to her husband as long as he lives. But if her husband dies, she is free to marry anyone she wishes, but he must belong to the Lord. </a:t>
            </a:r>
            <a:r>
              <a:rPr lang="en-US" b="1" baseline="30000" dirty="0"/>
              <a:t>40 </a:t>
            </a:r>
            <a:r>
              <a:rPr lang="en-US" b="1" dirty="0"/>
              <a:t>In my judgment, she is happier if she stays </a:t>
            </a:r>
            <a:r>
              <a:rPr lang="en-US" b="1" dirty="0" smtClean="0"/>
              <a:t>as she is – and I think that I too have the Spirit of God.</a:t>
            </a:r>
          </a:p>
        </p:txBody>
      </p:sp>
    </p:spTree>
    <p:extLst>
      <p:ext uri="{BB962C8B-B14F-4D97-AF65-F5344CB8AC3E}">
        <p14:creationId xmlns:p14="http://schemas.microsoft.com/office/powerpoint/2010/main" val="20812875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The Past Is The Past</a:t>
            </a:r>
            <a:endParaRPr lang="en-US" dirty="0"/>
          </a:p>
        </p:txBody>
      </p:sp>
      <p:pic>
        <p:nvPicPr>
          <p:cNvPr id="6" name="Content Placeholder 5"/>
          <p:cNvPicPr>
            <a:picLocks noGrp="1" noChangeAspect="1"/>
          </p:cNvPicPr>
          <p:nvPr>
            <p:ph idx="1"/>
          </p:nvPr>
        </p:nvPicPr>
        <p:blipFill>
          <a:blip r:embed="rId2"/>
          <a:srcRect l="-8200" r="-8200"/>
          <a:stretch>
            <a:fillRect/>
          </a:stretch>
        </p:blipFill>
        <p:spPr>
          <a:xfrm>
            <a:off x="1114424" y="2362200"/>
            <a:ext cx="7610476" cy="3670767"/>
          </a:xfrm>
        </p:spPr>
      </p:pic>
    </p:spTree>
    <p:extLst>
      <p:ext uri="{BB962C8B-B14F-4D97-AF65-F5344CB8AC3E}">
        <p14:creationId xmlns:p14="http://schemas.microsoft.com/office/powerpoint/2010/main" val="7615962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normAutofit/>
          </a:bodyPr>
          <a:lstStyle/>
          <a:p>
            <a:r>
              <a:rPr lang="en-US" sz="3600" dirty="0" smtClean="0"/>
              <a:t>For The Matters You Wrote About</a:t>
            </a:r>
            <a:endParaRPr lang="en-US" sz="3600" dirty="0"/>
          </a:p>
        </p:txBody>
      </p:sp>
      <p:sp>
        <p:nvSpPr>
          <p:cNvPr id="3" name="Subtitle 2"/>
          <p:cNvSpPr>
            <a:spLocks noGrp="1"/>
          </p:cNvSpPr>
          <p:nvPr>
            <p:ph type="subTitle" idx="1"/>
          </p:nvPr>
        </p:nvSpPr>
        <p:spPr>
          <a:xfrm>
            <a:off x="914400" y="5105400"/>
            <a:ext cx="8001000" cy="1219199"/>
          </a:xfrm>
        </p:spPr>
        <p:txBody>
          <a:bodyPr>
            <a:normAutofit/>
          </a:bodyPr>
          <a:lstStyle/>
          <a:p>
            <a:pPr algn="just"/>
            <a:r>
              <a:rPr lang="en-US" sz="1800" b="1" dirty="0" smtClean="0"/>
              <a:t>“In view of the sexual temptations we face in Corinth, is it perhaps better to take a vow of celibacy, to renounce marriage for life, and to withdraw from all contact with the opposite sex?</a:t>
            </a:r>
            <a:r>
              <a:rPr lang="en-US" sz="1800" b="1" dirty="0"/>
              <a:t>” </a:t>
            </a:r>
          </a:p>
        </p:txBody>
      </p:sp>
      <p:pic>
        <p:nvPicPr>
          <p:cNvPr id="6"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t="16843" b="16843"/>
          <a:stretch>
            <a:fillRect/>
          </a:stretch>
        </p:blipFill>
        <p:spPr>
          <a:xfrm>
            <a:off x="927100" y="1819656"/>
            <a:ext cx="7988300" cy="2980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65802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dirty="0" smtClean="0"/>
              <a:t>Erroneous Thinking</a:t>
            </a:r>
            <a:endParaRPr lang="en-US" dirty="0"/>
          </a:p>
        </p:txBody>
      </p:sp>
      <p:sp>
        <p:nvSpPr>
          <p:cNvPr id="3" name="Subtitle 2"/>
          <p:cNvSpPr>
            <a:spLocks noGrp="1"/>
          </p:cNvSpPr>
          <p:nvPr>
            <p:ph type="subTitle" idx="1"/>
          </p:nvPr>
        </p:nvSpPr>
        <p:spPr>
          <a:xfrm>
            <a:off x="914400" y="1828800"/>
            <a:ext cx="8001000" cy="4419600"/>
          </a:xfrm>
        </p:spPr>
        <p:txBody>
          <a:bodyPr>
            <a:normAutofit/>
          </a:bodyPr>
          <a:lstStyle/>
          <a:p>
            <a:pPr algn="just">
              <a:lnSpc>
                <a:spcPct val="120000"/>
              </a:lnSpc>
            </a:pPr>
            <a:r>
              <a:rPr lang="en-US" b="1" dirty="0"/>
              <a:t>But a segment of the church goes so far as to view divorce as the spiritual thing to do. Some Corinthian ascetics hold that sex is dirty, even within marriage. The next step is to look upon marriage as evil, something not unheard of in the churches (1 Timothy 4:3). If sex and marriage are unspiritual, does this mean that a “spiritual Christian” should seek to be loosed from the bonds of marriage? And what of those who find themselves married to an unbeliever? Paul has written in chapter 6 that the union of a Christian with a pagan prostitute has very serious spiritual implications (1 Corinthians 6:16). Is a Christian sinning every time he has sexual intercourse with his unbelieving spouse</a:t>
            </a:r>
            <a:r>
              <a:rPr lang="en-US" b="1" dirty="0" smtClean="0"/>
              <a:t>?</a:t>
            </a:r>
            <a:endParaRPr lang="en-MY" sz="500" b="1" dirty="0" smtClean="0"/>
          </a:p>
          <a:p>
            <a:pPr algn="r">
              <a:spcBef>
                <a:spcPts val="800"/>
              </a:spcBef>
            </a:pPr>
            <a:r>
              <a:rPr lang="en-US" sz="1600" b="1" i="1" dirty="0" smtClean="0">
                <a:solidFill>
                  <a:srgbClr val="7E8C4D"/>
                </a:solidFill>
              </a:rPr>
              <a:t>(Bob </a:t>
            </a:r>
            <a:r>
              <a:rPr lang="en-US" sz="1600" b="1" i="1" dirty="0" err="1" smtClean="0">
                <a:solidFill>
                  <a:srgbClr val="7E8C4D"/>
                </a:solidFill>
              </a:rPr>
              <a:t>Deffinbaugh</a:t>
            </a:r>
            <a:r>
              <a:rPr lang="en-US" sz="1600" b="1" i="1" dirty="0" smtClean="0">
                <a:solidFill>
                  <a:srgbClr val="7E8C4D"/>
                </a:solidFill>
              </a:rPr>
              <a:t>, </a:t>
            </a:r>
            <a:r>
              <a:rPr lang="en-US" sz="1600" b="1" dirty="0" smtClean="0">
                <a:solidFill>
                  <a:srgbClr val="7E8C4D"/>
                </a:solidFill>
              </a:rPr>
              <a:t>“The Relationship </a:t>
            </a:r>
            <a:r>
              <a:rPr lang="en-US" sz="1600" b="1" dirty="0">
                <a:solidFill>
                  <a:srgbClr val="7E8C4D"/>
                </a:solidFill>
              </a:rPr>
              <a:t>Between </a:t>
            </a:r>
            <a:r>
              <a:rPr lang="en-US" sz="1600" b="1" dirty="0" smtClean="0">
                <a:solidFill>
                  <a:srgbClr val="7E8C4D"/>
                </a:solidFill>
              </a:rPr>
              <a:t>Spirituality And Sexuality”</a:t>
            </a:r>
            <a:r>
              <a:rPr lang="en-US" sz="1600" b="1" i="1" dirty="0" smtClean="0">
                <a:solidFill>
                  <a:srgbClr val="7E8C4D"/>
                </a:solidFill>
              </a:rPr>
              <a:t>)</a:t>
            </a:r>
            <a:r>
              <a:rPr lang="en-MY" sz="1600" b="1" dirty="0" smtClean="0">
                <a:solidFill>
                  <a:srgbClr val="7E8C4D"/>
                </a:solidFill>
              </a:rPr>
              <a:t> </a:t>
            </a:r>
            <a:endParaRPr lang="en-MY" sz="1600" b="1" dirty="0">
              <a:solidFill>
                <a:srgbClr val="7E8C4D"/>
              </a:solidFill>
            </a:endParaRPr>
          </a:p>
        </p:txBody>
      </p:sp>
    </p:spTree>
    <p:extLst>
      <p:ext uri="{BB962C8B-B14F-4D97-AF65-F5344CB8AC3E}">
        <p14:creationId xmlns:p14="http://schemas.microsoft.com/office/powerpoint/2010/main" val="6458760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Paul’s Instruction</a:t>
            </a:r>
            <a:endParaRPr lang="en-US" dirty="0"/>
          </a:p>
        </p:txBody>
      </p:sp>
      <p:sp>
        <p:nvSpPr>
          <p:cNvPr id="4" name="TextBox 3"/>
          <p:cNvSpPr txBox="1"/>
          <p:nvPr/>
        </p:nvSpPr>
        <p:spPr>
          <a:xfrm>
            <a:off x="1524000" y="5257800"/>
            <a:ext cx="3124200" cy="1077218"/>
          </a:xfrm>
          <a:prstGeom prst="rect">
            <a:avLst/>
          </a:prstGeom>
          <a:solidFill>
            <a:schemeClr val="accent6">
              <a:lumMod val="75000"/>
            </a:schemeClr>
          </a:solidFill>
        </p:spPr>
        <p:txBody>
          <a:bodyPr wrap="square" rtlCol="0">
            <a:spAutoFit/>
          </a:bodyPr>
          <a:lstStyle/>
          <a:p>
            <a:pPr algn="ctr"/>
            <a:endParaRPr lang="en-US" sz="800" b="1" dirty="0" smtClean="0"/>
          </a:p>
          <a:p>
            <a:pPr algn="ctr"/>
            <a:r>
              <a:rPr lang="en-US" sz="2400" b="1" dirty="0" smtClean="0">
                <a:solidFill>
                  <a:schemeClr val="bg1"/>
                </a:solidFill>
              </a:rPr>
              <a:t>Christian </a:t>
            </a:r>
          </a:p>
          <a:p>
            <a:pPr algn="ctr"/>
            <a:r>
              <a:rPr lang="en-US" sz="2400" b="1" dirty="0" smtClean="0">
                <a:solidFill>
                  <a:schemeClr val="bg1"/>
                </a:solidFill>
              </a:rPr>
              <a:t>Couples</a:t>
            </a:r>
          </a:p>
          <a:p>
            <a:pPr algn="ctr"/>
            <a:endParaRPr lang="en-US" sz="800" b="1" dirty="0"/>
          </a:p>
        </p:txBody>
      </p:sp>
      <p:sp>
        <p:nvSpPr>
          <p:cNvPr id="9" name="TextBox 8"/>
          <p:cNvSpPr txBox="1"/>
          <p:nvPr/>
        </p:nvSpPr>
        <p:spPr>
          <a:xfrm>
            <a:off x="5105400" y="5257800"/>
            <a:ext cx="3124200" cy="1077218"/>
          </a:xfrm>
          <a:prstGeom prst="rect">
            <a:avLst/>
          </a:prstGeom>
          <a:solidFill>
            <a:schemeClr val="accent6">
              <a:lumMod val="75000"/>
            </a:schemeClr>
          </a:solidFill>
        </p:spPr>
        <p:txBody>
          <a:bodyPr wrap="square" rtlCol="0">
            <a:spAutoFit/>
          </a:bodyPr>
          <a:lstStyle/>
          <a:p>
            <a:pPr algn="ctr"/>
            <a:endParaRPr lang="en-US" sz="800" b="1" dirty="0" smtClean="0"/>
          </a:p>
          <a:p>
            <a:pPr algn="ctr"/>
            <a:r>
              <a:rPr lang="en-US" sz="2400" b="1" dirty="0" smtClean="0">
                <a:solidFill>
                  <a:schemeClr val="bg1"/>
                </a:solidFill>
              </a:rPr>
              <a:t>Unequally Yoked Couples</a:t>
            </a:r>
          </a:p>
          <a:p>
            <a:pPr algn="ctr"/>
            <a:endParaRPr lang="en-US" sz="800" b="1" dirty="0"/>
          </a:p>
        </p:txBody>
      </p:sp>
      <p:pic>
        <p:nvPicPr>
          <p:cNvPr id="10" name="Picture Placeholder 9"/>
          <p:cNvPicPr>
            <a:picLocks noGrp="1" noChangeAspect="1"/>
          </p:cNvPicPr>
          <p:nvPr>
            <p:ph idx="1"/>
          </p:nvPr>
        </p:nvPicPr>
        <p:blipFill>
          <a:blip r:embed="rId2"/>
          <a:srcRect t="7132" b="7132"/>
          <a:stretch>
            <a:fillRect/>
          </a:stretch>
        </p:blipFill>
        <p:spPr>
          <a:xfrm>
            <a:off x="1981200" y="1981200"/>
            <a:ext cx="5791200" cy="2792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5634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877824"/>
          </a:xfrm>
        </p:spPr>
        <p:txBody>
          <a:bodyPr>
            <a:normAutofit/>
          </a:bodyPr>
          <a:lstStyle/>
          <a:p>
            <a:r>
              <a:rPr lang="en-US" sz="3600" dirty="0" smtClean="0"/>
              <a:t>Designed By God</a:t>
            </a:r>
            <a:endParaRPr lang="en-US" sz="3600" dirty="0"/>
          </a:p>
        </p:txBody>
      </p:sp>
      <p:sp>
        <p:nvSpPr>
          <p:cNvPr id="3" name="Subtitle 2"/>
          <p:cNvSpPr>
            <a:spLocks noGrp="1"/>
          </p:cNvSpPr>
          <p:nvPr>
            <p:ph type="subTitle" idx="1"/>
          </p:nvPr>
        </p:nvSpPr>
        <p:spPr>
          <a:xfrm>
            <a:off x="914400" y="5029201"/>
            <a:ext cx="8001000" cy="1447799"/>
          </a:xfrm>
        </p:spPr>
        <p:txBody>
          <a:bodyPr>
            <a:normAutofit/>
          </a:bodyPr>
          <a:lstStyle/>
          <a:p>
            <a:pPr algn="just"/>
            <a:r>
              <a:rPr lang="en-US" sz="1800" b="1" baseline="30000" dirty="0"/>
              <a:t>18 </a:t>
            </a:r>
            <a:r>
              <a:rPr lang="en-US" sz="1800" b="1" dirty="0"/>
              <a:t>The </a:t>
            </a:r>
            <a:r>
              <a:rPr lang="en-US" sz="1800" b="1" cap="small" dirty="0"/>
              <a:t>Lord</a:t>
            </a:r>
            <a:r>
              <a:rPr lang="en-US" sz="1800" b="1" dirty="0"/>
              <a:t> God said, ‘It is not good for the man to be alone. I will make a helper suitable for him.’ </a:t>
            </a:r>
            <a:r>
              <a:rPr lang="en-US" sz="1800" b="1" baseline="30000" dirty="0"/>
              <a:t>24 </a:t>
            </a:r>
            <a:r>
              <a:rPr lang="en-US" sz="1800" b="1" dirty="0"/>
              <a:t>That is why a man leaves his father and mother and is united to his wife, and they become one flesh.						</a:t>
            </a:r>
            <a:r>
              <a:rPr lang="en-US" sz="1800" b="1" dirty="0" smtClean="0"/>
              <a:t>          </a:t>
            </a:r>
            <a:r>
              <a:rPr lang="en-US" sz="1800" b="1" dirty="0" smtClean="0">
                <a:solidFill>
                  <a:schemeClr val="accent6">
                    <a:lumMod val="75000"/>
                  </a:schemeClr>
                </a:solidFill>
              </a:rPr>
              <a:t> </a:t>
            </a:r>
            <a:r>
              <a:rPr lang="en-US" sz="1800" b="1" i="1" dirty="0" smtClean="0">
                <a:solidFill>
                  <a:schemeClr val="accent6">
                    <a:lumMod val="75000"/>
                  </a:schemeClr>
                </a:solidFill>
              </a:rPr>
              <a:t>(Genesis 2)</a:t>
            </a:r>
            <a:endParaRPr lang="en-MY" sz="1800" dirty="0">
              <a:solidFill>
                <a:schemeClr val="accent6">
                  <a:lumMod val="75000"/>
                </a:schemeClr>
              </a:solidFill>
            </a:endParaRPr>
          </a:p>
        </p:txBody>
      </p:sp>
      <p:pic>
        <p:nvPicPr>
          <p:cNvPr id="10" name="Picture Placeholder 9"/>
          <p:cNvPicPr>
            <a:picLocks noGrp="1" noChangeAspect="1"/>
          </p:cNvPicPr>
          <p:nvPr>
            <p:ph type="pic" sz="quarter" idx="13"/>
          </p:nvPr>
        </p:nvPicPr>
        <p:blipFill>
          <a:blip r:embed="rId2"/>
          <a:srcRect l="-18304" r="-18304"/>
          <a:stretch>
            <a:fillRect/>
          </a:stretch>
        </p:blipFill>
        <p:spPr>
          <a:xfrm>
            <a:off x="1143000" y="1676400"/>
            <a:ext cx="7531100" cy="310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140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877824"/>
          </a:xfrm>
        </p:spPr>
        <p:txBody>
          <a:bodyPr>
            <a:normAutofit/>
          </a:bodyPr>
          <a:lstStyle/>
          <a:p>
            <a:r>
              <a:rPr lang="en-US" sz="3600" dirty="0" smtClean="0"/>
              <a:t>The Lord’s Command</a:t>
            </a:r>
            <a:endParaRPr lang="en-US" sz="3600" dirty="0"/>
          </a:p>
        </p:txBody>
      </p:sp>
      <p:sp>
        <p:nvSpPr>
          <p:cNvPr id="3" name="Subtitle 2"/>
          <p:cNvSpPr>
            <a:spLocks noGrp="1"/>
          </p:cNvSpPr>
          <p:nvPr>
            <p:ph type="subTitle" idx="1"/>
          </p:nvPr>
        </p:nvSpPr>
        <p:spPr>
          <a:xfrm>
            <a:off x="914400" y="5029201"/>
            <a:ext cx="8001000" cy="1447799"/>
          </a:xfrm>
        </p:spPr>
        <p:txBody>
          <a:bodyPr>
            <a:normAutofit/>
          </a:bodyPr>
          <a:lstStyle/>
          <a:p>
            <a:pPr algn="just"/>
            <a:r>
              <a:rPr lang="en-US" sz="1800" b="1" baseline="30000" dirty="0"/>
              <a:t>10 </a:t>
            </a:r>
            <a:r>
              <a:rPr lang="en-US" sz="1800" b="1" dirty="0"/>
              <a:t>To the married I give this command (not I, but the Lord): a wife must not separate from her husband. </a:t>
            </a:r>
            <a:r>
              <a:rPr lang="en-US" sz="1800" b="1" baseline="30000" dirty="0"/>
              <a:t>11 </a:t>
            </a:r>
            <a:r>
              <a:rPr lang="en-US" sz="1800" b="1" dirty="0"/>
              <a:t>But if she does, she must remain unmarried or else be reconciled to her husband. And a husband must not divorce his wife.	</a:t>
            </a:r>
            <a:r>
              <a:rPr lang="en-MY" sz="1800" dirty="0"/>
              <a:t> </a:t>
            </a:r>
            <a:r>
              <a:rPr lang="en-US" sz="1800" b="1" dirty="0"/>
              <a:t>	</a:t>
            </a:r>
            <a:r>
              <a:rPr lang="en-US" sz="1800" b="1" dirty="0" smtClean="0"/>
              <a:t>  </a:t>
            </a:r>
            <a:r>
              <a:rPr lang="en-US" sz="1800" b="1" i="1" dirty="0" smtClean="0">
                <a:solidFill>
                  <a:schemeClr val="accent6">
                    <a:lumMod val="75000"/>
                  </a:schemeClr>
                </a:solidFill>
              </a:rPr>
              <a:t>(1 Corinthians 7)</a:t>
            </a:r>
            <a:endParaRPr lang="en-MY" sz="1800" dirty="0">
              <a:solidFill>
                <a:schemeClr val="accent6">
                  <a:lumMod val="75000"/>
                </a:schemeClr>
              </a:solidFill>
            </a:endParaRPr>
          </a:p>
        </p:txBody>
      </p:sp>
      <p:pic>
        <p:nvPicPr>
          <p:cNvPr id="7" name="Picture 3"/>
          <p:cNvPicPr>
            <a:picLocks noGrp="1" noChangeAspect="1" noChangeArrowheads="1"/>
          </p:cNvPicPr>
          <p:nvPr>
            <p:ph type="pic" sz="quarter" idx="13"/>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39326" r="-39326"/>
          <a:stretch>
            <a:fillRect/>
          </a:stretch>
        </p:blipFill>
        <p:spPr bwMode="auto">
          <a:xfrm>
            <a:off x="491300" y="1514856"/>
            <a:ext cx="8805100" cy="3285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1784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267201"/>
            <a:ext cx="8001000" cy="2209800"/>
          </a:xfrm>
        </p:spPr>
        <p:txBody>
          <a:bodyPr>
            <a:normAutofit lnSpcReduction="10000"/>
          </a:bodyPr>
          <a:lstStyle/>
          <a:p>
            <a:pPr algn="just">
              <a:lnSpc>
                <a:spcPct val="120000"/>
              </a:lnSpc>
            </a:pPr>
            <a:r>
              <a:rPr lang="en-US" sz="1800" b="1" baseline="30000" dirty="0"/>
              <a:t>4 </a:t>
            </a:r>
            <a:r>
              <a:rPr lang="en-US" sz="1800" b="1" dirty="0"/>
              <a:t>‘Haven’t you read,’ he replied, ‘that at the beginning the Creator “made them male and female,” </a:t>
            </a:r>
            <a:r>
              <a:rPr lang="en-US" sz="1800" b="1" baseline="30000" dirty="0"/>
              <a:t>5 </a:t>
            </a:r>
            <a:r>
              <a:rPr lang="en-US" sz="1800" b="1" dirty="0"/>
              <a:t>and said, “For this reason a man will leave his father and mother and be united to his wife, and the two will become one flesh”? </a:t>
            </a:r>
            <a:r>
              <a:rPr lang="en-US" sz="1800" b="1" baseline="30000" dirty="0"/>
              <a:t>6 </a:t>
            </a:r>
            <a:r>
              <a:rPr lang="en-US" sz="1800" b="1" dirty="0"/>
              <a:t>So they are no longer two, but one flesh. Therefore what God has joined together, let no one separate.</a:t>
            </a:r>
            <a:r>
              <a:rPr lang="en-US" sz="1800" b="1" dirty="0" smtClean="0"/>
              <a:t>’</a:t>
            </a:r>
            <a:r>
              <a:rPr lang="en-MY" sz="1800" dirty="0"/>
              <a:t>	</a:t>
            </a:r>
            <a:r>
              <a:rPr lang="en-MY" sz="1800" dirty="0" smtClean="0"/>
              <a:t>				       </a:t>
            </a:r>
            <a:r>
              <a:rPr lang="en-US" sz="1800" b="1" i="1" dirty="0" smtClean="0">
                <a:solidFill>
                  <a:schemeClr val="accent6">
                    <a:lumMod val="75000"/>
                  </a:schemeClr>
                </a:solidFill>
              </a:rPr>
              <a:t>(Matthew 19)</a:t>
            </a:r>
            <a:endParaRPr lang="en-MY" sz="1800" dirty="0">
              <a:solidFill>
                <a:schemeClr val="accent6">
                  <a:lumMod val="75000"/>
                </a:schemeClr>
              </a:solidFill>
            </a:endParaRPr>
          </a:p>
        </p:txBody>
      </p:sp>
      <p:pic>
        <p:nvPicPr>
          <p:cNvPr id="7" name="Picture 3"/>
          <p:cNvPicPr>
            <a:picLocks noGrp="1" noChangeAspect="1" noChangeArrowheads="1"/>
          </p:cNvPicPr>
          <p:nvPr>
            <p:ph type="pic" sz="quarter" idx="13"/>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39326" r="-39326"/>
          <a:stretch>
            <a:fillRect/>
          </a:stretch>
        </p:blipFill>
        <p:spPr bwMode="auto">
          <a:xfrm>
            <a:off x="491300" y="676656"/>
            <a:ext cx="8805100" cy="3285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352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35583</TotalTime>
  <Words>1177</Words>
  <Application>Microsoft Office PowerPoint</Application>
  <PresentationFormat>On-screen Show (4:3)</PresentationFormat>
  <Paragraphs>86</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Perception</vt:lpstr>
      <vt:lpstr>Marriage &amp; Divorce</vt:lpstr>
      <vt:lpstr>1 Corinthians 7</vt:lpstr>
      <vt:lpstr>1 Corinthians 7</vt:lpstr>
      <vt:lpstr>For The Matters You Wrote About</vt:lpstr>
      <vt:lpstr>Erroneous Thinking</vt:lpstr>
      <vt:lpstr>Paul’s Instruction</vt:lpstr>
      <vt:lpstr>Designed By God</vt:lpstr>
      <vt:lpstr>The Lord’s Command</vt:lpstr>
      <vt:lpstr>PowerPoint Presentation</vt:lpstr>
      <vt:lpstr>A Solemn Warning</vt:lpstr>
      <vt:lpstr>But Isn’t Divorce Allowed?</vt:lpstr>
      <vt:lpstr>A Question On Divorce</vt:lpstr>
      <vt:lpstr>Hardness Of Heart</vt:lpstr>
      <vt:lpstr>Divorced</vt:lpstr>
      <vt:lpstr>Divorced</vt:lpstr>
      <vt:lpstr>Unequally Yoked Couples</vt:lpstr>
      <vt:lpstr>Question For Paul</vt:lpstr>
      <vt:lpstr>Do Not Divorce</vt:lpstr>
      <vt:lpstr>Do Not Divorce</vt:lpstr>
      <vt:lpstr>Do Not Divorce</vt:lpstr>
      <vt:lpstr>Do Not Divorce …</vt:lpstr>
      <vt:lpstr>Remarriage</vt:lpstr>
      <vt:lpstr>Remarriage</vt:lpstr>
      <vt:lpstr>Consider Singlehood</vt:lpstr>
      <vt:lpstr>Take Marriage Seriously</vt:lpstr>
      <vt:lpstr>Making Marriage Strong &amp; Beautiful</vt:lpstr>
      <vt:lpstr>Making Marriage Strong &amp; Beautiful</vt:lpstr>
      <vt:lpstr>Making Marriage Strong &amp; Beautiful</vt:lpstr>
      <vt:lpstr>To The Single</vt:lpstr>
      <vt:lpstr>The Past Is The Past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GOD’S WILL FOR YOU</dc:title>
  <dc:creator>PKHEM</dc:creator>
  <cp:lastModifiedBy>PKHEM</cp:lastModifiedBy>
  <cp:revision>259</cp:revision>
  <cp:lastPrinted>2019-07-13T01:11:09Z</cp:lastPrinted>
  <dcterms:created xsi:type="dcterms:W3CDTF">2019-01-25T01:57:35Z</dcterms:created>
  <dcterms:modified xsi:type="dcterms:W3CDTF">2019-09-24T23:17:15Z</dcterms:modified>
</cp:coreProperties>
</file>