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444" r:id="rId2"/>
    <p:sldId id="445" r:id="rId3"/>
    <p:sldId id="465" r:id="rId4"/>
    <p:sldId id="466" r:id="rId5"/>
    <p:sldId id="417" r:id="rId6"/>
    <p:sldId id="468" r:id="rId7"/>
    <p:sldId id="470" r:id="rId8"/>
    <p:sldId id="472" r:id="rId9"/>
    <p:sldId id="473" r:id="rId10"/>
    <p:sldId id="475" r:id="rId11"/>
    <p:sldId id="474" r:id="rId12"/>
    <p:sldId id="476" r:id="rId13"/>
    <p:sldId id="478" r:id="rId14"/>
    <p:sldId id="479" r:id="rId15"/>
    <p:sldId id="480" r:id="rId16"/>
    <p:sldId id="446" r:id="rId17"/>
    <p:sldId id="482" r:id="rId18"/>
    <p:sldId id="483" r:id="rId19"/>
    <p:sldId id="484" r:id="rId20"/>
    <p:sldId id="485" r:id="rId21"/>
    <p:sldId id="487" r:id="rId22"/>
    <p:sldId id="488" r:id="rId23"/>
    <p:sldId id="490" r:id="rId24"/>
    <p:sldId id="4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37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588" autoAdjust="0"/>
    <p:restoredTop sz="81172" autoAdjust="0"/>
  </p:normalViewPr>
  <p:slideViewPr>
    <p:cSldViewPr>
      <p:cViewPr>
        <p:scale>
          <a:sx n="65" d="100"/>
          <a:sy n="65" d="100"/>
        </p:scale>
        <p:origin x="-176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01BA6E-046B-4B42-A393-C60F4763CB7C}" type="datetimeFigureOut">
              <a:rPr lang="en-US" smtClean="0"/>
              <a:t>10/5/19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C1BF41-1D8F-8A4B-9F46-509946C157D9}" type="slidenum">
              <a:rPr lang="en-US" smtClean="0"/>
              <a:t>‹#›</a:t>
            </a:fld>
            <a:endParaRPr lang="en-US"/>
          </a:p>
        </p:txBody>
      </p:sp>
    </p:spTree>
    <p:extLst>
      <p:ext uri="{BB962C8B-B14F-4D97-AF65-F5344CB8AC3E}">
        <p14:creationId xmlns:p14="http://schemas.microsoft.com/office/powerpoint/2010/main" val="162924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49593-7DEA-492E-A38A-5BD35B3EA951}" type="datetimeFigureOut">
              <a:rPr lang="en-US" smtClean="0"/>
              <a:t>10/5/19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8EEB0-C7C8-4887-8C23-7D20DD765C4B}" type="slidenum">
              <a:rPr lang="en-US" smtClean="0"/>
              <a:t>‹#›</a:t>
            </a:fld>
            <a:endParaRPr lang="en-US"/>
          </a:p>
        </p:txBody>
      </p:sp>
    </p:spTree>
    <p:extLst>
      <p:ext uri="{BB962C8B-B14F-4D97-AF65-F5344CB8AC3E}">
        <p14:creationId xmlns:p14="http://schemas.microsoft.com/office/powerpoint/2010/main" val="141393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F0EB5-B1A0-4384-971E-033F4600FFCF}" type="datetimeFigureOut">
              <a:rPr lang="en-US" smtClean="0"/>
              <a:t>10/5/19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C9F0EB5-B1A0-4384-971E-033F4600FFCF}" type="datetimeFigureOut">
              <a:rPr lang="en-US" smtClean="0"/>
              <a:t>10/5/19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B6314799-F4BC-4283-A9DB-F96B389CB546}"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9F0EB5-B1A0-4384-971E-033F4600FFCF}" type="datetimeFigureOut">
              <a:rPr lang="en-US" smtClean="0"/>
              <a:t>10/5/19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F0EB5-B1A0-4384-971E-033F4600FFCF}" type="datetimeFigureOut">
              <a:rPr lang="en-US" smtClean="0"/>
              <a:t>10/5/19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10/5/19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C9F0EB5-B1A0-4384-971E-033F4600FFCF}" type="datetimeFigureOut">
              <a:rPr lang="en-US" smtClean="0"/>
              <a:t>10/5/19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6314799-F4BC-4283-A9DB-F96B389CB546}"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3.jpeg"/><Relationship Id="rId5" Type="http://schemas.microsoft.com/office/2007/relationships/hdphoto" Target="../media/hdphoto3.wdp"/><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 Id="rId3" Type="http://schemas.microsoft.com/office/2007/relationships/hdphoto" Target="../media/hdphoto4.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81682"/>
            <a:ext cx="8915400" cy="914400"/>
          </a:xfrm>
        </p:spPr>
        <p:txBody>
          <a:bodyPr/>
          <a:lstStyle/>
          <a:p>
            <a:pPr algn="r"/>
            <a:r>
              <a:rPr lang="en-US" dirty="0" smtClean="0"/>
              <a:t>Live As You Were Called</a:t>
            </a:r>
            <a:endParaRPr lang="en-US" dirty="0"/>
          </a:p>
        </p:txBody>
      </p:sp>
      <p:sp>
        <p:nvSpPr>
          <p:cNvPr id="3" name="Subtitle 2"/>
          <p:cNvSpPr>
            <a:spLocks noGrp="1"/>
          </p:cNvSpPr>
          <p:nvPr>
            <p:ph type="subTitle" idx="1"/>
          </p:nvPr>
        </p:nvSpPr>
        <p:spPr>
          <a:xfrm>
            <a:off x="914400" y="5638800"/>
            <a:ext cx="8001000" cy="914400"/>
          </a:xfrm>
        </p:spPr>
        <p:txBody>
          <a:bodyPr>
            <a:normAutofit/>
          </a:bodyPr>
          <a:lstStyle/>
          <a:p>
            <a:pPr algn="r"/>
            <a:r>
              <a:rPr lang="en-US" sz="2400" b="1" dirty="0" smtClean="0"/>
              <a:t>1 Corinthians 7:17-24</a:t>
            </a:r>
            <a:endParaRPr lang="en-US" sz="2400" b="1" dirty="0"/>
          </a:p>
        </p:txBody>
      </p:sp>
      <p:pic>
        <p:nvPicPr>
          <p:cNvPr id="1027"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130" b="7130"/>
          <a:stretch>
            <a:fillRect/>
          </a:stretch>
        </p:blipFill>
        <p:spPr bwMode="auto">
          <a:xfrm>
            <a:off x="914400" y="381000"/>
            <a:ext cx="798830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509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As The Lord Has Assigned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29533"/>
            <a:ext cx="5681662" cy="3890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6704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8915400" cy="877824"/>
          </a:xfrm>
        </p:spPr>
        <p:txBody>
          <a:bodyPr/>
          <a:lstStyle/>
          <a:p>
            <a:r>
              <a:rPr lang="en-US" dirty="0" smtClean="0"/>
              <a:t>As The Lord Has Assigned</a:t>
            </a:r>
            <a:endParaRPr lang="en-US" dirty="0"/>
          </a:p>
        </p:txBody>
      </p:sp>
      <p:sp>
        <p:nvSpPr>
          <p:cNvPr id="3" name="Subtitle 2"/>
          <p:cNvSpPr>
            <a:spLocks noGrp="1"/>
          </p:cNvSpPr>
          <p:nvPr>
            <p:ph type="subTitle" idx="1"/>
          </p:nvPr>
        </p:nvSpPr>
        <p:spPr>
          <a:xfrm>
            <a:off x="838200" y="2133600"/>
            <a:ext cx="8001000" cy="3823447"/>
          </a:xfrm>
        </p:spPr>
        <p:txBody>
          <a:bodyPr>
            <a:normAutofit fontScale="92500" lnSpcReduction="20000"/>
          </a:bodyPr>
          <a:lstStyle/>
          <a:p>
            <a:pPr algn="just" fontAlgn="base">
              <a:lnSpc>
                <a:spcPct val="124000"/>
              </a:lnSpc>
              <a:spcBef>
                <a:spcPts val="0"/>
              </a:spcBef>
            </a:pPr>
            <a:r>
              <a:rPr lang="en-US" b="1" dirty="0"/>
              <a:t>Paul emphatically states that God has sovereignly assigned each believer with a station in life, and it is from this station that they are to serve Him. Our “place” in this world is not a matter of chance, or simply the result of racial or economic or social bias (though these may well be factors). </a:t>
            </a:r>
            <a:r>
              <a:rPr lang="en-US" b="1" i="1" dirty="0"/>
              <a:t>Our place in this world has been assigned to us by none other than our Lord</a:t>
            </a:r>
            <a:r>
              <a:rPr lang="en-US" b="1" dirty="0"/>
              <a:t>. We know that place because it is the station in life we held at the time of our calling to faith. And this “calling” is to service, as well as to salvation. </a:t>
            </a:r>
            <a:r>
              <a:rPr lang="en-US" b="1" baseline="30000" dirty="0"/>
              <a:t> </a:t>
            </a:r>
            <a:r>
              <a:rPr lang="en-US" b="1" dirty="0"/>
              <a:t>This calling is to serve God where we are. As a general rule, we have been called at a certain point in time, within a particular culture, and with a particular social station in life. It is in this setting that we are to begin to live out our faith and to fulfill our calling.</a:t>
            </a:r>
          </a:p>
          <a:p>
            <a:pPr algn="r">
              <a:lnSpc>
                <a:spcPct val="160000"/>
              </a:lnSpc>
              <a:spcBef>
                <a:spcPts val="0"/>
              </a:spcBef>
            </a:pPr>
            <a:r>
              <a:rPr lang="en-US" b="1" i="1" dirty="0">
                <a:solidFill>
                  <a:schemeClr val="accent6">
                    <a:lumMod val="75000"/>
                  </a:schemeClr>
                </a:solidFill>
              </a:rPr>
              <a:t>(Bob </a:t>
            </a:r>
            <a:r>
              <a:rPr lang="en-US" b="1" i="1" dirty="0" err="1">
                <a:solidFill>
                  <a:schemeClr val="accent6">
                    <a:lumMod val="75000"/>
                  </a:schemeClr>
                </a:solidFill>
              </a:rPr>
              <a:t>Deffinbaugh</a:t>
            </a:r>
            <a:r>
              <a:rPr lang="en-US" b="1" i="1" dirty="0">
                <a:solidFill>
                  <a:schemeClr val="accent6">
                    <a:lumMod val="75000"/>
                  </a:schemeClr>
                </a:solidFill>
              </a:rPr>
              <a:t>, </a:t>
            </a:r>
            <a:r>
              <a:rPr lang="en-US" b="1" dirty="0">
                <a:solidFill>
                  <a:schemeClr val="accent6">
                    <a:lumMod val="75000"/>
                  </a:schemeClr>
                </a:solidFill>
              </a:rPr>
              <a:t>“Spirituality And The Status Quo”</a:t>
            </a:r>
            <a:r>
              <a:rPr lang="en-US" b="1" i="1" dirty="0">
                <a:solidFill>
                  <a:schemeClr val="accent6">
                    <a:lumMod val="75000"/>
                  </a:schemeClr>
                </a:solidFill>
              </a:rPr>
              <a:t>)</a:t>
            </a:r>
            <a:endParaRPr lang="en-US" b="1" dirty="0">
              <a:solidFill>
                <a:schemeClr val="accent6">
                  <a:lumMod val="75000"/>
                </a:schemeClr>
              </a:solidFill>
            </a:endParaRPr>
          </a:p>
          <a:p>
            <a:endParaRPr lang="en-US" dirty="0"/>
          </a:p>
        </p:txBody>
      </p:sp>
    </p:spTree>
    <p:extLst>
      <p:ext uri="{BB962C8B-B14F-4D97-AF65-F5344CB8AC3E}">
        <p14:creationId xmlns:p14="http://schemas.microsoft.com/office/powerpoint/2010/main" val="16773946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8915400" cy="877824"/>
          </a:xfrm>
        </p:spPr>
        <p:txBody>
          <a:bodyPr>
            <a:normAutofit/>
          </a:bodyPr>
          <a:lstStyle/>
          <a:p>
            <a:r>
              <a:rPr lang="en-US" sz="3600" dirty="0" smtClean="0"/>
              <a:t>Circumcision</a:t>
            </a:r>
            <a:endParaRPr lang="en-US" sz="3600" dirty="0"/>
          </a:p>
        </p:txBody>
      </p:sp>
      <p:sp>
        <p:nvSpPr>
          <p:cNvPr id="3" name="Subtitle 2"/>
          <p:cNvSpPr>
            <a:spLocks noGrp="1"/>
          </p:cNvSpPr>
          <p:nvPr>
            <p:ph type="subTitle" idx="1"/>
          </p:nvPr>
        </p:nvSpPr>
        <p:spPr>
          <a:xfrm>
            <a:off x="914400" y="4545105"/>
            <a:ext cx="8001000" cy="2008095"/>
          </a:xfrm>
        </p:spPr>
        <p:txBody>
          <a:bodyPr>
            <a:normAutofit/>
          </a:bodyPr>
          <a:lstStyle/>
          <a:p>
            <a:pPr algn="just"/>
            <a:r>
              <a:rPr lang="en-US" sz="1800" b="1" baseline="30000" dirty="0"/>
              <a:t>18 </a:t>
            </a:r>
            <a:r>
              <a:rPr lang="en-US" sz="1800" b="1" dirty="0"/>
              <a:t>Was a man already circumcised when he was called? He should not become uncircumcised. Was a man uncircumcised when he was called? He should not be circumcised. </a:t>
            </a:r>
            <a:r>
              <a:rPr lang="en-US" sz="1800" b="1" baseline="30000" dirty="0"/>
              <a:t>19 </a:t>
            </a:r>
            <a:r>
              <a:rPr lang="en-US" sz="1800" b="1" dirty="0"/>
              <a:t>Circumcision is nothing and </a:t>
            </a:r>
            <a:r>
              <a:rPr lang="en-US" sz="1800" b="1" dirty="0" err="1"/>
              <a:t>uncircumcision</a:t>
            </a:r>
            <a:r>
              <a:rPr lang="en-US" sz="1800" b="1" dirty="0"/>
              <a:t> is nothing. Keeping God’s commands is what counts. </a:t>
            </a:r>
            <a:r>
              <a:rPr lang="en-US" sz="1800" b="1" baseline="30000" dirty="0"/>
              <a:t>20 </a:t>
            </a:r>
            <a:r>
              <a:rPr lang="en-US" sz="1800" b="1" dirty="0"/>
              <a:t>Each person should remain in the situation they were in when God called them.			</a:t>
            </a:r>
            <a:r>
              <a:rPr lang="en-US" sz="1800" b="1" dirty="0" smtClean="0"/>
              <a:t> </a:t>
            </a:r>
            <a:r>
              <a:rPr lang="en-US" sz="1800" b="1" dirty="0" smtClean="0">
                <a:solidFill>
                  <a:schemeClr val="accent6">
                    <a:lumMod val="75000"/>
                  </a:schemeClr>
                </a:solidFill>
              </a:rPr>
              <a:t> </a:t>
            </a:r>
            <a:r>
              <a:rPr lang="en-US" sz="1800" b="1" i="1" dirty="0" smtClean="0">
                <a:solidFill>
                  <a:schemeClr val="accent6">
                    <a:lumMod val="75000"/>
                  </a:schemeClr>
                </a:solidFill>
              </a:rPr>
              <a:t>(</a:t>
            </a:r>
            <a:r>
              <a:rPr lang="en-US" sz="1800" b="1" i="1" dirty="0">
                <a:solidFill>
                  <a:schemeClr val="accent6">
                    <a:lumMod val="75000"/>
                  </a:schemeClr>
                </a:solidFill>
              </a:rPr>
              <a:t>1 Corinthians 7)</a:t>
            </a:r>
            <a:endParaRPr lang="en-MY" sz="1800" dirty="0">
              <a:solidFill>
                <a:schemeClr val="accent6">
                  <a:lumMod val="75000"/>
                </a:schemeClr>
              </a:solidFill>
            </a:endParaRPr>
          </a:p>
          <a:p>
            <a:endParaRPr lang="en-US" dirty="0"/>
          </a:p>
        </p:txBody>
      </p:sp>
      <p:pic>
        <p:nvPicPr>
          <p:cNvPr id="5" name="Picture Placeholder 4"/>
          <p:cNvPicPr>
            <a:picLocks noGrp="1" noChangeAspect="1"/>
          </p:cNvPicPr>
          <p:nvPr>
            <p:ph type="pic" sz="quarter" idx="13"/>
          </p:nvPr>
        </p:nvPicPr>
        <p:blipFill>
          <a:blip r:embed="rId2"/>
          <a:srcRect t="5253" b="5253"/>
          <a:stretch>
            <a:fillRect/>
          </a:stretch>
        </p:blipFill>
        <p:spPr>
          <a:xfrm>
            <a:off x="1917700" y="1905000"/>
            <a:ext cx="5854700" cy="2342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5684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A Matter of The Heart</a:t>
            </a:r>
            <a:endParaRPr lang="en-US" dirty="0"/>
          </a:p>
        </p:txBody>
      </p:sp>
      <p:pic>
        <p:nvPicPr>
          <p:cNvPr id="3" name="Picture 2"/>
          <p:cNvPicPr>
            <a:picLocks noChangeAspect="1"/>
          </p:cNvPicPr>
          <p:nvPr/>
        </p:nvPicPr>
        <p:blipFill>
          <a:blip r:embed="rId2"/>
          <a:stretch>
            <a:fillRect/>
          </a:stretch>
        </p:blipFill>
        <p:spPr>
          <a:xfrm>
            <a:off x="1447800" y="2128837"/>
            <a:ext cx="6781800" cy="3814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73630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7576"/>
            <a:ext cx="8915400" cy="877824"/>
          </a:xfrm>
        </p:spPr>
        <p:txBody>
          <a:bodyPr/>
          <a:lstStyle/>
          <a:p>
            <a:r>
              <a:rPr lang="en-US" dirty="0" smtClean="0"/>
              <a:t>Rite To Reality</a:t>
            </a:r>
            <a:endParaRPr lang="en-US" dirty="0"/>
          </a:p>
        </p:txBody>
      </p:sp>
      <p:sp>
        <p:nvSpPr>
          <p:cNvPr id="3" name="Subtitle 2"/>
          <p:cNvSpPr>
            <a:spLocks noGrp="1"/>
          </p:cNvSpPr>
          <p:nvPr>
            <p:ph type="subTitle" idx="1"/>
          </p:nvPr>
        </p:nvSpPr>
        <p:spPr>
          <a:xfrm>
            <a:off x="914400" y="1447801"/>
            <a:ext cx="8001000" cy="5029200"/>
          </a:xfrm>
        </p:spPr>
        <p:txBody>
          <a:bodyPr>
            <a:normAutofit/>
          </a:bodyPr>
          <a:lstStyle/>
          <a:p>
            <a:pPr algn="just">
              <a:lnSpc>
                <a:spcPct val="110000"/>
              </a:lnSpc>
            </a:pPr>
            <a:r>
              <a:rPr lang="en-US" sz="1700" b="1" baseline="30000" dirty="0"/>
              <a:t>9 </a:t>
            </a:r>
            <a:r>
              <a:rPr lang="en-US" sz="1700" b="1" dirty="0"/>
              <a:t>For in Christ all the fullness of the Deity lives in bodily form, </a:t>
            </a:r>
            <a:r>
              <a:rPr lang="en-US" sz="1700" b="1" baseline="30000" dirty="0"/>
              <a:t>10 </a:t>
            </a:r>
            <a:r>
              <a:rPr lang="en-US" sz="1700" b="1" dirty="0"/>
              <a:t>and in Christ you have been brought to fullness. He is the head over every power and authority. </a:t>
            </a:r>
            <a:r>
              <a:rPr lang="en-US" sz="1700" b="1" baseline="30000" dirty="0"/>
              <a:t>11 </a:t>
            </a:r>
            <a:r>
              <a:rPr lang="en-US" sz="1700" b="1" dirty="0"/>
              <a:t>In him you were also circumcised with a circumcision not performed by human hands. Your whole self ruled by the flesh was put off when you were circumcised by Christ, </a:t>
            </a:r>
            <a:r>
              <a:rPr lang="en-US" sz="1700" b="1" baseline="30000" dirty="0"/>
              <a:t>12 </a:t>
            </a:r>
            <a:r>
              <a:rPr lang="en-US" sz="1700" b="1" dirty="0"/>
              <a:t>having been buried with him in baptism, in which you were also raised with him through your faith in the working of God, who raised him from the dead. </a:t>
            </a:r>
            <a:r>
              <a:rPr lang="en-US" sz="1700" b="1" baseline="30000" dirty="0"/>
              <a:t>13 </a:t>
            </a:r>
            <a:r>
              <a:rPr lang="en-US" sz="1700" b="1" dirty="0"/>
              <a:t>When you were dead in your sins and in the </a:t>
            </a:r>
            <a:r>
              <a:rPr lang="en-US" sz="1700" b="1" dirty="0" err="1"/>
              <a:t>uncircumcision</a:t>
            </a:r>
            <a:r>
              <a:rPr lang="en-US" sz="1700" b="1" dirty="0"/>
              <a:t> of your flesh, God made you alive with Christ. He forgave us all our sins, </a:t>
            </a:r>
            <a:r>
              <a:rPr lang="en-US" sz="1700" b="1" baseline="30000" dirty="0"/>
              <a:t>14 </a:t>
            </a:r>
            <a:r>
              <a:rPr lang="en-US" sz="1700" b="1" dirty="0"/>
              <a:t>having cancelled the charge of our legal indebtedness, which stood against us and condemned us; he has taken it away, nailing it to the cross. </a:t>
            </a:r>
            <a:r>
              <a:rPr lang="en-US" sz="1700" b="1" baseline="30000" dirty="0"/>
              <a:t>15 </a:t>
            </a:r>
            <a:r>
              <a:rPr lang="en-US" sz="1700" b="1" dirty="0"/>
              <a:t>And having disarmed the powers and authorities, he made a public spectacle of them, triumphing over them by the cross.</a:t>
            </a:r>
            <a:r>
              <a:rPr lang="en-US" sz="1700" b="1" baseline="30000" dirty="0"/>
              <a:t>16 </a:t>
            </a:r>
            <a:r>
              <a:rPr lang="en-US" sz="1700" b="1" dirty="0"/>
              <a:t>Therefore do not let anyone judge you by what you eat or drink, or with regard to a religious festival, a New Moon celebration or a Sabbath day. </a:t>
            </a:r>
            <a:r>
              <a:rPr lang="en-US" sz="1700" b="1" baseline="30000" dirty="0"/>
              <a:t>17 </a:t>
            </a:r>
            <a:r>
              <a:rPr lang="en-US" sz="1700" b="1" dirty="0"/>
              <a:t>These are a shadow of the things that were to come; the reality, however, is found in Christ. 		 </a:t>
            </a:r>
            <a:r>
              <a:rPr lang="en-US" sz="1700" b="1" dirty="0" smtClean="0"/>
              <a:t>       </a:t>
            </a:r>
            <a:r>
              <a:rPr lang="en-US" sz="1700" b="1" i="1" dirty="0" smtClean="0">
                <a:solidFill>
                  <a:srgbClr val="7E8C4D"/>
                </a:solidFill>
              </a:rPr>
              <a:t>(</a:t>
            </a:r>
            <a:r>
              <a:rPr lang="en-US" sz="1700" b="1" i="1" dirty="0">
                <a:solidFill>
                  <a:srgbClr val="7E8C4D"/>
                </a:solidFill>
              </a:rPr>
              <a:t>Colossians </a:t>
            </a:r>
            <a:r>
              <a:rPr lang="en-US" sz="1700" b="1" i="1" dirty="0" smtClean="0">
                <a:solidFill>
                  <a:srgbClr val="7E8C4D"/>
                </a:solidFill>
              </a:rPr>
              <a:t>2</a:t>
            </a:r>
            <a:r>
              <a:rPr lang="en-US" sz="1700" b="1" i="1" dirty="0">
                <a:solidFill>
                  <a:srgbClr val="7E8C4D"/>
                </a:solidFill>
              </a:rPr>
              <a:t>)</a:t>
            </a:r>
            <a:endParaRPr lang="en-MY" sz="1700" dirty="0">
              <a:solidFill>
                <a:srgbClr val="7E8C4D"/>
              </a:solidFill>
            </a:endParaRPr>
          </a:p>
        </p:txBody>
      </p:sp>
    </p:spTree>
    <p:extLst>
      <p:ext uri="{BB962C8B-B14F-4D97-AF65-F5344CB8AC3E}">
        <p14:creationId xmlns:p14="http://schemas.microsoft.com/office/powerpoint/2010/main" val="7900781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What Matters</a:t>
            </a:r>
            <a:endParaRPr lang="en-US" dirty="0"/>
          </a:p>
        </p:txBody>
      </p:sp>
      <p:pic>
        <p:nvPicPr>
          <p:cNvPr id="6" name="Content Placeholder 5"/>
          <p:cNvPicPr>
            <a:picLocks noGrp="1" noChangeAspect="1"/>
          </p:cNvPicPr>
          <p:nvPr>
            <p:ph sz="half" idx="1"/>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rcRect t="-14515" b="-14515"/>
          <a:stretch>
            <a:fillRect/>
          </a:stretch>
        </p:blipFill>
        <p:spPr>
          <a:xfrm>
            <a:off x="914400" y="1676400"/>
            <a:ext cx="3565525" cy="4600575"/>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half" idx="2"/>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rcRect l="-12001" r="-12001"/>
          <a:stretch>
            <a:fillRect/>
          </a:stretch>
        </p:blipFill>
        <p:spPr>
          <a:xfrm>
            <a:off x="4876800" y="2209800"/>
            <a:ext cx="3429000" cy="3581400"/>
          </a:xfrm>
        </p:spPr>
      </p:pic>
    </p:spTree>
    <p:extLst>
      <p:ext uri="{BB962C8B-B14F-4D97-AF65-F5344CB8AC3E}">
        <p14:creationId xmlns:p14="http://schemas.microsoft.com/office/powerpoint/2010/main" val="33726171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2376"/>
            <a:ext cx="8915400" cy="877824"/>
          </a:xfrm>
        </p:spPr>
        <p:txBody>
          <a:bodyPr/>
          <a:lstStyle/>
          <a:p>
            <a:r>
              <a:rPr lang="en-US" dirty="0" smtClean="0"/>
              <a:t>What Matters</a:t>
            </a:r>
            <a:endParaRPr lang="en-US" dirty="0"/>
          </a:p>
        </p:txBody>
      </p:sp>
      <p:sp>
        <p:nvSpPr>
          <p:cNvPr id="3" name="Subtitle 2"/>
          <p:cNvSpPr>
            <a:spLocks noGrp="1"/>
          </p:cNvSpPr>
          <p:nvPr>
            <p:ph type="subTitle" idx="1"/>
          </p:nvPr>
        </p:nvSpPr>
        <p:spPr>
          <a:xfrm>
            <a:off x="914400" y="1981200"/>
            <a:ext cx="8001000" cy="4191000"/>
          </a:xfrm>
        </p:spPr>
        <p:txBody>
          <a:bodyPr>
            <a:normAutofit/>
          </a:bodyPr>
          <a:lstStyle/>
          <a:p>
            <a:pPr algn="just">
              <a:lnSpc>
                <a:spcPct val="120000"/>
              </a:lnSpc>
            </a:pPr>
            <a:r>
              <a:rPr lang="en-US" b="1" baseline="30000" dirty="0"/>
              <a:t>25 </a:t>
            </a:r>
            <a:r>
              <a:rPr lang="en-US" b="1" dirty="0"/>
              <a:t>Circumcision has value if you observe the law, but if you break the law, you have become as though you had not been circumcised. </a:t>
            </a:r>
            <a:r>
              <a:rPr lang="en-US" b="1" baseline="30000" dirty="0"/>
              <a:t>26 </a:t>
            </a:r>
            <a:r>
              <a:rPr lang="en-US" b="1" dirty="0"/>
              <a:t>So then, if those who are not circumcised keep the law’s requirements, will they not be regarded as though they were circumcised? </a:t>
            </a:r>
            <a:r>
              <a:rPr lang="en-US" b="1" baseline="30000" dirty="0"/>
              <a:t>27 </a:t>
            </a:r>
            <a:r>
              <a:rPr lang="en-US" b="1" dirty="0"/>
              <a:t>The one who is not circumcised physically and yet obeys the law will condemn you who, even though you have the written code and circumcision, are a law-breaker. </a:t>
            </a:r>
            <a:r>
              <a:rPr lang="en-US" b="1" baseline="30000" dirty="0"/>
              <a:t>28 </a:t>
            </a:r>
            <a:r>
              <a:rPr lang="en-US" b="1" dirty="0"/>
              <a:t>A person is not a Jew who is one only outwardly, nor is circumcision merely outward and physical. </a:t>
            </a:r>
            <a:r>
              <a:rPr lang="en-US" b="1" baseline="30000" dirty="0"/>
              <a:t>29 </a:t>
            </a:r>
            <a:r>
              <a:rPr lang="en-US" b="1" dirty="0"/>
              <a:t>No, a person is a Jew who is one inwardly; and circumcision is circumcision of the heart, by the Spirit, not by the written code. </a:t>
            </a:r>
            <a:r>
              <a:rPr lang="en-US" b="1" dirty="0" smtClean="0"/>
              <a:t>Such a person’s praise is not from other people, but from God</a:t>
            </a:r>
            <a:r>
              <a:rPr lang="en-US" b="1" dirty="0"/>
              <a:t>.	       			</a:t>
            </a:r>
            <a:r>
              <a:rPr lang="en-US" b="1" dirty="0" smtClean="0"/>
              <a:t>	           </a:t>
            </a:r>
            <a:r>
              <a:rPr lang="en-US" b="1" i="1" dirty="0" smtClean="0">
                <a:solidFill>
                  <a:srgbClr val="7E8C4D"/>
                </a:solidFill>
              </a:rPr>
              <a:t>(</a:t>
            </a:r>
            <a:r>
              <a:rPr lang="en-US" b="1" i="1" dirty="0">
                <a:solidFill>
                  <a:srgbClr val="7E8C4D"/>
                </a:solidFill>
              </a:rPr>
              <a:t>Romans 2</a:t>
            </a:r>
            <a:r>
              <a:rPr lang="en-US" b="1" i="1" dirty="0" smtClean="0">
                <a:solidFill>
                  <a:srgbClr val="7E8C4D"/>
                </a:solidFill>
              </a:rPr>
              <a:t>)</a:t>
            </a:r>
            <a:endParaRPr lang="en-MY" dirty="0">
              <a:solidFill>
                <a:srgbClr val="7E8C4D"/>
              </a:solidFill>
            </a:endParaRPr>
          </a:p>
        </p:txBody>
      </p:sp>
    </p:spTree>
    <p:extLst>
      <p:ext uri="{BB962C8B-B14F-4D97-AF65-F5344CB8AC3E}">
        <p14:creationId xmlns:p14="http://schemas.microsoft.com/office/powerpoint/2010/main" val="64587608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3000" y="685800"/>
            <a:ext cx="914400" cy="5533278"/>
          </a:xfrm>
        </p:spPr>
        <p:txBody>
          <a:bodyPr vert="vert270">
            <a:normAutofit fontScale="90000"/>
          </a:bodyPr>
          <a:lstStyle/>
          <a:p>
            <a:pPr algn="ctr"/>
            <a:r>
              <a:rPr lang="en-US" dirty="0" smtClean="0"/>
              <a:t>Verna Mae Thomas</a:t>
            </a:r>
            <a:endParaRPr lang="en-US" dirty="0"/>
          </a:p>
        </p:txBody>
      </p:sp>
      <p:pic>
        <p:nvPicPr>
          <p:cNvPr id="4" name="Picture 3"/>
          <p:cNvPicPr>
            <a:picLocks noChangeAspect="1"/>
          </p:cNvPicPr>
          <p:nvPr/>
        </p:nvPicPr>
        <p:blipFill>
          <a:blip r:embed="rId2"/>
          <a:stretch>
            <a:fillRect/>
          </a:stretch>
        </p:blipFill>
        <p:spPr>
          <a:xfrm>
            <a:off x="3124200" y="733105"/>
            <a:ext cx="3886200" cy="5439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12280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 y="685800"/>
            <a:ext cx="8915400" cy="877824"/>
          </a:xfrm>
        </p:spPr>
        <p:txBody>
          <a:bodyPr>
            <a:normAutofit/>
          </a:bodyPr>
          <a:lstStyle/>
          <a:p>
            <a:r>
              <a:rPr lang="en-US" sz="3600" dirty="0" smtClean="0"/>
              <a:t>Slavery</a:t>
            </a:r>
            <a:endParaRPr lang="en-US" sz="3600" dirty="0"/>
          </a:p>
        </p:txBody>
      </p:sp>
      <p:sp>
        <p:nvSpPr>
          <p:cNvPr id="3" name="Subtitle 2"/>
          <p:cNvSpPr>
            <a:spLocks noGrp="1"/>
          </p:cNvSpPr>
          <p:nvPr>
            <p:ph type="subTitle" idx="1"/>
          </p:nvPr>
        </p:nvSpPr>
        <p:spPr>
          <a:xfrm>
            <a:off x="914400" y="5181600"/>
            <a:ext cx="8001000" cy="1246095"/>
          </a:xfrm>
        </p:spPr>
        <p:txBody>
          <a:bodyPr>
            <a:noAutofit/>
          </a:bodyPr>
          <a:lstStyle/>
          <a:p>
            <a:pPr algn="just"/>
            <a:r>
              <a:rPr lang="en-US" sz="1800" b="1" baseline="30000" dirty="0"/>
              <a:t>21 </a:t>
            </a:r>
            <a:r>
              <a:rPr lang="en-US" sz="1800" b="1" dirty="0"/>
              <a:t>Were you a slave when you were called? Don’t let it trouble you – although if you can gain your freedom, do so</a:t>
            </a:r>
            <a:r>
              <a:rPr lang="en-US" sz="1800" b="1" dirty="0" smtClean="0"/>
              <a:t>.</a:t>
            </a:r>
            <a:endParaRPr lang="en-US" sz="1800" b="1" dirty="0"/>
          </a:p>
          <a:p>
            <a:pPr algn="r"/>
            <a:r>
              <a:rPr lang="en-US" sz="1800" b="1" i="1" dirty="0" smtClean="0">
                <a:solidFill>
                  <a:srgbClr val="7E8C4D"/>
                </a:solidFill>
              </a:rPr>
              <a:t>(</a:t>
            </a:r>
            <a:r>
              <a:rPr lang="en-US" sz="1800" b="1" i="1" dirty="0">
                <a:solidFill>
                  <a:srgbClr val="7E8C4D"/>
                </a:solidFill>
              </a:rPr>
              <a:t>1 Corinthians 7</a:t>
            </a:r>
            <a:r>
              <a:rPr lang="en-US" sz="1800" b="1" i="1" dirty="0" smtClean="0">
                <a:solidFill>
                  <a:srgbClr val="7E8C4D"/>
                </a:solidFill>
              </a:rPr>
              <a:t>)</a:t>
            </a:r>
            <a:endParaRPr lang="en-MY" sz="1800" dirty="0">
              <a:solidFill>
                <a:srgbClr val="7E8C4D"/>
              </a:solidFill>
            </a:endParaRPr>
          </a:p>
        </p:txBody>
      </p:sp>
      <p:pic>
        <p:nvPicPr>
          <p:cNvPr id="5" name="Picture Placeholder 4"/>
          <p:cNvPicPr>
            <a:picLocks noGrp="1" noChangeAspect="1"/>
          </p:cNvPicPr>
          <p:nvPr>
            <p:ph type="pic" sz="quarter" idx="13"/>
          </p:nvPr>
        </p:nvPicPr>
        <p:blipFill rotWithShape="1">
          <a:blip r:embed="rId2"/>
          <a:srcRect l="-16269" r="-16269" b="8043"/>
          <a:stretch/>
        </p:blipFill>
        <p:spPr>
          <a:xfrm>
            <a:off x="1460500" y="1905000"/>
            <a:ext cx="6997700" cy="2942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011247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5400" cy="914400"/>
          </a:xfrm>
        </p:spPr>
        <p:txBody>
          <a:bodyPr/>
          <a:lstStyle/>
          <a:p>
            <a:r>
              <a:rPr lang="en-US" dirty="0" smtClean="0"/>
              <a:t>A Spiritual Perspective</a:t>
            </a:r>
            <a:endParaRPr lang="en-US" dirty="0"/>
          </a:p>
        </p:txBody>
      </p:sp>
      <p:pic>
        <p:nvPicPr>
          <p:cNvPr id="5" name="Content Placeholder 4"/>
          <p:cNvPicPr>
            <a:picLocks noGrp="1" noChangeAspect="1"/>
          </p:cNvPicPr>
          <p:nvPr>
            <p:ph idx="1"/>
          </p:nvPr>
        </p:nvPicPr>
        <p:blipFill>
          <a:blip r:embed="rId2"/>
          <a:srcRect t="-10240" b="-10240"/>
          <a:stretch>
            <a:fillRect/>
          </a:stretch>
        </p:blipFill>
        <p:spPr>
          <a:xfrm>
            <a:off x="4953000" y="1981200"/>
            <a:ext cx="3565525" cy="4295775"/>
          </a:xfrm>
        </p:spPr>
      </p:pic>
      <p:sp>
        <p:nvSpPr>
          <p:cNvPr id="4" name="Text Placeholder 3"/>
          <p:cNvSpPr>
            <a:spLocks noGrp="1"/>
          </p:cNvSpPr>
          <p:nvPr>
            <p:ph type="body" sz="half" idx="2"/>
          </p:nvPr>
        </p:nvSpPr>
        <p:spPr>
          <a:xfrm>
            <a:off x="900952" y="2191511"/>
            <a:ext cx="3566160" cy="3904489"/>
          </a:xfrm>
        </p:spPr>
        <p:txBody>
          <a:bodyPr>
            <a:normAutofit/>
          </a:bodyPr>
          <a:lstStyle/>
          <a:p>
            <a:pPr algn="just">
              <a:lnSpc>
                <a:spcPct val="120000"/>
              </a:lnSpc>
            </a:pPr>
            <a:r>
              <a:rPr lang="en-US" b="1" baseline="30000" dirty="0"/>
              <a:t>22 </a:t>
            </a:r>
            <a:r>
              <a:rPr lang="en-US" b="1" dirty="0"/>
              <a:t>For the one who was a </a:t>
            </a:r>
            <a:r>
              <a:rPr lang="en-US" sz="2400" b="1" dirty="0"/>
              <a:t>slave</a:t>
            </a:r>
            <a:r>
              <a:rPr lang="en-US" b="1" dirty="0"/>
              <a:t> when called to faith in the Lord is </a:t>
            </a:r>
            <a:r>
              <a:rPr lang="en-US" sz="2400" b="1" dirty="0"/>
              <a:t>the Lord’s freed person</a:t>
            </a:r>
            <a:r>
              <a:rPr lang="en-US" b="1" dirty="0"/>
              <a:t>; similarly, the one who was </a:t>
            </a:r>
            <a:r>
              <a:rPr lang="en-US" sz="2400" b="1" dirty="0" smtClean="0"/>
              <a:t>free</a:t>
            </a:r>
            <a:r>
              <a:rPr lang="en-US" b="1" dirty="0" smtClean="0"/>
              <a:t> when </a:t>
            </a:r>
            <a:r>
              <a:rPr lang="en-US" b="1" dirty="0"/>
              <a:t>called is </a:t>
            </a:r>
            <a:r>
              <a:rPr lang="en-US" sz="2400" b="1" dirty="0"/>
              <a:t>Christ’s slave</a:t>
            </a:r>
            <a:r>
              <a:rPr lang="en-US" b="1" dirty="0" smtClean="0"/>
              <a:t>.</a:t>
            </a:r>
            <a:endParaRPr lang="en-US" b="1" dirty="0"/>
          </a:p>
          <a:p>
            <a:pPr algn="r">
              <a:lnSpc>
                <a:spcPct val="120000"/>
              </a:lnSpc>
              <a:spcBef>
                <a:spcPts val="200"/>
              </a:spcBef>
            </a:pPr>
            <a:r>
              <a:rPr lang="en-US" b="1" i="1" dirty="0" smtClean="0">
                <a:solidFill>
                  <a:srgbClr val="7E8C4D"/>
                </a:solidFill>
              </a:rPr>
              <a:t>(</a:t>
            </a:r>
            <a:r>
              <a:rPr lang="en-US" b="1" i="1" dirty="0">
                <a:solidFill>
                  <a:srgbClr val="7E8C4D"/>
                </a:solidFill>
              </a:rPr>
              <a:t>1 Corinthians 7)</a:t>
            </a:r>
            <a:endParaRPr lang="en-MY" dirty="0">
              <a:solidFill>
                <a:srgbClr val="7E8C4D"/>
              </a:solidFill>
            </a:endParaRPr>
          </a:p>
          <a:p>
            <a:endParaRPr lang="en-US" dirty="0"/>
          </a:p>
        </p:txBody>
      </p:sp>
    </p:spTree>
    <p:extLst>
      <p:ext uri="{BB962C8B-B14F-4D97-AF65-F5344CB8AC3E}">
        <p14:creationId xmlns:p14="http://schemas.microsoft.com/office/powerpoint/2010/main" val="40373280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8915400" cy="877824"/>
          </a:xfrm>
        </p:spPr>
        <p:txBody>
          <a:bodyPr/>
          <a:lstStyle/>
          <a:p>
            <a:r>
              <a:rPr lang="en-US" dirty="0" smtClean="0"/>
              <a:t>1 Corinthians 7</a:t>
            </a:r>
            <a:endParaRPr lang="en-US" dirty="0"/>
          </a:p>
        </p:txBody>
      </p:sp>
      <p:sp>
        <p:nvSpPr>
          <p:cNvPr id="3" name="Subtitle 2"/>
          <p:cNvSpPr>
            <a:spLocks noGrp="1"/>
          </p:cNvSpPr>
          <p:nvPr>
            <p:ph type="subTitle" idx="1"/>
          </p:nvPr>
        </p:nvSpPr>
        <p:spPr>
          <a:xfrm>
            <a:off x="914400" y="1828800"/>
            <a:ext cx="8001000" cy="4572000"/>
          </a:xfrm>
        </p:spPr>
        <p:txBody>
          <a:bodyPr>
            <a:normAutofit fontScale="92500" lnSpcReduction="20000"/>
          </a:bodyPr>
          <a:lstStyle/>
          <a:p>
            <a:pPr algn="just">
              <a:lnSpc>
                <a:spcPct val="124000"/>
              </a:lnSpc>
            </a:pPr>
            <a:r>
              <a:rPr lang="en-US" b="1" baseline="30000" dirty="0"/>
              <a:t>17 </a:t>
            </a:r>
            <a:r>
              <a:rPr lang="en-US" b="1" dirty="0"/>
              <a:t>Nevertheless, each person should live as a believer in whatever situation the Lord has assigned to them, just as God has called them. This is the rule I lay down in all the churches. </a:t>
            </a:r>
            <a:r>
              <a:rPr lang="en-US" b="1" baseline="30000" dirty="0"/>
              <a:t>18 </a:t>
            </a:r>
            <a:r>
              <a:rPr lang="en-US" b="1" dirty="0"/>
              <a:t>Was a man already circumcised when he was called? He should not become uncircumcised. Was a man uncircumcised when he was called? He should not be circumcised. </a:t>
            </a:r>
            <a:r>
              <a:rPr lang="en-US" b="1" baseline="30000" dirty="0"/>
              <a:t>19 </a:t>
            </a:r>
            <a:r>
              <a:rPr lang="en-US" b="1" dirty="0"/>
              <a:t>Circumcision is nothing and </a:t>
            </a:r>
            <a:r>
              <a:rPr lang="en-US" b="1" dirty="0" err="1"/>
              <a:t>uncircumcision</a:t>
            </a:r>
            <a:r>
              <a:rPr lang="en-US" b="1" dirty="0"/>
              <a:t> is nothing. Keeping God’s commands is what counts. </a:t>
            </a:r>
            <a:r>
              <a:rPr lang="en-US" b="1" baseline="30000" dirty="0"/>
              <a:t>20 </a:t>
            </a:r>
            <a:r>
              <a:rPr lang="en-US" b="1" dirty="0"/>
              <a:t>Each person should remain in the situation they were in when God called them.</a:t>
            </a:r>
            <a:endParaRPr lang="en-US" dirty="0"/>
          </a:p>
          <a:p>
            <a:pPr algn="just">
              <a:lnSpc>
                <a:spcPct val="124000"/>
              </a:lnSpc>
              <a:spcBef>
                <a:spcPts val="600"/>
              </a:spcBef>
            </a:pPr>
            <a:r>
              <a:rPr lang="en-US" b="1" baseline="30000" dirty="0"/>
              <a:t>21 </a:t>
            </a:r>
            <a:r>
              <a:rPr lang="en-US" b="1" dirty="0"/>
              <a:t>Were you a slave when you were called? Don’t let it trouble you – although if you can gain your freedom, do so. </a:t>
            </a:r>
            <a:r>
              <a:rPr lang="en-US" b="1" baseline="30000" dirty="0"/>
              <a:t>22 </a:t>
            </a:r>
            <a:r>
              <a:rPr lang="en-US" b="1" dirty="0"/>
              <a:t>For the one who was a slave when called to faith in the Lord is the Lord’s freed person; similarly, the one who was free when called is Christ’s slave. </a:t>
            </a:r>
            <a:r>
              <a:rPr lang="en-US" b="1" baseline="30000" dirty="0"/>
              <a:t>23 </a:t>
            </a:r>
            <a:r>
              <a:rPr lang="en-US" b="1" dirty="0"/>
              <a:t>You were bought at a price; do not become slaves of human beings. </a:t>
            </a:r>
            <a:r>
              <a:rPr lang="en-US" b="1" baseline="30000" dirty="0"/>
              <a:t>24 </a:t>
            </a:r>
            <a:r>
              <a:rPr lang="en-US" b="1" dirty="0"/>
              <a:t>Brothers and sisters, each person, as responsible to God, should remain in the situation they were in when God called them.</a:t>
            </a:r>
            <a:endParaRPr lang="en-MY" b="1" dirty="0"/>
          </a:p>
        </p:txBody>
      </p:sp>
    </p:spTree>
    <p:extLst>
      <p:ext uri="{BB962C8B-B14F-4D97-AF65-F5344CB8AC3E}">
        <p14:creationId xmlns:p14="http://schemas.microsoft.com/office/powerpoint/2010/main" val="3046281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572000"/>
            <a:ext cx="8001000" cy="1855695"/>
          </a:xfrm>
        </p:spPr>
        <p:txBody>
          <a:bodyPr>
            <a:normAutofit fontScale="92500"/>
          </a:bodyPr>
          <a:lstStyle/>
          <a:p>
            <a:pPr algn="just"/>
            <a:r>
              <a:rPr lang="en-US" sz="1800" b="1" baseline="30000" dirty="0"/>
              <a:t>26 </a:t>
            </a:r>
            <a:r>
              <a:rPr lang="en-US" sz="1800" b="1" dirty="0"/>
              <a:t>So in Christ Jesus you are all children of God through faith, </a:t>
            </a:r>
            <a:r>
              <a:rPr lang="en-US" sz="1800" b="1" baseline="30000" dirty="0"/>
              <a:t>27 </a:t>
            </a:r>
            <a:r>
              <a:rPr lang="en-US" sz="1800" b="1" dirty="0"/>
              <a:t>for all of you who were baptized into Christ have clothed yourselves with Christ. </a:t>
            </a:r>
            <a:r>
              <a:rPr lang="en-US" sz="1800" b="1" baseline="30000" dirty="0"/>
              <a:t>28 </a:t>
            </a:r>
            <a:r>
              <a:rPr lang="en-US" sz="1800" b="1" dirty="0"/>
              <a:t>There is neither Jew nor Gentile, neither slave nor free, nor is there male and female, for you are all one in Christ Jesus. </a:t>
            </a:r>
            <a:r>
              <a:rPr lang="en-US" sz="1800" b="1" baseline="30000" dirty="0"/>
              <a:t>29 </a:t>
            </a:r>
            <a:r>
              <a:rPr lang="en-US" sz="1800" b="1" dirty="0"/>
              <a:t>If you belong to Christ, then you are Abraham’s seed, and heirs according to the promise.	     				    </a:t>
            </a:r>
            <a:r>
              <a:rPr lang="en-US" sz="1800" b="1" dirty="0" smtClean="0"/>
              <a:t>      </a:t>
            </a:r>
            <a:r>
              <a:rPr lang="en-US" sz="1800" b="1" i="1" dirty="0">
                <a:solidFill>
                  <a:srgbClr val="7E8C4D"/>
                </a:solidFill>
              </a:rPr>
              <a:t>(Galatians 3)</a:t>
            </a:r>
            <a:endParaRPr lang="en-MY" sz="1800" dirty="0">
              <a:solidFill>
                <a:srgbClr val="7E8C4D"/>
              </a:solidFill>
            </a:endParaRPr>
          </a:p>
          <a:p>
            <a:endParaRPr lang="en-US" dirty="0"/>
          </a:p>
        </p:txBody>
      </p:sp>
      <p:pic>
        <p:nvPicPr>
          <p:cNvPr id="12" name="Picture Placeholder 11"/>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378" r="1019"/>
          <a:stretch/>
        </p:blipFill>
        <p:spPr>
          <a:xfrm>
            <a:off x="2514600" y="914400"/>
            <a:ext cx="4726354" cy="32056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550351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Reminder</a:t>
            </a:r>
            <a:endParaRPr lang="en-US" dirty="0"/>
          </a:p>
        </p:txBody>
      </p:sp>
      <p:pic>
        <p:nvPicPr>
          <p:cNvPr id="3" name="Picture 2"/>
          <p:cNvPicPr>
            <a:picLocks noChangeAspect="1"/>
          </p:cNvPicPr>
          <p:nvPr/>
        </p:nvPicPr>
        <p:blipFill>
          <a:blip r:embed="rId2"/>
          <a:stretch>
            <a:fillRect/>
          </a:stretch>
        </p:blipFill>
        <p:spPr>
          <a:xfrm>
            <a:off x="1397000" y="2044700"/>
            <a:ext cx="6350000" cy="412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53395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8915400" cy="877824"/>
          </a:xfrm>
        </p:spPr>
        <p:txBody>
          <a:bodyPr/>
          <a:lstStyle/>
          <a:p>
            <a:r>
              <a:rPr lang="en-US" dirty="0" smtClean="0"/>
              <a:t>Reminder</a:t>
            </a:r>
            <a:endParaRPr lang="en-US" dirty="0"/>
          </a:p>
        </p:txBody>
      </p:sp>
      <p:sp>
        <p:nvSpPr>
          <p:cNvPr id="3" name="Subtitle 2"/>
          <p:cNvSpPr>
            <a:spLocks noGrp="1"/>
          </p:cNvSpPr>
          <p:nvPr>
            <p:ph type="subTitle" idx="1"/>
          </p:nvPr>
        </p:nvSpPr>
        <p:spPr>
          <a:xfrm>
            <a:off x="914400" y="1981200"/>
            <a:ext cx="8001000" cy="4267200"/>
          </a:xfrm>
        </p:spPr>
        <p:txBody>
          <a:bodyPr>
            <a:normAutofit/>
          </a:bodyPr>
          <a:lstStyle/>
          <a:p>
            <a:pPr algn="just" fontAlgn="base">
              <a:lnSpc>
                <a:spcPct val="120000"/>
              </a:lnSpc>
            </a:pPr>
            <a:r>
              <a:rPr lang="en-US" b="1" dirty="0"/>
              <a:t>But in seeking man’s approval, they must abandon seeking to please God, for the two are incompatible. By seeking to win man’s approval, the Corinthians are enslaving themselves to the values of an unbelieving world (or a carnal church)</a:t>
            </a:r>
            <a:r>
              <a:rPr lang="en-US" b="1" dirty="0" smtClean="0"/>
              <a:t>.</a:t>
            </a:r>
            <a:endParaRPr lang="en-MY" sz="200" b="1" dirty="0"/>
          </a:p>
          <a:p>
            <a:pPr algn="just" fontAlgn="base">
              <a:lnSpc>
                <a:spcPct val="120000"/>
              </a:lnSpc>
              <a:spcBef>
                <a:spcPts val="800"/>
              </a:spcBef>
            </a:pPr>
            <a:r>
              <a:rPr lang="en-US" b="1" dirty="0" smtClean="0"/>
              <a:t>The Corinthians, like all saints, are saved by the blood of Jesus Christ. As such, they </a:t>
            </a:r>
            <a:r>
              <a:rPr lang="en-US" b="1" dirty="0"/>
              <a:t>were bought at the price of the precious blood of the Savior. They were redeemed from slavery, so how can they return to bondage? If the approval of God is our goal, and not the esteem of men, then matters like circumcision and slavery will not consume us. We will simply seek to serve God wherever He has placed us.</a:t>
            </a:r>
            <a:endParaRPr lang="en-MY" b="1" dirty="0"/>
          </a:p>
          <a:p>
            <a:pPr algn="r" fontAlgn="base">
              <a:spcBef>
                <a:spcPts val="200"/>
              </a:spcBef>
            </a:pPr>
            <a:r>
              <a:rPr lang="en-US" b="1" i="1" dirty="0">
                <a:solidFill>
                  <a:srgbClr val="7E8C4D"/>
                </a:solidFill>
              </a:rPr>
              <a:t>(Bob </a:t>
            </a:r>
            <a:r>
              <a:rPr lang="en-US" b="1" i="1" dirty="0" err="1">
                <a:solidFill>
                  <a:srgbClr val="7E8C4D"/>
                </a:solidFill>
              </a:rPr>
              <a:t>Deffinbaugh</a:t>
            </a:r>
            <a:r>
              <a:rPr lang="en-US" b="1" i="1" dirty="0">
                <a:solidFill>
                  <a:srgbClr val="7E8C4D"/>
                </a:solidFill>
              </a:rPr>
              <a:t>, </a:t>
            </a:r>
            <a:r>
              <a:rPr lang="en-US" b="1" dirty="0">
                <a:solidFill>
                  <a:srgbClr val="7E8C4D"/>
                </a:solidFill>
              </a:rPr>
              <a:t>“Spirituality And The Status Quo”</a:t>
            </a:r>
            <a:r>
              <a:rPr lang="en-US" b="1" i="1" dirty="0">
                <a:solidFill>
                  <a:srgbClr val="7E8C4D"/>
                </a:solidFill>
              </a:rPr>
              <a:t>)</a:t>
            </a:r>
            <a:endParaRPr lang="en-MY" b="1" dirty="0">
              <a:solidFill>
                <a:srgbClr val="7E8C4D"/>
              </a:solidFill>
            </a:endParaRPr>
          </a:p>
          <a:p>
            <a:endParaRPr lang="en-US" dirty="0"/>
          </a:p>
        </p:txBody>
      </p:sp>
    </p:spTree>
    <p:extLst>
      <p:ext uri="{BB962C8B-B14F-4D97-AF65-F5344CB8AC3E}">
        <p14:creationId xmlns:p14="http://schemas.microsoft.com/office/powerpoint/2010/main" val="308756018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08" y="609600"/>
            <a:ext cx="8915400" cy="877824"/>
          </a:xfrm>
        </p:spPr>
        <p:txBody>
          <a:bodyPr>
            <a:normAutofit/>
          </a:bodyPr>
          <a:lstStyle/>
          <a:p>
            <a:r>
              <a:rPr lang="en-US" sz="3600" dirty="0" smtClean="0"/>
              <a:t>Response</a:t>
            </a:r>
            <a:endParaRPr lang="en-US" sz="3600" dirty="0"/>
          </a:p>
        </p:txBody>
      </p:sp>
      <p:sp>
        <p:nvSpPr>
          <p:cNvPr id="3" name="Subtitle 2"/>
          <p:cNvSpPr>
            <a:spLocks noGrp="1"/>
          </p:cNvSpPr>
          <p:nvPr>
            <p:ph type="subTitle" idx="1"/>
          </p:nvPr>
        </p:nvSpPr>
        <p:spPr>
          <a:xfrm>
            <a:off x="914400" y="4953000"/>
            <a:ext cx="8001000" cy="1550895"/>
          </a:xfrm>
        </p:spPr>
        <p:txBody>
          <a:bodyPr>
            <a:noAutofit/>
          </a:bodyPr>
          <a:lstStyle/>
          <a:p>
            <a:pPr algn="just">
              <a:lnSpc>
                <a:spcPct val="120000"/>
              </a:lnSpc>
            </a:pPr>
            <a:r>
              <a:rPr lang="en-US" sz="1800" b="1" baseline="30000" dirty="0"/>
              <a:t>17 </a:t>
            </a:r>
            <a:r>
              <a:rPr lang="en-US" sz="1800" b="1" dirty="0"/>
              <a:t>Nevertheless, each person should live as a believer in whatever situation the Lord has assigned to them, just as God has called them. This is the rule I lay down in all the churches</a:t>
            </a:r>
            <a:r>
              <a:rPr lang="en-US" sz="1800" b="1" dirty="0" smtClean="0"/>
              <a:t>.</a:t>
            </a:r>
          </a:p>
          <a:p>
            <a:pPr algn="r">
              <a:lnSpc>
                <a:spcPct val="120000"/>
              </a:lnSpc>
            </a:pPr>
            <a:r>
              <a:rPr lang="en-US" sz="1800" b="1" i="1" dirty="0" smtClean="0">
                <a:solidFill>
                  <a:srgbClr val="7E8C4D"/>
                </a:solidFill>
              </a:rPr>
              <a:t>(</a:t>
            </a:r>
            <a:r>
              <a:rPr lang="en-US" sz="1800" b="1" i="1" dirty="0">
                <a:solidFill>
                  <a:srgbClr val="7E8C4D"/>
                </a:solidFill>
              </a:rPr>
              <a:t>1 Corinthians 7</a:t>
            </a:r>
            <a:r>
              <a:rPr lang="en-US" sz="1800" b="1" i="1" dirty="0" smtClean="0">
                <a:solidFill>
                  <a:srgbClr val="7E8C4D"/>
                </a:solidFill>
              </a:rPr>
              <a:t>)</a:t>
            </a:r>
            <a:endParaRPr lang="en-MY" sz="1800" dirty="0">
              <a:solidFill>
                <a:srgbClr val="7E8C4D"/>
              </a:solidFill>
            </a:endParaRPr>
          </a:p>
        </p:txBody>
      </p:sp>
      <p:pic>
        <p:nvPicPr>
          <p:cNvPr id="5" name="Picture Placeholder 4"/>
          <p:cNvPicPr>
            <a:picLocks noGrp="1" noChangeAspect="1"/>
          </p:cNvPicPr>
          <p:nvPr>
            <p:ph type="pic" sz="quarter" idx="13"/>
          </p:nvPr>
        </p:nvPicPr>
        <p:blipFill>
          <a:blip r:embed="rId2"/>
          <a:srcRect l="-37082" r="-37082"/>
          <a:stretch>
            <a:fillRect/>
          </a:stretch>
        </p:blipFill>
        <p:spPr>
          <a:xfrm>
            <a:off x="685800" y="1752600"/>
            <a:ext cx="7988300" cy="2981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41542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0" cy="914400"/>
          </a:xfrm>
        </p:spPr>
        <p:txBody>
          <a:bodyPr/>
          <a:lstStyle/>
          <a:p>
            <a:r>
              <a:rPr lang="en-US" dirty="0" smtClean="0"/>
              <a:t>Saint Francis de Sales</a:t>
            </a:r>
            <a:endParaRPr lang="en-US" dirty="0"/>
          </a:p>
        </p:txBody>
      </p:sp>
      <p:pic>
        <p:nvPicPr>
          <p:cNvPr id="5" name="Picture Placeholder 4"/>
          <p:cNvPicPr>
            <a:picLocks noGrp="1" noChangeAspect="1"/>
          </p:cNvPicPr>
          <p:nvPr>
            <p:ph type="pic" idx="1"/>
          </p:nvPr>
        </p:nvPicPr>
        <p:blipFill>
          <a:blip r:embed="rId2"/>
          <a:srcRect l="-9944" r="-9944"/>
          <a:stretch>
            <a:fillRect/>
          </a:stretch>
        </p:blipFill>
        <p:spPr>
          <a:xfrm>
            <a:off x="4953000" y="2047875"/>
            <a:ext cx="3962400" cy="420687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914400" y="2039112"/>
            <a:ext cx="3962400" cy="4224528"/>
          </a:xfrm>
        </p:spPr>
        <p:txBody>
          <a:bodyPr>
            <a:normAutofit lnSpcReduction="10000"/>
          </a:bodyPr>
          <a:lstStyle/>
          <a:p>
            <a:pPr algn="just">
              <a:lnSpc>
                <a:spcPct val="120000"/>
              </a:lnSpc>
            </a:pPr>
            <a:r>
              <a:rPr lang="en-US" b="1" dirty="0" smtClean="0"/>
              <a:t>Truly </a:t>
            </a:r>
            <a:r>
              <a:rPr lang="en-US" b="1" dirty="0"/>
              <a:t>charity has no limit; for the love of God has been poured into our hearts by His Spirit dwelling in each one of us, calling us to a life of devotion and inviting us to bloom in the garden where He has planted and directing us to radiate the beauty and spread the fragrance of His Providence</a:t>
            </a:r>
            <a:r>
              <a:rPr lang="en-US" b="1" dirty="0" smtClean="0"/>
              <a:t>.</a:t>
            </a:r>
            <a:endParaRPr lang="en-MY" b="1" dirty="0"/>
          </a:p>
          <a:p>
            <a:endParaRPr lang="en-US" dirty="0"/>
          </a:p>
        </p:txBody>
      </p:sp>
    </p:spTree>
    <p:extLst>
      <p:ext uri="{BB962C8B-B14F-4D97-AF65-F5344CB8AC3E}">
        <p14:creationId xmlns:p14="http://schemas.microsoft.com/office/powerpoint/2010/main" val="70796059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13813" cy="914400"/>
          </a:xfrm>
        </p:spPr>
        <p:txBody>
          <a:bodyPr/>
          <a:lstStyle/>
          <a:p>
            <a:r>
              <a:rPr lang="en-US" dirty="0" smtClean="0"/>
              <a:t>Change!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71133"/>
            <a:ext cx="6096000" cy="4072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82053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Change!</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190750"/>
            <a:ext cx="6134100" cy="3448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55160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2376"/>
            <a:ext cx="8915400" cy="877824"/>
          </a:xfrm>
        </p:spPr>
        <p:txBody>
          <a:bodyPr>
            <a:normAutofit/>
          </a:bodyPr>
          <a:lstStyle/>
          <a:p>
            <a:r>
              <a:rPr lang="en-US" sz="3600" dirty="0" smtClean="0"/>
              <a:t>This Is The Rule I Lay Down </a:t>
            </a:r>
            <a:endParaRPr lang="en-US" sz="3600" dirty="0"/>
          </a:p>
        </p:txBody>
      </p:sp>
      <p:sp>
        <p:nvSpPr>
          <p:cNvPr id="3" name="Subtitle 2"/>
          <p:cNvSpPr>
            <a:spLocks noGrp="1"/>
          </p:cNvSpPr>
          <p:nvPr>
            <p:ph type="subTitle" idx="1"/>
          </p:nvPr>
        </p:nvSpPr>
        <p:spPr>
          <a:xfrm>
            <a:off x="914400" y="5638801"/>
            <a:ext cx="8001000" cy="609599"/>
          </a:xfrm>
        </p:spPr>
        <p:txBody>
          <a:bodyPr>
            <a:normAutofit/>
          </a:bodyPr>
          <a:lstStyle/>
          <a:p>
            <a:pPr algn="ctr"/>
            <a:r>
              <a:rPr lang="en-US" sz="1800" b="1" dirty="0" smtClean="0"/>
              <a:t>Remain in the situation you were in when God called you.</a:t>
            </a:r>
            <a:endParaRPr lang="en-US" sz="1800" b="1" dirty="0"/>
          </a:p>
        </p:txBody>
      </p:sp>
      <p:pic>
        <p:nvPicPr>
          <p:cNvPr id="4099"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0007" b="10007"/>
          <a:stretch>
            <a:fillRect/>
          </a:stretch>
        </p:blipFill>
        <p:spPr bwMode="auto">
          <a:xfrm>
            <a:off x="1765300" y="2189346"/>
            <a:ext cx="6311900" cy="2839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5802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8915400" cy="877824"/>
          </a:xfrm>
        </p:spPr>
        <p:txBody>
          <a:bodyPr>
            <a:normAutofit/>
          </a:bodyPr>
          <a:lstStyle/>
          <a:p>
            <a:r>
              <a:rPr lang="en-US" sz="3600" dirty="0" smtClean="0"/>
              <a:t>Radical Change</a:t>
            </a:r>
            <a:endParaRPr lang="en-US" sz="3600" dirty="0"/>
          </a:p>
        </p:txBody>
      </p:sp>
      <p:sp>
        <p:nvSpPr>
          <p:cNvPr id="3" name="Subtitle 2"/>
          <p:cNvSpPr>
            <a:spLocks noGrp="1"/>
          </p:cNvSpPr>
          <p:nvPr>
            <p:ph type="subTitle" idx="1"/>
          </p:nvPr>
        </p:nvSpPr>
        <p:spPr>
          <a:xfrm>
            <a:off x="914400" y="5688105"/>
            <a:ext cx="8001000" cy="788895"/>
          </a:xfrm>
        </p:spPr>
        <p:txBody>
          <a:bodyPr>
            <a:normAutofit/>
          </a:bodyPr>
          <a:lstStyle/>
          <a:p>
            <a:pPr>
              <a:lnSpc>
                <a:spcPct val="120000"/>
              </a:lnSpc>
            </a:pPr>
            <a:r>
              <a:rPr lang="en-US" sz="1800" b="1" baseline="30000" dirty="0"/>
              <a:t>11 </a:t>
            </a:r>
            <a:r>
              <a:rPr lang="en-US" sz="1800" b="1" dirty="0"/>
              <a:t>‘Go now and leave your life of sin.’			</a:t>
            </a:r>
            <a:r>
              <a:rPr lang="en-US" sz="1800" b="1" dirty="0" smtClean="0"/>
              <a:t>  </a:t>
            </a:r>
            <a:r>
              <a:rPr lang="en-US" sz="1800" b="1" i="1" dirty="0" smtClean="0">
                <a:solidFill>
                  <a:srgbClr val="7E8C4D"/>
                </a:solidFill>
              </a:rPr>
              <a:t>(</a:t>
            </a:r>
            <a:r>
              <a:rPr lang="en-US" sz="1800" b="1" i="1" dirty="0">
                <a:solidFill>
                  <a:srgbClr val="7E8C4D"/>
                </a:solidFill>
              </a:rPr>
              <a:t>John 8)</a:t>
            </a:r>
            <a:r>
              <a:rPr lang="en-MY" sz="1800" b="1" dirty="0"/>
              <a:t> </a:t>
            </a:r>
            <a:endParaRPr lang="en-US" sz="1800" b="1" dirty="0"/>
          </a:p>
        </p:txBody>
      </p:sp>
      <p:pic>
        <p:nvPicPr>
          <p:cNvPr id="5" name="Picture Placeholder 4"/>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66000"/>
                    </a14:imgEffect>
                  </a14:imgLayer>
                </a14:imgProps>
              </a:ext>
            </a:extLst>
          </a:blip>
          <a:srcRect t="17645" b="17645"/>
          <a:stretch>
            <a:fillRect/>
          </a:stretch>
        </p:blipFill>
        <p:spPr>
          <a:xfrm>
            <a:off x="914400" y="1909762"/>
            <a:ext cx="7988300" cy="3424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204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352800"/>
            <a:ext cx="8001000" cy="3048000"/>
          </a:xfrm>
        </p:spPr>
        <p:txBody>
          <a:bodyPr>
            <a:normAutofit lnSpcReduction="10000"/>
          </a:bodyPr>
          <a:lstStyle/>
          <a:p>
            <a:pPr algn="just">
              <a:lnSpc>
                <a:spcPct val="120000"/>
              </a:lnSpc>
            </a:pPr>
            <a:r>
              <a:rPr lang="en-US" sz="1800" b="1" dirty="0"/>
              <a:t>But a segment of the church goes so far as to view divorce as the spiritual thing to do. Some Corinthian ascetics hold that sex is dirty, even within marriage. The next step is to look upon </a:t>
            </a:r>
            <a:r>
              <a:rPr lang="en-US" sz="1800" b="1" dirty="0" smtClean="0"/>
              <a:t>marriage as evil</a:t>
            </a:r>
            <a:r>
              <a:rPr lang="en-US" sz="1800" b="1" dirty="0"/>
              <a:t>.</a:t>
            </a:r>
            <a:r>
              <a:rPr lang="en-US" sz="1800" b="1" dirty="0" smtClean="0"/>
              <a:t> If </a:t>
            </a:r>
            <a:r>
              <a:rPr lang="en-US" sz="1800" b="1" dirty="0"/>
              <a:t>sex and marriage are unspiritual, does this mean that a “spiritual Christian” should seek to be loosed from the bonds of marriage? And what of those who find themselves married to an unbeliever? </a:t>
            </a:r>
            <a:r>
              <a:rPr lang="en-US" sz="1800" b="1" dirty="0" smtClean="0"/>
              <a:t>Is </a:t>
            </a:r>
            <a:r>
              <a:rPr lang="en-US" sz="1800" b="1" dirty="0"/>
              <a:t>a Christian sinning every time he has sexual intercourse with his unbelieving spouse?</a:t>
            </a:r>
            <a:endParaRPr lang="en-MY" sz="1800" b="1" dirty="0"/>
          </a:p>
          <a:p>
            <a:pPr algn="r">
              <a:spcBef>
                <a:spcPts val="800"/>
              </a:spcBef>
            </a:pPr>
            <a:r>
              <a:rPr lang="en-US" b="1" i="1" dirty="0">
                <a:solidFill>
                  <a:srgbClr val="7E8C4D"/>
                </a:solidFill>
              </a:rPr>
              <a:t>(Bob </a:t>
            </a:r>
            <a:r>
              <a:rPr lang="en-US" b="1" i="1" dirty="0" err="1">
                <a:solidFill>
                  <a:srgbClr val="7E8C4D"/>
                </a:solidFill>
              </a:rPr>
              <a:t>Deffinbaugh</a:t>
            </a:r>
            <a:r>
              <a:rPr lang="en-US" b="1" i="1" dirty="0">
                <a:solidFill>
                  <a:srgbClr val="7E8C4D"/>
                </a:solidFill>
              </a:rPr>
              <a:t>, </a:t>
            </a:r>
            <a:r>
              <a:rPr lang="en-US" b="1" dirty="0">
                <a:solidFill>
                  <a:srgbClr val="7E8C4D"/>
                </a:solidFill>
              </a:rPr>
              <a:t>“The Relationship Between Spirituality And Sexuality”</a:t>
            </a:r>
            <a:r>
              <a:rPr lang="en-US" b="1" i="1" dirty="0">
                <a:solidFill>
                  <a:srgbClr val="7E8C4D"/>
                </a:solidFill>
              </a:rPr>
              <a:t>)</a:t>
            </a:r>
            <a:r>
              <a:rPr lang="en-MY" b="1" dirty="0">
                <a:solidFill>
                  <a:srgbClr val="7E8C4D"/>
                </a:solidFill>
              </a:rPr>
              <a:t> </a:t>
            </a:r>
          </a:p>
        </p:txBody>
      </p:sp>
      <p:pic>
        <p:nvPicPr>
          <p:cNvPr id="5" name="Picture Placeholder 4"/>
          <p:cNvPicPr>
            <a:picLocks noGrp="1" noChangeAspect="1"/>
          </p:cNvPicPr>
          <p:nvPr>
            <p:ph type="pic" sz="quarter" idx="13"/>
          </p:nvPr>
        </p:nvPicPr>
        <p:blipFill>
          <a:blip r:embed="rId2"/>
          <a:srcRect t="5485" b="5485"/>
          <a:stretch>
            <a:fillRect/>
          </a:stretch>
        </p:blipFill>
        <p:spPr>
          <a:xfrm>
            <a:off x="1943687" y="762000"/>
            <a:ext cx="5904913"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72029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0" cy="914400"/>
          </a:xfrm>
        </p:spPr>
        <p:txBody>
          <a:bodyPr/>
          <a:lstStyle/>
          <a:p>
            <a:r>
              <a:rPr lang="en-US" dirty="0" smtClean="0"/>
              <a:t>Preoccupation</a:t>
            </a:r>
            <a:endParaRPr lang="en-US" dirty="0"/>
          </a:p>
        </p:txBody>
      </p:sp>
      <p:sp>
        <p:nvSpPr>
          <p:cNvPr id="4" name="Text Placeholder 3"/>
          <p:cNvSpPr>
            <a:spLocks noGrp="1"/>
          </p:cNvSpPr>
          <p:nvPr>
            <p:ph type="body" sz="half" idx="2"/>
          </p:nvPr>
        </p:nvSpPr>
        <p:spPr>
          <a:xfrm>
            <a:off x="609600" y="2039111"/>
            <a:ext cx="3566160" cy="4224528"/>
          </a:xfrm>
        </p:spPr>
        <p:txBody>
          <a:bodyPr>
            <a:normAutofit lnSpcReduction="10000"/>
          </a:bodyPr>
          <a:lstStyle/>
          <a:p>
            <a:pPr algn="just">
              <a:lnSpc>
                <a:spcPct val="120000"/>
              </a:lnSpc>
            </a:pPr>
            <a:r>
              <a:rPr lang="en-US" b="1" baseline="30000" dirty="0"/>
              <a:t>26 </a:t>
            </a:r>
            <a:r>
              <a:rPr lang="en-US" b="1" dirty="0"/>
              <a:t>Brothers and sisters, think of </a:t>
            </a:r>
            <a:r>
              <a:rPr lang="en-US" sz="1900" b="1" dirty="0"/>
              <a:t>what you were </a:t>
            </a:r>
            <a:r>
              <a:rPr lang="en-US" sz="2400" b="1" dirty="0"/>
              <a:t>when you were called</a:t>
            </a:r>
            <a:r>
              <a:rPr lang="en-US" b="1" dirty="0"/>
              <a:t>. </a:t>
            </a:r>
            <a:r>
              <a:rPr lang="en-US" sz="2400" b="1" dirty="0"/>
              <a:t>Not many </a:t>
            </a:r>
            <a:r>
              <a:rPr lang="en-US" b="1" dirty="0"/>
              <a:t>of you were </a:t>
            </a:r>
            <a:r>
              <a:rPr lang="en-US" sz="2400" b="1" dirty="0"/>
              <a:t>wise</a:t>
            </a:r>
            <a:r>
              <a:rPr lang="en-US" b="1" dirty="0"/>
              <a:t> by human standards; </a:t>
            </a:r>
            <a:r>
              <a:rPr lang="en-US" sz="2400" b="1" dirty="0"/>
              <a:t>not many</a:t>
            </a:r>
            <a:r>
              <a:rPr lang="en-US" b="1" dirty="0"/>
              <a:t> were </a:t>
            </a:r>
            <a:r>
              <a:rPr lang="en-US" sz="2400" b="1" dirty="0"/>
              <a:t>influential</a:t>
            </a:r>
            <a:r>
              <a:rPr lang="en-US" b="1" dirty="0"/>
              <a:t>; </a:t>
            </a:r>
            <a:r>
              <a:rPr lang="en-US" sz="2400" b="1" dirty="0"/>
              <a:t>not many </a:t>
            </a:r>
            <a:r>
              <a:rPr lang="en-US" b="1" dirty="0"/>
              <a:t>were of </a:t>
            </a:r>
            <a:r>
              <a:rPr lang="en-US" sz="2400" b="1" dirty="0"/>
              <a:t>noble </a:t>
            </a:r>
            <a:r>
              <a:rPr lang="en-US" sz="2400" b="1" dirty="0" smtClean="0"/>
              <a:t>birth.     </a:t>
            </a:r>
            <a:r>
              <a:rPr lang="en-US" b="1" i="1" dirty="0" smtClean="0">
                <a:solidFill>
                  <a:srgbClr val="7E8C4D"/>
                </a:solidFill>
              </a:rPr>
              <a:t>(</a:t>
            </a:r>
            <a:r>
              <a:rPr lang="en-US" b="1" i="1" dirty="0">
                <a:solidFill>
                  <a:srgbClr val="7E8C4D"/>
                </a:solidFill>
              </a:rPr>
              <a:t>1 Corinthians 1)</a:t>
            </a:r>
            <a:endParaRPr lang="en-MY" dirty="0">
              <a:solidFill>
                <a:srgbClr val="7E8C4D"/>
              </a:solidFill>
            </a:endParaRPr>
          </a:p>
          <a:p>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80644" y="2971800"/>
            <a:ext cx="4077556" cy="2208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6532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15400" cy="914400"/>
          </a:xfrm>
        </p:spPr>
        <p:txBody>
          <a:bodyPr/>
          <a:lstStyle/>
          <a:p>
            <a:r>
              <a:rPr lang="en-US" dirty="0" smtClean="0"/>
              <a:t>Remain</a:t>
            </a:r>
            <a:endParaRPr lang="en-US" dirty="0"/>
          </a:p>
        </p:txBody>
      </p:sp>
      <p:sp>
        <p:nvSpPr>
          <p:cNvPr id="4" name="Text Placeholder 3"/>
          <p:cNvSpPr>
            <a:spLocks noGrp="1"/>
          </p:cNvSpPr>
          <p:nvPr>
            <p:ph type="body" sz="half" idx="2"/>
          </p:nvPr>
        </p:nvSpPr>
        <p:spPr>
          <a:xfrm>
            <a:off x="900952" y="2209800"/>
            <a:ext cx="3566160" cy="3904489"/>
          </a:xfrm>
        </p:spPr>
        <p:txBody>
          <a:bodyPr>
            <a:normAutofit/>
          </a:bodyPr>
          <a:lstStyle/>
          <a:p>
            <a:pPr algn="just">
              <a:lnSpc>
                <a:spcPct val="120000"/>
              </a:lnSpc>
            </a:pPr>
            <a:r>
              <a:rPr lang="en-US" b="1" baseline="30000" dirty="0"/>
              <a:t>17 </a:t>
            </a:r>
            <a:r>
              <a:rPr lang="en-US" b="1" dirty="0"/>
              <a:t>Nevertheless, each person should live as a believer in whatever situation </a:t>
            </a:r>
            <a:r>
              <a:rPr lang="en-US" sz="2200" b="1" dirty="0"/>
              <a:t>the </a:t>
            </a:r>
            <a:r>
              <a:rPr lang="en-US" sz="2200" b="1" dirty="0" smtClean="0"/>
              <a:t>Lord has </a:t>
            </a:r>
            <a:r>
              <a:rPr lang="en-US" sz="2200" b="1" dirty="0"/>
              <a:t>assigned</a:t>
            </a:r>
            <a:r>
              <a:rPr lang="en-US" b="1" dirty="0"/>
              <a:t> to them, just </a:t>
            </a:r>
            <a:r>
              <a:rPr lang="en-US" sz="2200" b="1" dirty="0"/>
              <a:t>as God has called </a:t>
            </a:r>
            <a:r>
              <a:rPr lang="en-US" b="1" dirty="0"/>
              <a:t>them. This is the rule I lay down in all the churches. </a:t>
            </a:r>
            <a:endParaRPr lang="en-US" dirty="0"/>
          </a:p>
          <a:p>
            <a:pPr algn="r">
              <a:spcBef>
                <a:spcPts val="600"/>
              </a:spcBef>
            </a:pPr>
            <a:r>
              <a:rPr lang="en-US" sz="2400" b="1" dirty="0" smtClean="0"/>
              <a:t>   </a:t>
            </a:r>
            <a:r>
              <a:rPr lang="en-US" b="1" i="1" dirty="0" smtClean="0">
                <a:solidFill>
                  <a:srgbClr val="7E8C4D"/>
                </a:solidFill>
              </a:rPr>
              <a:t>(</a:t>
            </a:r>
            <a:r>
              <a:rPr lang="en-US" b="1" i="1" dirty="0">
                <a:solidFill>
                  <a:srgbClr val="7E8C4D"/>
                </a:solidFill>
              </a:rPr>
              <a:t>1 Corinthians </a:t>
            </a:r>
            <a:r>
              <a:rPr lang="en-US" b="1" i="1" dirty="0" smtClean="0">
                <a:solidFill>
                  <a:srgbClr val="7E8C4D"/>
                </a:solidFill>
              </a:rPr>
              <a:t>7)</a:t>
            </a:r>
            <a:endParaRPr lang="en-MY" dirty="0">
              <a:solidFill>
                <a:srgbClr val="7E8C4D"/>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263" y="2384425"/>
            <a:ext cx="3565525" cy="3565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1279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36753</TotalTime>
  <Words>458</Words>
  <Application>Microsoft Macintosh PowerPoint</Application>
  <PresentationFormat>On-screen Show (4:3)</PresentationFormat>
  <Paragraphs>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Perception</vt:lpstr>
      <vt:lpstr>Live As You Were Called</vt:lpstr>
      <vt:lpstr>1 Corinthians 7</vt:lpstr>
      <vt:lpstr>Change!</vt:lpstr>
      <vt:lpstr>Change!</vt:lpstr>
      <vt:lpstr>This Is The Rule I Lay Down </vt:lpstr>
      <vt:lpstr>Radical Change</vt:lpstr>
      <vt:lpstr>PowerPoint Presentation</vt:lpstr>
      <vt:lpstr>Preoccupation</vt:lpstr>
      <vt:lpstr>Remain</vt:lpstr>
      <vt:lpstr>As The Lord Has Assigned</vt:lpstr>
      <vt:lpstr>As The Lord Has Assigned</vt:lpstr>
      <vt:lpstr>Circumcision</vt:lpstr>
      <vt:lpstr>A Matter of The Heart</vt:lpstr>
      <vt:lpstr>Rite To Reality</vt:lpstr>
      <vt:lpstr>What Matters</vt:lpstr>
      <vt:lpstr>What Matters</vt:lpstr>
      <vt:lpstr>Verna Mae Thomas</vt:lpstr>
      <vt:lpstr>Slavery</vt:lpstr>
      <vt:lpstr>A Spiritual Perspective</vt:lpstr>
      <vt:lpstr>PowerPoint Presentation</vt:lpstr>
      <vt:lpstr>Reminder</vt:lpstr>
      <vt:lpstr>Reminder</vt:lpstr>
      <vt:lpstr>Response</vt:lpstr>
      <vt:lpstr>Saint Francis de Sales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GOD’S WILL FOR YOU</dc:title>
  <dc:creator>PKHEM</dc:creator>
  <cp:lastModifiedBy>Siew Ghee Chew</cp:lastModifiedBy>
  <cp:revision>289</cp:revision>
  <cp:lastPrinted>2019-10-04T23:30:14Z</cp:lastPrinted>
  <dcterms:created xsi:type="dcterms:W3CDTF">2019-01-25T01:57:35Z</dcterms:created>
  <dcterms:modified xsi:type="dcterms:W3CDTF">2019-10-05T07:02:16Z</dcterms:modified>
</cp:coreProperties>
</file>