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2" r:id="rId2"/>
    <p:sldId id="366" r:id="rId3"/>
    <p:sldId id="359" r:id="rId4"/>
    <p:sldId id="363" r:id="rId5"/>
    <p:sldId id="360" r:id="rId6"/>
    <p:sldId id="361" r:id="rId7"/>
    <p:sldId id="364" r:id="rId8"/>
    <p:sldId id="368" r:id="rId9"/>
    <p:sldId id="369" r:id="rId10"/>
    <p:sldId id="370" r:id="rId11"/>
    <p:sldId id="371" r:id="rId12"/>
    <p:sldId id="377" r:id="rId13"/>
    <p:sldId id="372" r:id="rId14"/>
    <p:sldId id="375" r:id="rId15"/>
    <p:sldId id="376" r:id="rId16"/>
    <p:sldId id="378" r:id="rId17"/>
    <p:sldId id="379" r:id="rId18"/>
    <p:sldId id="380" r:id="rId19"/>
    <p:sldId id="381" r:id="rId20"/>
    <p:sldId id="382" r:id="rId21"/>
    <p:sldId id="383" r:id="rId22"/>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9" d="100"/>
          <a:sy n="49" d="100"/>
        </p:scale>
        <p:origin x="869" y="48"/>
      </p:cViewPr>
      <p:guideLst/>
    </p:cSldViewPr>
  </p:slideViewPr>
  <p:notesTextViewPr>
    <p:cViewPr>
      <p:scale>
        <a:sx n="1" d="1"/>
        <a:sy n="1" d="1"/>
      </p:scale>
      <p:origin x="0" y="0"/>
    </p:cViewPr>
  </p:notesTextViewPr>
  <p:sorterViewPr>
    <p:cViewPr>
      <p:scale>
        <a:sx n="100" d="100"/>
        <a:sy n="100" d="100"/>
      </p:scale>
      <p:origin x="0" y="-8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98475"/>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84613" y="3"/>
            <a:ext cx="2971800" cy="498475"/>
          </a:xfrm>
          <a:prstGeom prst="rect">
            <a:avLst/>
          </a:prstGeom>
        </p:spPr>
        <p:txBody>
          <a:bodyPr vert="horz" lIns="91440" tIns="45720" rIns="91440" bIns="45720" rtlCol="0"/>
          <a:lstStyle>
            <a:lvl1pPr algn="r">
              <a:defRPr sz="1200"/>
            </a:lvl1pPr>
          </a:lstStyle>
          <a:p>
            <a:fld id="{19184C1A-44F3-4701-8F16-348566D173AF}" type="datetimeFigureOut">
              <a:rPr lang="en-MY" smtClean="0"/>
              <a:t>12/10/2019</a:t>
            </a:fld>
            <a:endParaRPr lang="en-MY"/>
          </a:p>
        </p:txBody>
      </p:sp>
      <p:sp>
        <p:nvSpPr>
          <p:cNvPr id="4" name="Footer Placeholder 3"/>
          <p:cNvSpPr>
            <a:spLocks noGrp="1"/>
          </p:cNvSpPr>
          <p:nvPr>
            <p:ph type="ftr" sz="quarter" idx="2"/>
          </p:nvPr>
        </p:nvSpPr>
        <p:spPr>
          <a:xfrm>
            <a:off x="0" y="9448804"/>
            <a:ext cx="2971800" cy="498475"/>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84613" y="9448804"/>
            <a:ext cx="2971800" cy="498475"/>
          </a:xfrm>
          <a:prstGeom prst="rect">
            <a:avLst/>
          </a:prstGeom>
        </p:spPr>
        <p:txBody>
          <a:bodyPr vert="horz" lIns="91440" tIns="45720" rIns="91440" bIns="45720" rtlCol="0" anchor="b"/>
          <a:lstStyle>
            <a:lvl1pPr algn="r">
              <a:defRPr sz="1200"/>
            </a:lvl1pPr>
          </a:lstStyle>
          <a:p>
            <a:fld id="{90BC8588-679A-4DC6-A681-5D08DDB92903}" type="slidenum">
              <a:rPr lang="en-MY" smtClean="0"/>
              <a:t>‹#›</a:t>
            </a:fld>
            <a:endParaRPr lang="en-MY"/>
          </a:p>
        </p:txBody>
      </p:sp>
    </p:spTree>
    <p:extLst>
      <p:ext uri="{BB962C8B-B14F-4D97-AF65-F5344CB8AC3E}">
        <p14:creationId xmlns:p14="http://schemas.microsoft.com/office/powerpoint/2010/main" val="129789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8475"/>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1"/>
            <a:ext cx="2971800" cy="498475"/>
          </a:xfrm>
          <a:prstGeom prst="rect">
            <a:avLst/>
          </a:prstGeom>
        </p:spPr>
        <p:txBody>
          <a:bodyPr vert="horz" lIns="91440" tIns="45720" rIns="91440" bIns="45720" rtlCol="0"/>
          <a:lstStyle>
            <a:lvl1pPr algn="r">
              <a:defRPr sz="1200"/>
            </a:lvl1pPr>
          </a:lstStyle>
          <a:p>
            <a:fld id="{69FF420C-EFB6-43DF-9BEB-B20D0F70A1C0}" type="datetimeFigureOut">
              <a:rPr lang="en-MY" smtClean="0"/>
              <a:t>12/10/2019</a:t>
            </a:fld>
            <a:endParaRPr lang="en-MY"/>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787901"/>
            <a:ext cx="5486400" cy="39163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448801"/>
            <a:ext cx="2971800" cy="498475"/>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9448801"/>
            <a:ext cx="2971800" cy="498475"/>
          </a:xfrm>
          <a:prstGeom prst="rect">
            <a:avLst/>
          </a:prstGeom>
        </p:spPr>
        <p:txBody>
          <a:bodyPr vert="horz" lIns="91440" tIns="45720" rIns="91440" bIns="45720" rtlCol="0" anchor="b"/>
          <a:lstStyle>
            <a:lvl1pPr algn="r">
              <a:defRPr sz="1200"/>
            </a:lvl1pPr>
          </a:lstStyle>
          <a:p>
            <a:fld id="{F247BE76-B3BA-47E0-A336-E806CF2CED3A}" type="slidenum">
              <a:rPr lang="en-MY" smtClean="0"/>
              <a:t>‹#›</a:t>
            </a:fld>
            <a:endParaRPr lang="en-MY"/>
          </a:p>
        </p:txBody>
      </p:sp>
    </p:spTree>
    <p:extLst>
      <p:ext uri="{BB962C8B-B14F-4D97-AF65-F5344CB8AC3E}">
        <p14:creationId xmlns:p14="http://schemas.microsoft.com/office/powerpoint/2010/main" val="287209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F247BE76-B3BA-47E0-A336-E806CF2CED3A}" type="slidenum">
              <a:rPr lang="en-MY" smtClean="0"/>
              <a:t>2</a:t>
            </a:fld>
            <a:endParaRPr lang="en-MY"/>
          </a:p>
        </p:txBody>
      </p:sp>
    </p:spTree>
    <p:extLst>
      <p:ext uri="{BB962C8B-B14F-4D97-AF65-F5344CB8AC3E}">
        <p14:creationId xmlns:p14="http://schemas.microsoft.com/office/powerpoint/2010/main" val="246384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F247BE76-B3BA-47E0-A336-E806CF2CED3A}" type="slidenum">
              <a:rPr lang="en-MY" smtClean="0"/>
              <a:t>8</a:t>
            </a:fld>
            <a:endParaRPr lang="en-MY"/>
          </a:p>
        </p:txBody>
      </p:sp>
    </p:spTree>
    <p:extLst>
      <p:ext uri="{BB962C8B-B14F-4D97-AF65-F5344CB8AC3E}">
        <p14:creationId xmlns:p14="http://schemas.microsoft.com/office/powerpoint/2010/main" val="102892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F247BE76-B3BA-47E0-A336-E806CF2CED3A}" type="slidenum">
              <a:rPr lang="en-MY" smtClean="0"/>
              <a:t>15</a:t>
            </a:fld>
            <a:endParaRPr lang="en-MY"/>
          </a:p>
        </p:txBody>
      </p:sp>
    </p:spTree>
    <p:extLst>
      <p:ext uri="{BB962C8B-B14F-4D97-AF65-F5344CB8AC3E}">
        <p14:creationId xmlns:p14="http://schemas.microsoft.com/office/powerpoint/2010/main" val="272858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F247BE76-B3BA-47E0-A336-E806CF2CED3A}" type="slidenum">
              <a:rPr lang="en-MY" smtClean="0"/>
              <a:t>17</a:t>
            </a:fld>
            <a:endParaRPr lang="en-MY"/>
          </a:p>
        </p:txBody>
      </p:sp>
    </p:spTree>
    <p:extLst>
      <p:ext uri="{BB962C8B-B14F-4D97-AF65-F5344CB8AC3E}">
        <p14:creationId xmlns:p14="http://schemas.microsoft.com/office/powerpoint/2010/main" val="136586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A156F2BD-A261-4CB4-85F2-D9B2D836719F}" type="datetimeFigureOut">
              <a:rPr lang="en-MY" smtClean="0"/>
              <a:t>12/10/2019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95307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A156F2BD-A261-4CB4-85F2-D9B2D836719F}" type="datetimeFigureOut">
              <a:rPr lang="en-MY" smtClean="0"/>
              <a:t>12/10/2019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283474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A156F2BD-A261-4CB4-85F2-D9B2D836719F}" type="datetimeFigureOut">
              <a:rPr lang="en-MY" smtClean="0"/>
              <a:t>12/10/2019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80772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A156F2BD-A261-4CB4-85F2-D9B2D836719F}" type="datetimeFigureOut">
              <a:rPr lang="en-MY" smtClean="0"/>
              <a:t>12/10/2019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203389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6F2BD-A261-4CB4-85F2-D9B2D836719F}" type="datetimeFigureOut">
              <a:rPr lang="en-MY" smtClean="0"/>
              <a:t>12/10/2019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334023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A156F2BD-A261-4CB4-85F2-D9B2D836719F}" type="datetimeFigureOut">
              <a:rPr lang="en-MY" smtClean="0"/>
              <a:t>12/10/2019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79691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A156F2BD-A261-4CB4-85F2-D9B2D836719F}" type="datetimeFigureOut">
              <a:rPr lang="en-MY" smtClean="0"/>
              <a:t>12/10/2019</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326886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A156F2BD-A261-4CB4-85F2-D9B2D836719F}" type="datetimeFigureOut">
              <a:rPr lang="en-MY" smtClean="0"/>
              <a:t>12/10/2019</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41289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6F2BD-A261-4CB4-85F2-D9B2D836719F}" type="datetimeFigureOut">
              <a:rPr lang="en-MY" smtClean="0"/>
              <a:t>12/10/2019</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115289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6F2BD-A261-4CB4-85F2-D9B2D836719F}" type="datetimeFigureOut">
              <a:rPr lang="en-MY" smtClean="0"/>
              <a:t>12/10/2019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368647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6F2BD-A261-4CB4-85F2-D9B2D836719F}" type="datetimeFigureOut">
              <a:rPr lang="en-MY" smtClean="0"/>
              <a:t>12/10/2019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2B88C72-47A8-4F47-B78B-AA2DFEDD3A4F}" type="slidenum">
              <a:rPr lang="en-MY" smtClean="0"/>
              <a:t>‹#›</a:t>
            </a:fld>
            <a:endParaRPr lang="en-MY"/>
          </a:p>
        </p:txBody>
      </p:sp>
    </p:spTree>
    <p:extLst>
      <p:ext uri="{BB962C8B-B14F-4D97-AF65-F5344CB8AC3E}">
        <p14:creationId xmlns:p14="http://schemas.microsoft.com/office/powerpoint/2010/main" val="246627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6F2BD-A261-4CB4-85F2-D9B2D836719F}" type="datetimeFigureOut">
              <a:rPr lang="en-MY" smtClean="0"/>
              <a:t>12/10/2019</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88C72-47A8-4F47-B78B-AA2DFEDD3A4F}" type="slidenum">
              <a:rPr lang="en-MY" smtClean="0"/>
              <a:t>‹#›</a:t>
            </a:fld>
            <a:endParaRPr lang="en-MY"/>
          </a:p>
        </p:txBody>
      </p:sp>
    </p:spTree>
    <p:extLst>
      <p:ext uri="{BB962C8B-B14F-4D97-AF65-F5344CB8AC3E}">
        <p14:creationId xmlns:p14="http://schemas.microsoft.com/office/powerpoint/2010/main" val="169343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1+Corinthians+7&amp;version=NIV#fen-NIV-28524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C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6399" y="942538"/>
            <a:ext cx="3121572" cy="4794567"/>
          </a:xfrm>
        </p:spPr>
        <p:txBody>
          <a:bodyPr vert="horz" lIns="91440" tIns="45720" rIns="91440" bIns="45720" rtlCol="0" anchor="ctr">
            <a:normAutofit/>
          </a:bodyPr>
          <a:lstStyle/>
          <a:p>
            <a:pPr algn="ctr"/>
            <a:r>
              <a:rPr lang="en-US" sz="2800" dirty="0">
                <a:solidFill>
                  <a:srgbClr val="FFFFFF"/>
                </a:solidFill>
                <a:latin typeface="Arial Black" panose="020B0A04020102020204" pitchFamily="34" charset="0"/>
              </a:rPr>
              <a:t>Undistracted  Devotion</a:t>
            </a:r>
            <a:br>
              <a:rPr lang="en-US" sz="3600" dirty="0">
                <a:solidFill>
                  <a:srgbClr val="FFFFFF"/>
                </a:solidFill>
              </a:rPr>
            </a:br>
            <a:br>
              <a:rPr lang="en-US" sz="3600" dirty="0">
                <a:solidFill>
                  <a:srgbClr val="FFFFFF"/>
                </a:solidFill>
              </a:rPr>
            </a:br>
            <a:r>
              <a:rPr lang="en-US" sz="2400" dirty="0">
                <a:solidFill>
                  <a:srgbClr val="FFFFFF"/>
                </a:solidFill>
              </a:rPr>
              <a:t>A Biblical View of Singlehood</a:t>
            </a:r>
            <a:br>
              <a:rPr lang="en-US" sz="2400" dirty="0">
                <a:solidFill>
                  <a:srgbClr val="FFFFFF"/>
                </a:solidFill>
              </a:rPr>
            </a:br>
            <a:br>
              <a:rPr lang="en-US" sz="2400" dirty="0">
                <a:solidFill>
                  <a:srgbClr val="FFFFFF"/>
                </a:solidFill>
              </a:rPr>
            </a:br>
            <a:r>
              <a:rPr lang="en-US" sz="2400" dirty="0">
                <a:solidFill>
                  <a:srgbClr val="FFFFFF"/>
                </a:solidFill>
              </a:rPr>
              <a:t>1 Cor 7:25-40</a:t>
            </a:r>
            <a:endParaRPr lang="en-US" sz="36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r="929" b="-2"/>
          <a:stretch/>
        </p:blipFill>
        <p:spPr>
          <a:xfrm>
            <a:off x="976251" y="942538"/>
            <a:ext cx="7163222" cy="4808332"/>
          </a:xfrm>
          <a:prstGeom prst="rect">
            <a:avLst/>
          </a:prstGeom>
          <a:effectLst/>
        </p:spPr>
      </p:pic>
    </p:spTree>
    <p:extLst>
      <p:ext uri="{BB962C8B-B14F-4D97-AF65-F5344CB8AC3E}">
        <p14:creationId xmlns:p14="http://schemas.microsoft.com/office/powerpoint/2010/main" val="200242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24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dirty="0">
                <a:solidFill>
                  <a:srgbClr val="FFFFFF"/>
                </a:solidFill>
              </a:rPr>
              <a:t>Remain</a:t>
            </a:r>
          </a:p>
        </p:txBody>
      </p:sp>
      <p:pic>
        <p:nvPicPr>
          <p:cNvPr id="5" name="Content Placeholder 4"/>
          <p:cNvPicPr>
            <a:picLocks noGrp="1" noChangeAspect="1"/>
          </p:cNvPicPr>
          <p:nvPr>
            <p:ph idx="1"/>
          </p:nvPr>
        </p:nvPicPr>
        <p:blipFill rotWithShape="1">
          <a:blip r:embed="rId2"/>
          <a:srcRect t="2526" r="1" b="9968"/>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7883878" y="1366317"/>
            <a:ext cx="3637164" cy="4852362"/>
          </a:xfrm>
        </p:spPr>
        <p:txBody>
          <a:bodyPr vert="horz" lIns="91440" tIns="45720" rIns="91440" bIns="45720" rtlCol="0" anchor="ctr">
            <a:normAutofit/>
          </a:bodyPr>
          <a:lstStyle/>
          <a:p>
            <a:pPr algn="ctr"/>
            <a:r>
              <a:rPr lang="en-MY" sz="2800" dirty="0">
                <a:solidFill>
                  <a:srgbClr val="FFFFFF"/>
                </a:solidFill>
              </a:rPr>
              <a:t>I think that it is good for a man to </a:t>
            </a:r>
            <a:r>
              <a:rPr lang="en-MY" sz="2800" u="sng" dirty="0">
                <a:solidFill>
                  <a:srgbClr val="FFFFFF"/>
                </a:solidFill>
              </a:rPr>
              <a:t>remain</a:t>
            </a:r>
            <a:r>
              <a:rPr lang="en-MY" sz="2800" dirty="0">
                <a:solidFill>
                  <a:srgbClr val="FFFFFF"/>
                </a:solidFill>
              </a:rPr>
              <a:t> as he is. Are you pledged to a woman? Do not seek to be released. Are you free from such a commitment? Do not look for a wife</a:t>
            </a:r>
            <a:endParaRPr lang="en-US" sz="2800" dirty="0">
              <a:solidFill>
                <a:srgbClr val="FFFFFF"/>
              </a:solidFill>
            </a:endParaRPr>
          </a:p>
        </p:txBody>
      </p:sp>
      <p:sp>
        <p:nvSpPr>
          <p:cNvPr id="7" name="TextBox 6"/>
          <p:cNvSpPr txBox="1"/>
          <p:nvPr/>
        </p:nvSpPr>
        <p:spPr>
          <a:xfrm>
            <a:off x="8415341" y="1247350"/>
            <a:ext cx="2574239" cy="584775"/>
          </a:xfrm>
          <a:prstGeom prst="rect">
            <a:avLst/>
          </a:prstGeom>
          <a:noFill/>
        </p:spPr>
        <p:txBody>
          <a:bodyPr wrap="square" rtlCol="0">
            <a:spAutoFit/>
          </a:bodyPr>
          <a:lstStyle/>
          <a:p>
            <a:pPr algn="ctr"/>
            <a:r>
              <a:rPr lang="en-MY" sz="3200" dirty="0">
                <a:solidFill>
                  <a:schemeClr val="bg1"/>
                </a:solidFill>
              </a:rPr>
              <a:t>1 Cor 7:26-27</a:t>
            </a:r>
          </a:p>
        </p:txBody>
      </p:sp>
    </p:spTree>
    <p:extLst>
      <p:ext uri="{BB962C8B-B14F-4D97-AF65-F5344CB8AC3E}">
        <p14:creationId xmlns:p14="http://schemas.microsoft.com/office/powerpoint/2010/main" val="173955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1ED02B1-1BC5-458F-9994-627281CFE7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3691"/>
            <a:ext cx="12192000" cy="1934309"/>
          </a:xfrm>
          <a:prstGeom prst="rect">
            <a:avLst/>
          </a:prstGeom>
          <a:solidFill>
            <a:srgbClr val="814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388020"/>
            <a:ext cx="7729728" cy="1188720"/>
          </a:xfrm>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kern="1200" dirty="0">
                <a:solidFill>
                  <a:schemeClr val="tx1"/>
                </a:solidFill>
                <a:latin typeface="+mj-lt"/>
                <a:ea typeface="+mj-ea"/>
                <a:cs typeface="+mj-cs"/>
              </a:rPr>
              <a:t>It’s not a sin to get married</a:t>
            </a:r>
            <a:br>
              <a:rPr lang="en-US" kern="1200" dirty="0">
                <a:solidFill>
                  <a:schemeClr val="tx1"/>
                </a:solidFill>
                <a:latin typeface="+mj-lt"/>
                <a:ea typeface="+mj-ea"/>
                <a:cs typeface="+mj-cs"/>
              </a:rPr>
            </a:br>
            <a:r>
              <a:rPr lang="en-US" sz="2800" dirty="0"/>
              <a:t>1 Cor 7:28</a:t>
            </a:r>
            <a:endParaRPr lang="en-US" kern="1200" dirty="0">
              <a:solidFill>
                <a:schemeClr val="tx1"/>
              </a:solidFill>
            </a:endParaRPr>
          </a:p>
        </p:txBody>
      </p:sp>
      <p:pic>
        <p:nvPicPr>
          <p:cNvPr id="5" name="Content Placeholder 4"/>
          <p:cNvPicPr>
            <a:picLocks noGrp="1" noChangeAspect="1"/>
          </p:cNvPicPr>
          <p:nvPr>
            <p:ph idx="1"/>
          </p:nvPr>
        </p:nvPicPr>
        <p:blipFill rotWithShape="1">
          <a:blip r:embed="rId2"/>
          <a:srcRect t="5327" r="1" b="8748"/>
          <a:stretch/>
        </p:blipFill>
        <p:spPr>
          <a:xfrm>
            <a:off x="2872725" y="964691"/>
            <a:ext cx="6446549" cy="3101983"/>
          </a:xfrm>
          <a:prstGeom prst="rect">
            <a:avLst/>
          </a:prstGeom>
        </p:spPr>
      </p:pic>
    </p:spTree>
    <p:extLst>
      <p:ext uri="{BB962C8B-B14F-4D97-AF65-F5344CB8AC3E}">
        <p14:creationId xmlns:p14="http://schemas.microsoft.com/office/powerpoint/2010/main" val="153016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a:solidFill>
                  <a:schemeClr val="bg1">
                    <a:lumMod val="95000"/>
                    <a:lumOff val="5000"/>
                  </a:schemeClr>
                </a:solidFill>
                <a:latin typeface="+mj-lt"/>
                <a:ea typeface="+mj-ea"/>
                <a:cs typeface="+mj-cs"/>
              </a:rPr>
              <a:t>WHAT I MEAN IS THIS</a:t>
            </a:r>
          </a:p>
        </p:txBody>
      </p:sp>
    </p:spTree>
    <p:extLst>
      <p:ext uri="{BB962C8B-B14F-4D97-AF65-F5344CB8AC3E}">
        <p14:creationId xmlns:p14="http://schemas.microsoft.com/office/powerpoint/2010/main" val="10750656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9CC44B5-53F9-4F03-9EEB-4C3C821A6F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3688C8-DFCE-4CCD-BCF0-5FB239E5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a:t>Marriage </a:t>
            </a:r>
          </a:p>
        </p:txBody>
      </p:sp>
      <p:sp>
        <p:nvSpPr>
          <p:cNvPr id="4" name="Text Placeholder 3"/>
          <p:cNvSpPr>
            <a:spLocks noGrp="1"/>
          </p:cNvSpPr>
          <p:nvPr>
            <p:ph type="body" sz="half" idx="2"/>
          </p:nvPr>
        </p:nvSpPr>
        <p:spPr>
          <a:xfrm>
            <a:off x="1158240" y="4700588"/>
            <a:ext cx="6339840" cy="1655762"/>
          </a:xfrm>
        </p:spPr>
        <p:txBody>
          <a:bodyPr vert="horz" lIns="91440" tIns="45720" rIns="91440" bIns="45720" rtlCol="0">
            <a:normAutofit/>
          </a:bodyPr>
          <a:lstStyle/>
          <a:p>
            <a:r>
              <a:rPr lang="en-US" sz="2400"/>
              <a:t>Those who marry will face many troubles</a:t>
            </a:r>
          </a:p>
        </p:txBody>
      </p:sp>
      <p:cxnSp>
        <p:nvCxnSpPr>
          <p:cNvPr id="25" name="Straight Connector 24">
            <a:extLst>
              <a:ext uri="{FF2B5EF4-FFF2-40B4-BE49-F238E27FC236}">
                <a16:creationId xmlns:a16="http://schemas.microsoft.com/office/drawing/2014/main" id="{D598FBE3-48D2-40A2-B7E6-F485834C821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rotWithShape="1">
          <a:blip r:embed="rId2"/>
          <a:srcRect l="28250" r="1" b="1"/>
          <a:stretch/>
        </p:blipFill>
        <p:spPr>
          <a:xfrm>
            <a:off x="8134348" y="1005839"/>
            <a:ext cx="3444236"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
        <p:nvSpPr>
          <p:cNvPr id="18" name="TextBox 17"/>
          <p:cNvSpPr txBox="1"/>
          <p:nvPr/>
        </p:nvSpPr>
        <p:spPr>
          <a:xfrm>
            <a:off x="706000" y="5436887"/>
            <a:ext cx="2574239" cy="523220"/>
          </a:xfrm>
          <a:prstGeom prst="rect">
            <a:avLst/>
          </a:prstGeom>
          <a:noFill/>
        </p:spPr>
        <p:txBody>
          <a:bodyPr wrap="square" rtlCol="0">
            <a:spAutoFit/>
          </a:bodyPr>
          <a:lstStyle/>
          <a:p>
            <a:pPr algn="ctr"/>
            <a:r>
              <a:rPr lang="en-MY" sz="2800" dirty="0"/>
              <a:t>1 Cor 7:28</a:t>
            </a:r>
          </a:p>
        </p:txBody>
      </p:sp>
    </p:spTree>
    <p:extLst>
      <p:ext uri="{BB962C8B-B14F-4D97-AF65-F5344CB8AC3E}">
        <p14:creationId xmlns:p14="http://schemas.microsoft.com/office/powerpoint/2010/main" val="103539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BE1851-2230-47A9-B000-CE9046EA61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A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09943" y="1962638"/>
            <a:ext cx="4208656" cy="2932723"/>
          </a:xfrm>
        </p:spPr>
        <p:txBody>
          <a:bodyPr vert="horz" lIns="91440" tIns="45720" rIns="91440" bIns="45720" rtlCol="0" anchor="b">
            <a:normAutofit fontScale="90000"/>
          </a:bodyPr>
          <a:lstStyle/>
          <a:p>
            <a:pPr algn="r"/>
            <a:r>
              <a:rPr lang="en-US" sz="5000" kern="1200" dirty="0">
                <a:solidFill>
                  <a:srgbClr val="FFFFFF"/>
                </a:solidFill>
                <a:latin typeface="+mj-lt"/>
                <a:ea typeface="+mj-ea"/>
                <a:cs typeface="+mj-cs"/>
              </a:rPr>
              <a:t>I want to Spare you from Troubles </a:t>
            </a:r>
            <a:br>
              <a:rPr lang="en-US" sz="5000" kern="1200" dirty="0">
                <a:solidFill>
                  <a:srgbClr val="FFFFFF"/>
                </a:solidFill>
                <a:latin typeface="+mj-lt"/>
                <a:ea typeface="+mj-ea"/>
                <a:cs typeface="+mj-cs"/>
              </a:rPr>
            </a:br>
            <a:br>
              <a:rPr lang="en-US" sz="5000" kern="1200" dirty="0">
                <a:solidFill>
                  <a:srgbClr val="FFFFFF"/>
                </a:solidFill>
                <a:latin typeface="+mj-lt"/>
                <a:ea typeface="+mj-ea"/>
                <a:cs typeface="+mj-cs"/>
              </a:rPr>
            </a:br>
            <a:r>
              <a:rPr lang="en-US" sz="5000" kern="1200" dirty="0">
                <a:solidFill>
                  <a:srgbClr val="FFFFFF"/>
                </a:solidFill>
                <a:latin typeface="+mj-lt"/>
                <a:ea typeface="+mj-ea"/>
                <a:cs typeface="+mj-cs"/>
              </a:rPr>
              <a:t> </a:t>
            </a:r>
            <a:r>
              <a:rPr lang="en-US" sz="3100" kern="1200" dirty="0">
                <a:solidFill>
                  <a:srgbClr val="FFFFFF"/>
                </a:solidFill>
                <a:latin typeface="+mj-lt"/>
                <a:ea typeface="+mj-ea"/>
                <a:cs typeface="+mj-cs"/>
              </a:rPr>
              <a:t>Apostle Paul</a:t>
            </a:r>
            <a:endParaRPr lang="en-US" sz="5000" kern="1200" dirty="0">
              <a:solidFill>
                <a:srgbClr val="FFFFFF"/>
              </a:solidFill>
              <a:latin typeface="+mj-lt"/>
              <a:ea typeface="+mj-ea"/>
              <a:cs typeface="+mj-cs"/>
            </a:endParaRPr>
          </a:p>
        </p:txBody>
      </p:sp>
      <p:cxnSp>
        <p:nvCxnSpPr>
          <p:cNvPr id="19" name="Straight Connector 18">
            <a:extLst>
              <a:ext uri="{FF2B5EF4-FFF2-40B4-BE49-F238E27FC236}">
                <a16:creationId xmlns:a16="http://schemas.microsoft.com/office/drawing/2014/main" id="{23B93832-6514-44F4-849B-5EE2C8A2337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rotWithShape="1">
          <a:blip r:embed="rId2"/>
          <a:srcRect t="1653" r="-1" b="-1"/>
          <a:stretch/>
        </p:blipFill>
        <p:spPr>
          <a:xfrm>
            <a:off x="6939602" y="640080"/>
            <a:ext cx="3772266" cy="5578816"/>
          </a:xfrm>
          <a:prstGeom prst="rect">
            <a:avLst/>
          </a:prstGeom>
        </p:spPr>
      </p:pic>
      <p:sp>
        <p:nvSpPr>
          <p:cNvPr id="11" name="TextBox 10"/>
          <p:cNvSpPr txBox="1"/>
          <p:nvPr/>
        </p:nvSpPr>
        <p:spPr>
          <a:xfrm>
            <a:off x="2566336" y="5244607"/>
            <a:ext cx="2574239" cy="523220"/>
          </a:xfrm>
          <a:prstGeom prst="rect">
            <a:avLst/>
          </a:prstGeom>
          <a:noFill/>
        </p:spPr>
        <p:txBody>
          <a:bodyPr wrap="square" rtlCol="0">
            <a:spAutoFit/>
          </a:bodyPr>
          <a:lstStyle/>
          <a:p>
            <a:pPr algn="ctr"/>
            <a:r>
              <a:rPr lang="en-MY" sz="2800" dirty="0">
                <a:solidFill>
                  <a:schemeClr val="bg1"/>
                </a:solidFill>
              </a:rPr>
              <a:t>1 Cor 7:28c</a:t>
            </a:r>
          </a:p>
        </p:txBody>
      </p:sp>
    </p:spTree>
    <p:extLst>
      <p:ext uri="{BB962C8B-B14F-4D97-AF65-F5344CB8AC3E}">
        <p14:creationId xmlns:p14="http://schemas.microsoft.com/office/powerpoint/2010/main" val="346486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704" y="851338"/>
            <a:ext cx="5314536" cy="1325563"/>
          </a:xfrm>
        </p:spPr>
        <p:txBody>
          <a:bodyPr vert="horz" lIns="91440" tIns="45720" rIns="91440" bIns="45720" rtlCol="0" anchor="ctr">
            <a:normAutofit fontScale="90000"/>
          </a:bodyPr>
          <a:lstStyle/>
          <a:p>
            <a:pPr>
              <a:lnSpc>
                <a:spcPct val="150000"/>
              </a:lnSpc>
            </a:pPr>
            <a:r>
              <a:rPr lang="en-US" sz="4400" dirty="0"/>
              <a:t>Time is short</a:t>
            </a:r>
            <a:br>
              <a:rPr lang="en-US" sz="4400" dirty="0"/>
            </a:br>
            <a:r>
              <a:rPr lang="en-US" sz="2800" i="1" dirty="0"/>
              <a:t>The world is passing away</a:t>
            </a:r>
            <a:endParaRPr lang="en-US" sz="4400" i="1" dirty="0"/>
          </a:p>
        </p:txBody>
      </p:sp>
      <p:sp>
        <p:nvSpPr>
          <p:cNvPr id="4" name="Text Placeholder 3"/>
          <p:cNvSpPr>
            <a:spLocks noGrp="1"/>
          </p:cNvSpPr>
          <p:nvPr>
            <p:ph type="body" sz="half" idx="2"/>
          </p:nvPr>
        </p:nvSpPr>
        <p:spPr>
          <a:xfrm>
            <a:off x="497694" y="2657390"/>
            <a:ext cx="6001406" cy="3375920"/>
          </a:xfrm>
        </p:spPr>
        <p:txBody>
          <a:bodyPr vert="horz" lIns="91440" tIns="45720" rIns="91440" bIns="45720" rtlCol="0" anchor="t">
            <a:noAutofit/>
          </a:bodyPr>
          <a:lstStyle/>
          <a:p>
            <a:pPr marL="285750" indent="-228600">
              <a:buFont typeface="Arial" panose="020B0604020202020204" pitchFamily="34" charset="0"/>
              <a:buChar char="•"/>
            </a:pPr>
            <a:r>
              <a:rPr lang="en-US" sz="2400" dirty="0"/>
              <a:t>Those who have wives should live as if they do not</a:t>
            </a:r>
          </a:p>
          <a:p>
            <a:pPr marL="285750" indent="-228600">
              <a:buFont typeface="Arial" panose="020B0604020202020204" pitchFamily="34" charset="0"/>
              <a:buChar char="•"/>
            </a:pPr>
            <a:r>
              <a:rPr lang="en-US" sz="2400" dirty="0"/>
              <a:t>Those who mourn, as if they did not</a:t>
            </a:r>
          </a:p>
          <a:p>
            <a:pPr marL="285750" indent="-228600">
              <a:buFont typeface="Arial" panose="020B0604020202020204" pitchFamily="34" charset="0"/>
              <a:buChar char="•"/>
            </a:pPr>
            <a:r>
              <a:rPr lang="en-US" sz="2400" dirty="0"/>
              <a:t>Those who are happy, as if they were not</a:t>
            </a:r>
          </a:p>
          <a:p>
            <a:pPr marL="285750" indent="-228600">
              <a:buFont typeface="Arial" panose="020B0604020202020204" pitchFamily="34" charset="0"/>
              <a:buChar char="•"/>
            </a:pPr>
            <a:r>
              <a:rPr lang="en-US" sz="2400" dirty="0"/>
              <a:t>Those who buy something, as if it were not theirs to keep</a:t>
            </a:r>
          </a:p>
          <a:p>
            <a:pPr marL="285750" indent="-228600">
              <a:buFont typeface="Arial" panose="020B0604020202020204" pitchFamily="34" charset="0"/>
              <a:buChar char="•"/>
            </a:pPr>
            <a:r>
              <a:rPr lang="en-US" sz="2400" baseline="30000" dirty="0"/>
              <a:t> </a:t>
            </a:r>
            <a:r>
              <a:rPr lang="en-US" sz="2400" dirty="0"/>
              <a:t>Those who use the things of the world, as if not engrossed in them</a:t>
            </a:r>
          </a:p>
          <a:p>
            <a:pPr indent="-228600">
              <a:buFont typeface="Arial" panose="020B0604020202020204" pitchFamily="34" charset="0"/>
              <a:buChar char="•"/>
            </a:pPr>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rotWithShape="1">
          <a:blip r:embed="rId3"/>
          <a:srcRect l="28186" r="8059"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p:cNvSpPr txBox="1"/>
          <p:nvPr/>
        </p:nvSpPr>
        <p:spPr>
          <a:xfrm>
            <a:off x="4175902" y="6033310"/>
            <a:ext cx="2574239" cy="523220"/>
          </a:xfrm>
          <a:prstGeom prst="rect">
            <a:avLst/>
          </a:prstGeom>
          <a:noFill/>
        </p:spPr>
        <p:txBody>
          <a:bodyPr wrap="square" rtlCol="0">
            <a:spAutoFit/>
          </a:bodyPr>
          <a:lstStyle/>
          <a:p>
            <a:pPr algn="ctr"/>
            <a:r>
              <a:rPr lang="en-MY" sz="2800" dirty="0"/>
              <a:t>1 Cor 7:29-31</a:t>
            </a:r>
          </a:p>
        </p:txBody>
      </p:sp>
    </p:spTree>
    <p:extLst>
      <p:ext uri="{BB962C8B-B14F-4D97-AF65-F5344CB8AC3E}">
        <p14:creationId xmlns:p14="http://schemas.microsoft.com/office/powerpoint/2010/main" val="60825303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449" y="3940049"/>
            <a:ext cx="10901471" cy="1350712"/>
          </a:xfrm>
          <a:noFill/>
        </p:spPr>
        <p:txBody>
          <a:bodyPr vert="horz" lIns="91440" tIns="45720" rIns="91440" bIns="45720" rtlCol="0" anchor="b">
            <a:normAutofit/>
          </a:bodyPr>
          <a:lstStyle/>
          <a:p>
            <a:pPr algn="ctr"/>
            <a:r>
              <a:rPr lang="en-US" sz="4000" b="1" dirty="0"/>
              <a:t>Consider being Single for the Lord</a:t>
            </a:r>
          </a:p>
        </p:txBody>
      </p:sp>
      <p:sp>
        <p:nvSpPr>
          <p:cNvPr id="4" name="Text Placeholder 3"/>
          <p:cNvSpPr>
            <a:spLocks noGrp="1"/>
          </p:cNvSpPr>
          <p:nvPr>
            <p:ph type="body" sz="half" idx="2"/>
          </p:nvPr>
        </p:nvSpPr>
        <p:spPr>
          <a:xfrm>
            <a:off x="650449" y="5543715"/>
            <a:ext cx="10901471" cy="1030506"/>
          </a:xfrm>
          <a:noFill/>
        </p:spPr>
        <p:txBody>
          <a:bodyPr vert="horz" lIns="91440" tIns="45720" rIns="91440" bIns="45720" rtlCol="0">
            <a:normAutofit/>
          </a:bodyPr>
          <a:lstStyle/>
          <a:p>
            <a:pPr algn="ctr"/>
            <a:r>
              <a:rPr lang="en-US" sz="2400" dirty="0"/>
              <a:t>Live a life of Undistracted Devotion to the Lord</a:t>
            </a:r>
          </a:p>
          <a:p>
            <a:pPr algn="ctr"/>
            <a:r>
              <a:rPr lang="en-US" sz="2400" dirty="0"/>
              <a:t> 1 Cor 7:32</a:t>
            </a:r>
          </a:p>
        </p:txBody>
      </p:sp>
      <p:sp>
        <p:nvSpPr>
          <p:cNvPr id="17" name="Rounded Rectangle 18">
            <a:extLst>
              <a:ext uri="{FF2B5EF4-FFF2-40B4-BE49-F238E27FC236}">
                <a16:creationId xmlns:a16="http://schemas.microsoft.com/office/drawing/2014/main" id="{283A93BD-A469-4D4C-8A1F-5668AE9758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2"/>
          <a:srcRect r="1" b="14457"/>
          <a:stretch/>
        </p:blipFill>
        <p:spPr>
          <a:xfrm>
            <a:off x="2694432" y="666497"/>
            <a:ext cx="6803136" cy="3273552"/>
          </a:xfrm>
          <a:prstGeom prst="rect">
            <a:avLst/>
          </a:prstGeom>
          <a:effectLst/>
        </p:spPr>
      </p:pic>
    </p:spTree>
    <p:extLst>
      <p:ext uri="{BB962C8B-B14F-4D97-AF65-F5344CB8AC3E}">
        <p14:creationId xmlns:p14="http://schemas.microsoft.com/office/powerpoint/2010/main" val="184474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9498" y="908344"/>
            <a:ext cx="5244301" cy="1538130"/>
          </a:xfrm>
        </p:spPr>
        <p:txBody>
          <a:bodyPr vert="horz" lIns="91440" tIns="45720" rIns="91440" bIns="45720" rtlCol="0" anchor="ctr">
            <a:normAutofit/>
          </a:bodyPr>
          <a:lstStyle/>
          <a:p>
            <a:r>
              <a:rPr lang="en-US" sz="4400" kern="1200">
                <a:solidFill>
                  <a:schemeClr val="tx1"/>
                </a:solidFill>
                <a:latin typeface="+mj-lt"/>
                <a:ea typeface="+mj-ea"/>
                <a:cs typeface="+mj-cs"/>
              </a:rPr>
              <a:t>Single and Dating</a:t>
            </a:r>
            <a:endParaRPr lang="en-US" sz="4400" kern="1200" dirty="0">
              <a:solidFill>
                <a:schemeClr val="tx1"/>
              </a:solidFill>
              <a:latin typeface="+mj-lt"/>
              <a:ea typeface="+mj-ea"/>
              <a:cs typeface="+mj-cs"/>
            </a:endParaRPr>
          </a:p>
        </p:txBody>
      </p:sp>
      <p:sp>
        <p:nvSpPr>
          <p:cNvPr id="21" name="Freeform 6">
            <a:extLst>
              <a:ext uri="{FF2B5EF4-FFF2-40B4-BE49-F238E27FC236}">
                <a16:creationId xmlns:a16="http://schemas.microsoft.com/office/drawing/2014/main" id="{B6C29DB0-17E9-42FF-986E-0B7F493F4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115AD956-A5B6-4760-B8B2-11E2DF6B0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5" name="Content Placeholder 4"/>
          <p:cNvPicPr>
            <a:picLocks noGrp="1" noChangeAspect="1"/>
          </p:cNvPicPr>
          <p:nvPr>
            <p:ph idx="1"/>
          </p:nvPr>
        </p:nvPicPr>
        <p:blipFill>
          <a:blip r:embed="rId3"/>
          <a:stretch>
            <a:fillRect/>
          </a:stretch>
        </p:blipFill>
        <p:spPr>
          <a:xfrm>
            <a:off x="1480173" y="2338113"/>
            <a:ext cx="3267942" cy="2173181"/>
          </a:xfrm>
          <a:prstGeom prst="rect">
            <a:avLst/>
          </a:prstGeom>
        </p:spPr>
      </p:pic>
      <p:sp>
        <p:nvSpPr>
          <p:cNvPr id="4" name="Text Placeholder 3"/>
          <p:cNvSpPr>
            <a:spLocks noGrp="1"/>
          </p:cNvSpPr>
          <p:nvPr>
            <p:ph type="body" sz="half" idx="2"/>
          </p:nvPr>
        </p:nvSpPr>
        <p:spPr>
          <a:xfrm>
            <a:off x="5911158" y="2706865"/>
            <a:ext cx="5383652" cy="3470097"/>
          </a:xfrm>
        </p:spPr>
        <p:txBody>
          <a:bodyPr vert="horz" lIns="91440" tIns="45720" rIns="91440" bIns="45720" rtlCol="0">
            <a:normAutofit/>
          </a:bodyPr>
          <a:lstStyle/>
          <a:p>
            <a:pPr marL="285750" indent="-228600">
              <a:buFont typeface="Arial" panose="020B0604020202020204" pitchFamily="34" charset="0"/>
              <a:buChar char="•"/>
            </a:pPr>
            <a:r>
              <a:rPr lang="en-US" sz="2400" dirty="0"/>
              <a:t>If he is certain about getting married, he should marry her</a:t>
            </a:r>
          </a:p>
          <a:p>
            <a:pPr marL="285750" indent="-228600">
              <a:buFont typeface="Arial" panose="020B0604020202020204" pitchFamily="34" charset="0"/>
              <a:buChar char="•"/>
            </a:pPr>
            <a:r>
              <a:rPr lang="en-US" sz="2400" dirty="0"/>
              <a:t>If he decides not to marry her, he does even better</a:t>
            </a:r>
          </a:p>
        </p:txBody>
      </p:sp>
      <p:sp>
        <p:nvSpPr>
          <p:cNvPr id="13" name="TextBox 12"/>
          <p:cNvSpPr txBox="1"/>
          <p:nvPr/>
        </p:nvSpPr>
        <p:spPr>
          <a:xfrm>
            <a:off x="5911158" y="4629737"/>
            <a:ext cx="2574239" cy="523220"/>
          </a:xfrm>
          <a:prstGeom prst="rect">
            <a:avLst/>
          </a:prstGeom>
          <a:noFill/>
        </p:spPr>
        <p:txBody>
          <a:bodyPr wrap="square" rtlCol="0">
            <a:spAutoFit/>
          </a:bodyPr>
          <a:lstStyle/>
          <a:p>
            <a:pPr algn="ctr"/>
            <a:r>
              <a:rPr lang="en-MY" sz="2800" dirty="0"/>
              <a:t>1 Cor 7:36-38</a:t>
            </a:r>
          </a:p>
        </p:txBody>
      </p:sp>
    </p:spTree>
    <p:extLst>
      <p:ext uri="{BB962C8B-B14F-4D97-AF65-F5344CB8AC3E}">
        <p14:creationId xmlns:p14="http://schemas.microsoft.com/office/powerpoint/2010/main" val="72811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2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Widow</a:t>
            </a:r>
          </a:p>
        </p:txBody>
      </p:sp>
      <p:pic>
        <p:nvPicPr>
          <p:cNvPr id="5" name="Content Placeholder 4"/>
          <p:cNvPicPr>
            <a:picLocks noGrp="1" noChangeAspect="1"/>
          </p:cNvPicPr>
          <p:nvPr>
            <p:ph idx="1"/>
          </p:nvPr>
        </p:nvPicPr>
        <p:blipFill rotWithShape="1">
          <a:blip r:embed="rId2"/>
          <a:srcRect t="4422" r="1" b="807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8021623" y="638707"/>
            <a:ext cx="3424739" cy="4852362"/>
          </a:xfrm>
        </p:spPr>
        <p:txBody>
          <a:bodyPr vert="horz" lIns="91440" tIns="45720" rIns="91440" bIns="45720" rtlCol="0" anchor="ctr">
            <a:normAutofit/>
          </a:bodyPr>
          <a:lstStyle/>
          <a:p>
            <a:r>
              <a:rPr lang="en-US" sz="2800" dirty="0">
                <a:solidFill>
                  <a:srgbClr val="FFFFFF"/>
                </a:solidFill>
              </a:rPr>
              <a:t>A woman is bound to her husband as long as he lives. But if her husband dies, she is free to marry anyone she wishes, but he must belong to the Lord. In my judgment, she is happier if she stays as she is</a:t>
            </a:r>
          </a:p>
        </p:txBody>
      </p:sp>
      <p:sp>
        <p:nvSpPr>
          <p:cNvPr id="9" name="TextBox 8"/>
          <p:cNvSpPr txBox="1"/>
          <p:nvPr/>
        </p:nvSpPr>
        <p:spPr>
          <a:xfrm>
            <a:off x="7808354" y="5470447"/>
            <a:ext cx="2574239" cy="523220"/>
          </a:xfrm>
          <a:prstGeom prst="rect">
            <a:avLst/>
          </a:prstGeom>
          <a:noFill/>
        </p:spPr>
        <p:txBody>
          <a:bodyPr wrap="square" rtlCol="0">
            <a:spAutoFit/>
          </a:bodyPr>
          <a:lstStyle/>
          <a:p>
            <a:pPr algn="ctr"/>
            <a:r>
              <a:rPr lang="en-MY" sz="2800" dirty="0">
                <a:solidFill>
                  <a:schemeClr val="bg1"/>
                </a:solidFill>
              </a:rPr>
              <a:t>1 Cor 7:39-40</a:t>
            </a:r>
          </a:p>
        </p:txBody>
      </p:sp>
    </p:spTree>
    <p:extLst>
      <p:ext uri="{BB962C8B-B14F-4D97-AF65-F5344CB8AC3E}">
        <p14:creationId xmlns:p14="http://schemas.microsoft.com/office/powerpoint/2010/main" val="390387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264" y="4265898"/>
            <a:ext cx="10901471" cy="1350712"/>
          </a:xfrm>
          <a:noFill/>
        </p:spPr>
        <p:txBody>
          <a:bodyPr vert="horz" lIns="91440" tIns="45720" rIns="91440" bIns="45720" rtlCol="0" anchor="b">
            <a:normAutofit/>
          </a:bodyPr>
          <a:lstStyle/>
          <a:p>
            <a:pPr algn="ctr"/>
            <a:r>
              <a:rPr lang="en-US" sz="5400" b="1" dirty="0"/>
              <a:t>Ruth</a:t>
            </a:r>
          </a:p>
        </p:txBody>
      </p:sp>
      <p:sp>
        <p:nvSpPr>
          <p:cNvPr id="4" name="Text Placeholder 3"/>
          <p:cNvSpPr>
            <a:spLocks noGrp="1"/>
          </p:cNvSpPr>
          <p:nvPr>
            <p:ph type="body" sz="half" idx="2"/>
          </p:nvPr>
        </p:nvSpPr>
        <p:spPr>
          <a:xfrm>
            <a:off x="645264" y="5698285"/>
            <a:ext cx="10901471" cy="560388"/>
          </a:xfrm>
          <a:noFill/>
        </p:spPr>
        <p:txBody>
          <a:bodyPr vert="horz" lIns="91440" tIns="45720" rIns="91440" bIns="45720" rtlCol="0">
            <a:normAutofit/>
          </a:bodyPr>
          <a:lstStyle/>
          <a:p>
            <a:pPr algn="ctr"/>
            <a:r>
              <a:rPr lang="en-US" sz="2400" dirty="0"/>
              <a:t>An epitome of what life can turn out to be when you live devotedly to the Lord</a:t>
            </a:r>
          </a:p>
        </p:txBody>
      </p:sp>
      <p:sp>
        <p:nvSpPr>
          <p:cNvPr id="15" name="Rounded Rectangle 18">
            <a:extLst>
              <a:ext uri="{FF2B5EF4-FFF2-40B4-BE49-F238E27FC236}">
                <a16:creationId xmlns:a16="http://schemas.microsoft.com/office/drawing/2014/main" id="{283A93BD-A469-4D4C-8A1F-5668AE9758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2"/>
          <a:srcRect l="14765" r="2108" b="1"/>
          <a:stretch/>
        </p:blipFill>
        <p:spPr>
          <a:xfrm>
            <a:off x="2694432" y="666497"/>
            <a:ext cx="6803136" cy="3273552"/>
          </a:xfrm>
          <a:prstGeom prst="rect">
            <a:avLst/>
          </a:prstGeom>
          <a:effectLst/>
        </p:spPr>
      </p:pic>
    </p:spTree>
    <p:extLst>
      <p:ext uri="{BB962C8B-B14F-4D97-AF65-F5344CB8AC3E}">
        <p14:creationId xmlns:p14="http://schemas.microsoft.com/office/powerpoint/2010/main" val="25588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877" y="819091"/>
            <a:ext cx="5314536" cy="1325563"/>
          </a:xfrm>
        </p:spPr>
        <p:txBody>
          <a:bodyPr vert="horz" lIns="91440" tIns="45720" rIns="91440" bIns="45720" rtlCol="0" anchor="ctr">
            <a:normAutofit/>
          </a:bodyPr>
          <a:lstStyle/>
          <a:p>
            <a:r>
              <a:rPr lang="en-US" sz="4400" dirty="0"/>
              <a:t>Singlehood</a:t>
            </a:r>
          </a:p>
        </p:txBody>
      </p:sp>
      <p:sp>
        <p:nvSpPr>
          <p:cNvPr id="4" name="Text Placeholder 3"/>
          <p:cNvSpPr>
            <a:spLocks noGrp="1"/>
          </p:cNvSpPr>
          <p:nvPr>
            <p:ph type="body" sz="half" idx="2"/>
          </p:nvPr>
        </p:nvSpPr>
        <p:spPr>
          <a:xfrm>
            <a:off x="403775" y="2279018"/>
            <a:ext cx="6030987" cy="3375920"/>
          </a:xfrm>
        </p:spPr>
        <p:txBody>
          <a:bodyPr vert="horz" lIns="91440" tIns="45720" rIns="91440" bIns="45720" rtlCol="0" anchor="t">
            <a:noAutofit/>
          </a:bodyPr>
          <a:lstStyle/>
          <a:p>
            <a:pPr marL="285750" indent="-228600">
              <a:buFont typeface="Arial" panose="020B0604020202020204" pitchFamily="34" charset="0"/>
              <a:buChar char="•"/>
            </a:pPr>
            <a:r>
              <a:rPr lang="en-US" sz="2800" dirty="0"/>
              <a:t>Seldom talked about subject in church</a:t>
            </a:r>
          </a:p>
          <a:p>
            <a:pPr marL="285750" indent="-228600">
              <a:buFont typeface="Arial" panose="020B0604020202020204" pitchFamily="34" charset="0"/>
              <a:buChar char="•"/>
            </a:pPr>
            <a:r>
              <a:rPr lang="en-US" sz="2800" dirty="0"/>
              <a:t>A large population of Singles</a:t>
            </a:r>
          </a:p>
          <a:p>
            <a:pPr marL="285750" indent="-228600">
              <a:buFont typeface="Arial" panose="020B0604020202020204" pitchFamily="34" charset="0"/>
              <a:buChar char="•"/>
            </a:pPr>
            <a:r>
              <a:rPr lang="en-US" sz="2800" dirty="0"/>
              <a:t>Bible talks about singlehood</a:t>
            </a:r>
          </a:p>
          <a:p>
            <a:pPr marL="285750" indent="-228600">
              <a:buFont typeface="Arial" panose="020B0604020202020204" pitchFamily="34" charset="0"/>
              <a:buChar char="•"/>
            </a:pPr>
            <a:r>
              <a:rPr lang="en-US" sz="2800" dirty="0"/>
              <a:t>Singlehood is encouraged by Paul in 1 Corinthians 7</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3"/>
          <p:cNvPicPr>
            <a:picLocks noGrp="1" noChangeAspect="1"/>
          </p:cNvPicPr>
          <p:nvPr>
            <p:ph idx="1"/>
          </p:nvPr>
        </p:nvPicPr>
        <p:blipFill rotWithShape="1">
          <a:blip r:embed="rId3"/>
          <a:srcRect l="9337" r="26668"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297571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40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78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710" y="420624"/>
            <a:ext cx="10515600" cy="1325563"/>
          </a:xfrm>
        </p:spPr>
        <p:txBody>
          <a:bodyPr>
            <a:normAutofit/>
          </a:bodyPr>
          <a:lstStyle/>
          <a:p>
            <a:r>
              <a:rPr lang="en-MY" sz="4000" dirty="0"/>
              <a:t>1 Corinthians 7:25-28</a:t>
            </a:r>
          </a:p>
        </p:txBody>
      </p:sp>
      <p:sp>
        <p:nvSpPr>
          <p:cNvPr id="3" name="Content Placeholder 2"/>
          <p:cNvSpPr>
            <a:spLocks noGrp="1"/>
          </p:cNvSpPr>
          <p:nvPr>
            <p:ph idx="1"/>
          </p:nvPr>
        </p:nvSpPr>
        <p:spPr>
          <a:xfrm>
            <a:off x="567559" y="1629844"/>
            <a:ext cx="10896600" cy="4855779"/>
          </a:xfrm>
        </p:spPr>
        <p:txBody>
          <a:bodyPr>
            <a:noAutofit/>
          </a:bodyPr>
          <a:lstStyle/>
          <a:p>
            <a:pPr marL="0" indent="0">
              <a:lnSpc>
                <a:spcPct val="150000"/>
              </a:lnSpc>
              <a:buNone/>
            </a:pPr>
            <a:r>
              <a:rPr lang="en-MY" baseline="30000" dirty="0"/>
              <a:t>25 </a:t>
            </a:r>
            <a:r>
              <a:rPr lang="en-MY" dirty="0"/>
              <a:t>Now about virgins: I have no command from the Lord, but I give a judgment as one who by the Lord’s mercy is trustworthy. </a:t>
            </a:r>
            <a:r>
              <a:rPr lang="en-MY" baseline="30000" dirty="0"/>
              <a:t>26 </a:t>
            </a:r>
            <a:r>
              <a:rPr lang="en-MY" dirty="0"/>
              <a:t>Because of the present crisis, I think that it is good for a man to remain as he is. </a:t>
            </a:r>
            <a:r>
              <a:rPr lang="en-MY" baseline="30000" dirty="0"/>
              <a:t>27 </a:t>
            </a:r>
            <a:r>
              <a:rPr lang="en-MY" dirty="0"/>
              <a:t>Are you pledged to a woman? Do not seek to be released. Are you free from such a commitment? Do not look for a wife. </a:t>
            </a:r>
            <a:r>
              <a:rPr lang="en-MY" baseline="30000" dirty="0"/>
              <a:t>28 </a:t>
            </a:r>
            <a:r>
              <a:rPr lang="en-MY" dirty="0"/>
              <a:t>But if you do marry, you have not sinned; and if a virgin marries, she has not sinned. But those who marry will face many troubles in this life, and I want to spare you this.</a:t>
            </a:r>
          </a:p>
          <a:p>
            <a:pPr marL="0" indent="0">
              <a:lnSpc>
                <a:spcPct val="150000"/>
              </a:lnSpc>
              <a:buNone/>
            </a:pPr>
            <a:endParaRPr lang="en-MY" dirty="0"/>
          </a:p>
        </p:txBody>
      </p:sp>
    </p:spTree>
    <p:extLst>
      <p:ext uri="{BB962C8B-B14F-4D97-AF65-F5344CB8AC3E}">
        <p14:creationId xmlns:p14="http://schemas.microsoft.com/office/powerpoint/2010/main" val="313723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8559" y="357560"/>
            <a:ext cx="10515600" cy="1325563"/>
          </a:xfrm>
        </p:spPr>
        <p:txBody>
          <a:bodyPr>
            <a:normAutofit/>
          </a:bodyPr>
          <a:lstStyle/>
          <a:p>
            <a:r>
              <a:rPr lang="en-MY" dirty="0"/>
              <a:t>1 Corinthians 7:29-31</a:t>
            </a:r>
          </a:p>
        </p:txBody>
      </p:sp>
      <p:sp>
        <p:nvSpPr>
          <p:cNvPr id="3" name="Content Placeholder 2"/>
          <p:cNvSpPr>
            <a:spLocks noGrp="1"/>
          </p:cNvSpPr>
          <p:nvPr>
            <p:ph idx="1"/>
          </p:nvPr>
        </p:nvSpPr>
        <p:spPr>
          <a:xfrm>
            <a:off x="948559" y="1645603"/>
            <a:ext cx="10515600" cy="4855779"/>
          </a:xfrm>
        </p:spPr>
        <p:txBody>
          <a:bodyPr>
            <a:normAutofit/>
          </a:bodyPr>
          <a:lstStyle/>
          <a:p>
            <a:pPr marL="0" indent="0">
              <a:lnSpc>
                <a:spcPct val="150000"/>
              </a:lnSpc>
              <a:buNone/>
            </a:pPr>
            <a:r>
              <a:rPr lang="en-MY" baseline="30000" dirty="0"/>
              <a:t>29 </a:t>
            </a:r>
            <a:r>
              <a:rPr lang="en-MY" dirty="0"/>
              <a:t>What I mean, brothers and sisters, is that the time is short. From now on those who have wives should live as if they do not; </a:t>
            </a:r>
            <a:r>
              <a:rPr lang="en-MY" baseline="30000" dirty="0"/>
              <a:t>30 </a:t>
            </a:r>
            <a:r>
              <a:rPr lang="en-MY" dirty="0"/>
              <a:t>those who mourn, as if they did not; those who are happy, as if they were not; those who buy something, as if it were not theirs to keep; </a:t>
            </a:r>
            <a:r>
              <a:rPr lang="en-MY" baseline="30000" dirty="0"/>
              <a:t>31 </a:t>
            </a:r>
            <a:r>
              <a:rPr lang="en-MY" dirty="0"/>
              <a:t>those who use the things of the world, as if not engrossed in them. For this world in its present form is passing away.</a:t>
            </a:r>
          </a:p>
          <a:p>
            <a:pPr marL="0" indent="0">
              <a:lnSpc>
                <a:spcPct val="150000"/>
              </a:lnSpc>
              <a:buNone/>
            </a:pPr>
            <a:endParaRPr lang="en-MY" dirty="0"/>
          </a:p>
        </p:txBody>
      </p:sp>
    </p:spTree>
    <p:extLst>
      <p:ext uri="{BB962C8B-B14F-4D97-AF65-F5344CB8AC3E}">
        <p14:creationId xmlns:p14="http://schemas.microsoft.com/office/powerpoint/2010/main" val="124590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055" y="210382"/>
            <a:ext cx="10515600" cy="1325563"/>
          </a:xfrm>
        </p:spPr>
        <p:txBody>
          <a:bodyPr>
            <a:normAutofit/>
          </a:bodyPr>
          <a:lstStyle/>
          <a:p>
            <a:r>
              <a:rPr lang="en-MY" sz="4000" dirty="0"/>
              <a:t>1 Corinthians 7:32-35</a:t>
            </a:r>
          </a:p>
        </p:txBody>
      </p:sp>
      <p:sp>
        <p:nvSpPr>
          <p:cNvPr id="3" name="Content Placeholder 2"/>
          <p:cNvSpPr>
            <a:spLocks noGrp="1"/>
          </p:cNvSpPr>
          <p:nvPr>
            <p:ph idx="1"/>
          </p:nvPr>
        </p:nvSpPr>
        <p:spPr>
          <a:xfrm>
            <a:off x="416160" y="1261243"/>
            <a:ext cx="11454276" cy="4226486"/>
          </a:xfrm>
        </p:spPr>
        <p:txBody>
          <a:bodyPr>
            <a:noAutofit/>
          </a:bodyPr>
          <a:lstStyle/>
          <a:p>
            <a:pPr marL="0" indent="0">
              <a:lnSpc>
                <a:spcPct val="150000"/>
              </a:lnSpc>
              <a:buNone/>
            </a:pPr>
            <a:r>
              <a:rPr lang="en-MY" baseline="30000" dirty="0"/>
              <a:t>32 </a:t>
            </a:r>
            <a:r>
              <a:rPr lang="en-MY" dirty="0"/>
              <a:t>I would like you to be free from concern. An unmarried man is concerned about the Lord’s affairs how he can please the Lord. </a:t>
            </a:r>
            <a:r>
              <a:rPr lang="en-MY" baseline="30000" dirty="0"/>
              <a:t>33 </a:t>
            </a:r>
            <a:r>
              <a:rPr lang="en-MY" dirty="0"/>
              <a:t>But a married man is concerned about the affairs of this world how he can please his wife </a:t>
            </a:r>
            <a:r>
              <a:rPr lang="en-MY" baseline="30000" dirty="0"/>
              <a:t>34 </a:t>
            </a:r>
            <a:r>
              <a:rPr lang="en-MY" dirty="0"/>
              <a:t>and his interests are divided. An unmarried woman or virgin is concerned about the Lord’s affairs: Her aim is to be devoted to the Lord in both body and spirit. But a married woman is concerned about the affairs of this world how she can please her husband. </a:t>
            </a:r>
            <a:r>
              <a:rPr lang="en-MY" baseline="30000" dirty="0"/>
              <a:t>35 </a:t>
            </a:r>
            <a:r>
              <a:rPr lang="en-MY" dirty="0"/>
              <a:t>I am saying this for your own good, not to restrict you, but that you may live in a right way in undivided devotion to the Lord.</a:t>
            </a:r>
          </a:p>
        </p:txBody>
      </p:sp>
    </p:spTree>
    <p:extLst>
      <p:ext uri="{BB962C8B-B14F-4D97-AF65-F5344CB8AC3E}">
        <p14:creationId xmlns:p14="http://schemas.microsoft.com/office/powerpoint/2010/main" val="80884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2966" y="525939"/>
            <a:ext cx="10515600" cy="1325563"/>
          </a:xfrm>
        </p:spPr>
        <p:txBody>
          <a:bodyPr>
            <a:normAutofit/>
          </a:bodyPr>
          <a:lstStyle/>
          <a:p>
            <a:r>
              <a:rPr lang="en-MY" dirty="0"/>
              <a:t>1 Corinthians 7:36-37</a:t>
            </a:r>
          </a:p>
        </p:txBody>
      </p:sp>
      <p:sp>
        <p:nvSpPr>
          <p:cNvPr id="3" name="Content Placeholder 2"/>
          <p:cNvSpPr>
            <a:spLocks noGrp="1"/>
          </p:cNvSpPr>
          <p:nvPr>
            <p:ph idx="1"/>
          </p:nvPr>
        </p:nvSpPr>
        <p:spPr>
          <a:xfrm>
            <a:off x="472966" y="1852445"/>
            <a:ext cx="11225048" cy="3871762"/>
          </a:xfrm>
        </p:spPr>
        <p:txBody>
          <a:bodyPr>
            <a:noAutofit/>
          </a:bodyPr>
          <a:lstStyle/>
          <a:p>
            <a:pPr marL="0" indent="0">
              <a:lnSpc>
                <a:spcPct val="150000"/>
              </a:lnSpc>
              <a:buNone/>
            </a:pPr>
            <a:r>
              <a:rPr lang="en-MY" baseline="30000" dirty="0"/>
              <a:t>36 </a:t>
            </a:r>
            <a:r>
              <a:rPr lang="en-MY" dirty="0"/>
              <a:t>If anyone is worried that he might not be acting </a:t>
            </a:r>
            <a:r>
              <a:rPr lang="en-MY" dirty="0" err="1"/>
              <a:t>honorably</a:t>
            </a:r>
            <a:r>
              <a:rPr lang="en-MY" dirty="0"/>
              <a:t> toward the virgin he is engaged to, and if his passions are too strong</a:t>
            </a:r>
            <a:r>
              <a:rPr lang="en-MY" baseline="30000" dirty="0"/>
              <a:t>[</a:t>
            </a:r>
            <a:r>
              <a:rPr lang="en-MY" baseline="30000" dirty="0">
                <a:hlinkClick r:id="rId2" tooltip="See footnote b"/>
              </a:rPr>
              <a:t>b</a:t>
            </a:r>
            <a:r>
              <a:rPr lang="en-MY" baseline="30000" dirty="0"/>
              <a:t>]</a:t>
            </a:r>
            <a:r>
              <a:rPr lang="en-MY" dirty="0"/>
              <a:t> and he feels he ought to marry, he should do as he wants. He is not sinning. They should get married. </a:t>
            </a:r>
            <a:r>
              <a:rPr lang="en-MY" baseline="30000" dirty="0"/>
              <a:t>37 </a:t>
            </a:r>
            <a:r>
              <a:rPr lang="en-MY" dirty="0"/>
              <a:t>But the man who has settled the matter in his own mind, who is under no compulsion but has control over his own will, and who has made up his mind not to marry the virgin—this man also does the right thing. </a:t>
            </a:r>
          </a:p>
        </p:txBody>
      </p:sp>
    </p:spTree>
    <p:extLst>
      <p:ext uri="{BB962C8B-B14F-4D97-AF65-F5344CB8AC3E}">
        <p14:creationId xmlns:p14="http://schemas.microsoft.com/office/powerpoint/2010/main" val="8059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593" y="525939"/>
            <a:ext cx="10515600" cy="1325563"/>
          </a:xfrm>
        </p:spPr>
        <p:txBody>
          <a:bodyPr>
            <a:normAutofit/>
          </a:bodyPr>
          <a:lstStyle/>
          <a:p>
            <a:r>
              <a:rPr lang="en-MY" dirty="0"/>
              <a:t>1 Corinthians 7:38-40</a:t>
            </a:r>
          </a:p>
        </p:txBody>
      </p:sp>
      <p:sp>
        <p:nvSpPr>
          <p:cNvPr id="3" name="Content Placeholder 2"/>
          <p:cNvSpPr>
            <a:spLocks noGrp="1"/>
          </p:cNvSpPr>
          <p:nvPr>
            <p:ph idx="1"/>
          </p:nvPr>
        </p:nvSpPr>
        <p:spPr>
          <a:xfrm>
            <a:off x="475593" y="1851502"/>
            <a:ext cx="11159359" cy="3871762"/>
          </a:xfrm>
        </p:spPr>
        <p:txBody>
          <a:bodyPr>
            <a:normAutofit/>
          </a:bodyPr>
          <a:lstStyle/>
          <a:p>
            <a:pPr marL="0" indent="0">
              <a:lnSpc>
                <a:spcPct val="150000"/>
              </a:lnSpc>
              <a:buNone/>
            </a:pPr>
            <a:r>
              <a:rPr lang="en-MY" baseline="30000" dirty="0"/>
              <a:t>38 </a:t>
            </a:r>
            <a:r>
              <a:rPr lang="en-MY" dirty="0"/>
              <a:t>So then, he who marries the virgin does right, but he who does not marry her does better.</a:t>
            </a:r>
            <a:r>
              <a:rPr lang="en-MY" baseline="30000" dirty="0"/>
              <a:t> 39 </a:t>
            </a:r>
            <a:r>
              <a:rPr lang="en-MY" dirty="0"/>
              <a:t>A woman is bound to her husband as long as he lives. But if her husband dies, she is free to marry anyone she wishes, but he must belong to the Lord. </a:t>
            </a:r>
            <a:r>
              <a:rPr lang="en-MY" baseline="30000" dirty="0"/>
              <a:t>40 </a:t>
            </a:r>
            <a:r>
              <a:rPr lang="en-MY" dirty="0"/>
              <a:t>In my judgment, she is happier if she stays as she is—and I think that I too have the Spirit of God.</a:t>
            </a:r>
          </a:p>
        </p:txBody>
      </p:sp>
    </p:spTree>
    <p:extLst>
      <p:ext uri="{BB962C8B-B14F-4D97-AF65-F5344CB8AC3E}">
        <p14:creationId xmlns:p14="http://schemas.microsoft.com/office/powerpoint/2010/main" val="370902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Virgins</a:t>
            </a:r>
          </a:p>
        </p:txBody>
      </p:sp>
      <p:pic>
        <p:nvPicPr>
          <p:cNvPr id="5" name="Content Placeholder 4"/>
          <p:cNvPicPr>
            <a:picLocks noGrp="1" noChangeAspect="1"/>
          </p:cNvPicPr>
          <p:nvPr>
            <p:ph idx="1"/>
          </p:nvPr>
        </p:nvPicPr>
        <p:blipFill rotWithShape="1">
          <a:blip r:embed="rId3"/>
          <a:srcRect r="333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8155443" y="1247350"/>
            <a:ext cx="3424739" cy="4852362"/>
          </a:xfrm>
        </p:spPr>
        <p:txBody>
          <a:bodyPr vert="horz" lIns="91440" tIns="45720" rIns="91440" bIns="45720" rtlCol="0" anchor="ctr">
            <a:normAutofit/>
          </a:bodyPr>
          <a:lstStyle/>
          <a:p>
            <a:pPr marL="285750" indent="-228600">
              <a:buFont typeface="Arial" panose="020B0604020202020204" pitchFamily="34" charset="0"/>
              <a:buChar char="•"/>
            </a:pPr>
            <a:r>
              <a:rPr lang="en-US" sz="2800" dirty="0">
                <a:solidFill>
                  <a:srgbClr val="FFFFFF"/>
                </a:solidFill>
              </a:rPr>
              <a:t>It is good to remain single</a:t>
            </a:r>
          </a:p>
          <a:p>
            <a:pPr marL="285750" indent="-228600">
              <a:buFont typeface="Arial" panose="020B0604020202020204" pitchFamily="34" charset="0"/>
              <a:buChar char="•"/>
            </a:pPr>
            <a:r>
              <a:rPr lang="en-US" sz="2800" dirty="0">
                <a:solidFill>
                  <a:srgbClr val="FFFFFF"/>
                </a:solidFill>
              </a:rPr>
              <a:t>Not the Lord’s commands but Paul’s counsel</a:t>
            </a:r>
          </a:p>
          <a:p>
            <a:pPr marL="285750" indent="-228600">
              <a:buFont typeface="Arial" panose="020B0604020202020204" pitchFamily="34" charset="0"/>
              <a:buChar char="•"/>
            </a:pPr>
            <a:r>
              <a:rPr lang="en-US" sz="2800" dirty="0">
                <a:solidFill>
                  <a:srgbClr val="FFFFFF"/>
                </a:solidFill>
              </a:rPr>
              <a:t>Paul’s counsel is trustworthy</a:t>
            </a:r>
          </a:p>
        </p:txBody>
      </p:sp>
      <p:sp>
        <p:nvSpPr>
          <p:cNvPr id="7" name="TextBox 6"/>
          <p:cNvSpPr txBox="1"/>
          <p:nvPr/>
        </p:nvSpPr>
        <p:spPr>
          <a:xfrm>
            <a:off x="8415341" y="1247350"/>
            <a:ext cx="2574239" cy="584775"/>
          </a:xfrm>
          <a:prstGeom prst="rect">
            <a:avLst/>
          </a:prstGeom>
          <a:noFill/>
        </p:spPr>
        <p:txBody>
          <a:bodyPr wrap="square" rtlCol="0">
            <a:spAutoFit/>
          </a:bodyPr>
          <a:lstStyle/>
          <a:p>
            <a:pPr algn="ctr"/>
            <a:r>
              <a:rPr lang="en-MY" sz="3200" dirty="0">
                <a:solidFill>
                  <a:schemeClr val="bg1"/>
                </a:solidFill>
              </a:rPr>
              <a:t>1 Cor 7:25</a:t>
            </a:r>
          </a:p>
        </p:txBody>
      </p:sp>
    </p:spTree>
    <p:extLst>
      <p:ext uri="{BB962C8B-B14F-4D97-AF65-F5344CB8AC3E}">
        <p14:creationId xmlns:p14="http://schemas.microsoft.com/office/powerpoint/2010/main" val="394645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5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Present Crisis</a:t>
            </a:r>
          </a:p>
        </p:txBody>
      </p:sp>
      <p:pic>
        <p:nvPicPr>
          <p:cNvPr id="5" name="Content Placeholder 4"/>
          <p:cNvPicPr>
            <a:picLocks noGrp="1" noChangeAspect="1"/>
          </p:cNvPicPr>
          <p:nvPr>
            <p:ph idx="1"/>
          </p:nvPr>
        </p:nvPicPr>
        <p:blipFill rotWithShape="1">
          <a:blip r:embed="rId2"/>
          <a:srcRect l="3767" r="2" b="2"/>
          <a:stretch/>
        </p:blipFill>
        <p:spPr>
          <a:xfrm>
            <a:off x="327547" y="321733"/>
            <a:ext cx="7058306" cy="4107392"/>
          </a:xfrm>
          <a:prstGeom prst="rect">
            <a:avLst/>
          </a:prstGeom>
        </p:spPr>
      </p:pic>
      <p:sp>
        <p:nvSpPr>
          <p:cNvPr id="17"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7995639" y="1002818"/>
            <a:ext cx="3413644" cy="4852362"/>
          </a:xfrm>
        </p:spPr>
        <p:txBody>
          <a:bodyPr vert="horz" lIns="91440" tIns="45720" rIns="91440" bIns="45720" rtlCol="0" anchor="ctr">
            <a:normAutofit/>
          </a:bodyPr>
          <a:lstStyle/>
          <a:p>
            <a:pPr marL="285750" indent="-228600">
              <a:buFont typeface="Arial" panose="020B0604020202020204" pitchFamily="34" charset="0"/>
              <a:buChar char="•"/>
            </a:pPr>
            <a:r>
              <a:rPr lang="en-US" sz="2800" dirty="0">
                <a:solidFill>
                  <a:srgbClr val="FFFFFF"/>
                </a:solidFill>
              </a:rPr>
              <a:t>Distress</a:t>
            </a:r>
          </a:p>
          <a:p>
            <a:pPr marL="285750" indent="-228600">
              <a:buFont typeface="Arial" panose="020B0604020202020204" pitchFamily="34" charset="0"/>
              <a:buChar char="•"/>
            </a:pPr>
            <a:r>
              <a:rPr lang="en-US" sz="2800" dirty="0">
                <a:solidFill>
                  <a:srgbClr val="FFFFFF"/>
                </a:solidFill>
              </a:rPr>
              <a:t>Bible talks about miserable days ahead, nearing the Lord’s coming (Luke 21:23)</a:t>
            </a:r>
          </a:p>
        </p:txBody>
      </p:sp>
      <p:sp>
        <p:nvSpPr>
          <p:cNvPr id="7" name="TextBox 6"/>
          <p:cNvSpPr txBox="1"/>
          <p:nvPr/>
        </p:nvSpPr>
        <p:spPr>
          <a:xfrm>
            <a:off x="8415341" y="1247350"/>
            <a:ext cx="2574239" cy="584775"/>
          </a:xfrm>
          <a:prstGeom prst="rect">
            <a:avLst/>
          </a:prstGeom>
          <a:noFill/>
        </p:spPr>
        <p:txBody>
          <a:bodyPr wrap="square" rtlCol="0">
            <a:spAutoFit/>
          </a:bodyPr>
          <a:lstStyle/>
          <a:p>
            <a:pPr algn="ctr"/>
            <a:r>
              <a:rPr lang="en-MY" sz="3200" dirty="0">
                <a:solidFill>
                  <a:schemeClr val="bg1"/>
                </a:solidFill>
              </a:rPr>
              <a:t>1 Cor 7:26</a:t>
            </a:r>
          </a:p>
        </p:txBody>
      </p:sp>
    </p:spTree>
    <p:extLst>
      <p:ext uri="{BB962C8B-B14F-4D97-AF65-F5344CB8AC3E}">
        <p14:creationId xmlns:p14="http://schemas.microsoft.com/office/powerpoint/2010/main" val="979545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3525</TotalTime>
  <Words>342</Words>
  <Application>Microsoft Office PowerPoint</Application>
  <PresentationFormat>Widescreen</PresentationFormat>
  <Paragraphs>58</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Calibri Light</vt:lpstr>
      <vt:lpstr>Office Theme</vt:lpstr>
      <vt:lpstr>Undistracted  Devotion  A Biblical View of Singlehood  1 Cor 7:25-40</vt:lpstr>
      <vt:lpstr>Singlehood</vt:lpstr>
      <vt:lpstr>1 Corinthians 7:25-28</vt:lpstr>
      <vt:lpstr>1 Corinthians 7:29-31</vt:lpstr>
      <vt:lpstr>1 Corinthians 7:32-35</vt:lpstr>
      <vt:lpstr>1 Corinthians 7:36-37</vt:lpstr>
      <vt:lpstr>1 Corinthians 7:38-40</vt:lpstr>
      <vt:lpstr>Virgins</vt:lpstr>
      <vt:lpstr>Present Crisis</vt:lpstr>
      <vt:lpstr>Remain</vt:lpstr>
      <vt:lpstr>It’s not a sin to get married 1 Cor 7:28</vt:lpstr>
      <vt:lpstr>PowerPoint Presentation</vt:lpstr>
      <vt:lpstr>Marriage </vt:lpstr>
      <vt:lpstr>I want to Spare you from Troubles    Apostle Paul</vt:lpstr>
      <vt:lpstr>Time is short The world is passing away</vt:lpstr>
      <vt:lpstr>Consider being Single for the Lord</vt:lpstr>
      <vt:lpstr>Single and Dating</vt:lpstr>
      <vt:lpstr>Widow</vt:lpstr>
      <vt:lpstr>Ruth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Chew, Alvin</dc:creator>
  <cp:lastModifiedBy>Chew, Alvin</cp:lastModifiedBy>
  <cp:revision>196</cp:revision>
  <cp:lastPrinted>2019-10-11T23:51:43Z</cp:lastPrinted>
  <dcterms:created xsi:type="dcterms:W3CDTF">2018-12-26T00:37:11Z</dcterms:created>
  <dcterms:modified xsi:type="dcterms:W3CDTF">2019-10-11T23:53:37Z</dcterms:modified>
</cp:coreProperties>
</file>