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3"/>
  </p:handoutMasterIdLst>
  <p:sldIdLst>
    <p:sldId id="257" r:id="rId2"/>
    <p:sldId id="258" r:id="rId3"/>
    <p:sldId id="259" r:id="rId4"/>
    <p:sldId id="260" r:id="rId5"/>
    <p:sldId id="261" r:id="rId6"/>
    <p:sldId id="262" r:id="rId7"/>
    <p:sldId id="266" r:id="rId8"/>
    <p:sldId id="263" r:id="rId9"/>
    <p:sldId id="268" r:id="rId10"/>
    <p:sldId id="269" r:id="rId11"/>
    <p:sldId id="264" r:id="rId12"/>
  </p:sldIdLst>
  <p:sldSz cx="12192000" cy="6858000"/>
  <p:notesSz cx="666273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773488" y="0"/>
            <a:ext cx="2887662" cy="496888"/>
          </a:xfrm>
          <a:prstGeom prst="rect">
            <a:avLst/>
          </a:prstGeom>
        </p:spPr>
        <p:txBody>
          <a:bodyPr vert="horz" lIns="91440" tIns="45720" rIns="91440" bIns="45720" rtlCol="0"/>
          <a:lstStyle>
            <a:lvl1pPr algn="r">
              <a:defRPr sz="1200"/>
            </a:lvl1pPr>
          </a:lstStyle>
          <a:p>
            <a:fld id="{AE3FF03C-2AD8-4EAE-998B-90F17389F44F}" type="datetimeFigureOut">
              <a:rPr lang="en-MY" smtClean="0"/>
              <a:t>26/10/2019</a:t>
            </a:fld>
            <a:endParaRPr lang="en-MY"/>
          </a:p>
        </p:txBody>
      </p:sp>
      <p:sp>
        <p:nvSpPr>
          <p:cNvPr id="4" name="Footer Placeholder 3"/>
          <p:cNvSpPr>
            <a:spLocks noGrp="1"/>
          </p:cNvSpPr>
          <p:nvPr>
            <p:ph type="ftr" sz="quarter" idx="2"/>
          </p:nvPr>
        </p:nvSpPr>
        <p:spPr>
          <a:xfrm>
            <a:off x="0" y="9428163"/>
            <a:ext cx="2887663" cy="496887"/>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773488" y="9428163"/>
            <a:ext cx="2887662" cy="496887"/>
          </a:xfrm>
          <a:prstGeom prst="rect">
            <a:avLst/>
          </a:prstGeom>
        </p:spPr>
        <p:txBody>
          <a:bodyPr vert="horz" lIns="91440" tIns="45720" rIns="91440" bIns="45720" rtlCol="0" anchor="b"/>
          <a:lstStyle>
            <a:lvl1pPr algn="r">
              <a:defRPr sz="1200"/>
            </a:lvl1pPr>
          </a:lstStyle>
          <a:p>
            <a:fld id="{6635F414-3D47-4BFD-BCF2-42D5AAE83D30}" type="slidenum">
              <a:rPr lang="en-MY" smtClean="0"/>
              <a:t>‹#›</a:t>
            </a:fld>
            <a:endParaRPr lang="en-MY"/>
          </a:p>
        </p:txBody>
      </p:sp>
    </p:spTree>
    <p:extLst>
      <p:ext uri="{BB962C8B-B14F-4D97-AF65-F5344CB8AC3E}">
        <p14:creationId xmlns:p14="http://schemas.microsoft.com/office/powerpoint/2010/main" val="10803741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10/26/2019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10/26/2019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10/26/2019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pPr/>
              <a:t>10/26/2019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pPr/>
              <a:t>10/26/2019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10/26/2019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10/26/2019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10/26/2019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10/26/2019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pPr/>
              <a:t>10/26/2019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366519" y="1056312"/>
            <a:ext cx="7287275" cy="992555"/>
          </a:xfrm>
        </p:spPr>
        <p:txBody>
          <a:bodyPr/>
          <a:lstStyle/>
          <a:p>
            <a:pPr algn="ctr"/>
            <a:r>
              <a:rPr lang="en-SG" b="1" dirty="0"/>
              <a:t>Do All </a:t>
            </a:r>
            <a:r>
              <a:rPr lang="en-SG" b="1" dirty="0" smtClean="0"/>
              <a:t>to</a:t>
            </a:r>
            <a:r>
              <a:rPr lang="en-SG" b="1" dirty="0" smtClean="0"/>
              <a:t> </a:t>
            </a:r>
            <a:r>
              <a:rPr lang="en-SG" b="1" dirty="0"/>
              <a:t>the Glory of God </a:t>
            </a:r>
            <a:r>
              <a:rPr lang="en-SG" b="1" dirty="0" smtClean="0"/>
              <a:t> </a:t>
            </a:r>
            <a:endParaRPr lang="en-SG" dirty="0"/>
          </a:p>
        </p:txBody>
      </p:sp>
      <p:sp>
        <p:nvSpPr>
          <p:cNvPr id="3" name="Content Placeholder 2"/>
          <p:cNvSpPr>
            <a:spLocks noGrp="1"/>
          </p:cNvSpPr>
          <p:nvPr>
            <p:ph idx="1"/>
          </p:nvPr>
        </p:nvSpPr>
        <p:spPr>
          <a:xfrm>
            <a:off x="1906069" y="1898181"/>
            <a:ext cx="8208174" cy="673109"/>
          </a:xfrm>
        </p:spPr>
        <p:txBody>
          <a:bodyPr/>
          <a:lstStyle/>
          <a:p>
            <a:pPr marL="0" indent="0" algn="ctr">
              <a:buNone/>
            </a:pPr>
            <a:r>
              <a:rPr lang="en-SG" sz="2800" b="1" dirty="0"/>
              <a:t>1 </a:t>
            </a:r>
            <a:r>
              <a:rPr lang="en-SG" sz="2800" b="1" dirty="0" err="1"/>
              <a:t>Cor</a:t>
            </a:r>
            <a:r>
              <a:rPr lang="en-SG" sz="2800" b="1" dirty="0"/>
              <a:t> </a:t>
            </a:r>
            <a:r>
              <a:rPr lang="en-SG" sz="2800" b="1" dirty="0" smtClean="0"/>
              <a:t>8:1-13; 10:14-33</a:t>
            </a:r>
            <a:endParaRPr lang="en-SG" sz="2800" b="1" dirty="0"/>
          </a:p>
          <a:p>
            <a:pPr marL="0" indent="0">
              <a:buNone/>
            </a:pPr>
            <a:endParaRPr lang="en-S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688" y="2800259"/>
            <a:ext cx="3512623" cy="2339947"/>
          </a:xfrm>
          <a:prstGeom prst="rect">
            <a:avLst/>
          </a:prstGeom>
          <a:ln w="38100">
            <a:solidFill>
              <a:schemeClr val="tx1"/>
            </a:solidFill>
          </a:ln>
        </p:spPr>
      </p:pic>
      <p:sp>
        <p:nvSpPr>
          <p:cNvPr id="6" name="Content Placeholder 2"/>
          <p:cNvSpPr txBox="1">
            <a:spLocks/>
          </p:cNvSpPr>
          <p:nvPr/>
        </p:nvSpPr>
        <p:spPr>
          <a:xfrm>
            <a:off x="965916" y="5452895"/>
            <a:ext cx="10534918" cy="14051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SG" sz="3300" i="1" dirty="0" smtClean="0"/>
              <a:t>So, whether you eat or drink, or whatever you do, do </a:t>
            </a:r>
            <a:r>
              <a:rPr lang="en-SG" sz="3300" i="1" dirty="0" smtClean="0">
                <a:solidFill>
                  <a:srgbClr val="FFFF00"/>
                </a:solidFill>
              </a:rPr>
              <a:t>all to the glory of God</a:t>
            </a:r>
            <a:r>
              <a:rPr lang="en-SG" sz="3300" i="1" dirty="0" smtClean="0"/>
              <a:t>.  1 </a:t>
            </a:r>
            <a:r>
              <a:rPr lang="en-SG" sz="3300" i="1" dirty="0" err="1" smtClean="0"/>
              <a:t>Cor</a:t>
            </a:r>
            <a:r>
              <a:rPr lang="en-SG" sz="3300" i="1" dirty="0" smtClean="0"/>
              <a:t> 10:31</a:t>
            </a:r>
          </a:p>
          <a:p>
            <a:pPr marL="0" indent="0">
              <a:buFont typeface="Wingdings 3" charset="2"/>
              <a:buNone/>
            </a:pPr>
            <a:endParaRPr lang="en-SG" sz="4000" b="1" dirty="0" smtClean="0"/>
          </a:p>
          <a:p>
            <a:pPr marL="0" indent="0">
              <a:buFont typeface="Wingdings 3" charset="2"/>
              <a:buNone/>
            </a:pPr>
            <a:endParaRPr lang="en-SG" sz="4000" b="1" dirty="0" smtClean="0"/>
          </a:p>
          <a:p>
            <a:pPr marL="0" indent="0">
              <a:buFont typeface="Wingdings 3" charset="2"/>
              <a:buNone/>
            </a:pPr>
            <a:endParaRPr lang="en-SG" sz="4000" b="1" dirty="0" smtClean="0"/>
          </a:p>
          <a:p>
            <a:pPr marL="0" indent="0">
              <a:buFont typeface="Wingdings 3" charset="2"/>
              <a:buNone/>
            </a:pPr>
            <a:endParaRPr lang="en-SG" sz="4000" b="1" dirty="0"/>
          </a:p>
        </p:txBody>
      </p:sp>
    </p:spTree>
    <p:extLst>
      <p:ext uri="{BB962C8B-B14F-4D97-AF65-F5344CB8AC3E}">
        <p14:creationId xmlns:p14="http://schemas.microsoft.com/office/powerpoint/2010/main" val="4267423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220542" y="851302"/>
            <a:ext cx="9404723" cy="1400530"/>
          </a:xfrm>
        </p:spPr>
        <p:txBody>
          <a:bodyPr/>
          <a:lstStyle/>
          <a:p>
            <a:r>
              <a:rPr lang="en-SG" sz="3600" b="1" dirty="0" smtClean="0"/>
              <a:t>Four Guiding Principles</a:t>
            </a:r>
            <a:endParaRPr lang="en-SG" sz="3600" b="1" dirty="0"/>
          </a:p>
        </p:txBody>
      </p:sp>
      <p:sp>
        <p:nvSpPr>
          <p:cNvPr id="3" name="Content Placeholder 2"/>
          <p:cNvSpPr>
            <a:spLocks noGrp="1"/>
          </p:cNvSpPr>
          <p:nvPr>
            <p:ph idx="1"/>
          </p:nvPr>
        </p:nvSpPr>
        <p:spPr>
          <a:xfrm>
            <a:off x="1433022" y="1864972"/>
            <a:ext cx="9195515" cy="3866127"/>
          </a:xfrm>
        </p:spPr>
        <p:txBody>
          <a:bodyPr>
            <a:normAutofit/>
          </a:bodyPr>
          <a:lstStyle/>
          <a:p>
            <a:pPr marL="742950" indent="-742950">
              <a:buFont typeface="+mj-lt"/>
              <a:buAutoNum type="arabicPeriod"/>
            </a:pPr>
            <a:r>
              <a:rPr lang="en-SG" sz="3200" b="1" dirty="0" smtClean="0"/>
              <a:t>If someone invites you for dinner, just eat without asking questions.</a:t>
            </a:r>
          </a:p>
          <a:p>
            <a:pPr marL="742950" indent="-742950">
              <a:buFont typeface="+mj-lt"/>
              <a:buAutoNum type="arabicPeriod"/>
            </a:pPr>
            <a:r>
              <a:rPr lang="en-SG" sz="3200" b="1" dirty="0" smtClean="0"/>
              <a:t>Do not stumble people.</a:t>
            </a:r>
          </a:p>
          <a:p>
            <a:pPr marL="742950" indent="-742950">
              <a:buFont typeface="+mj-lt"/>
              <a:buAutoNum type="arabicPeriod"/>
            </a:pPr>
            <a:r>
              <a:rPr lang="en-SG" sz="3200" b="1" dirty="0" smtClean="0"/>
              <a:t>You cannot partake of the Lord’s table and the table of demons.</a:t>
            </a:r>
          </a:p>
          <a:p>
            <a:pPr marL="742950" indent="-742950">
              <a:buFont typeface="+mj-lt"/>
              <a:buAutoNum type="arabicPeriod"/>
            </a:pPr>
            <a:r>
              <a:rPr lang="en-SG" sz="3200" b="1" dirty="0" smtClean="0"/>
              <a:t>  </a:t>
            </a:r>
            <a:endParaRPr lang="en-SG" sz="3200" b="1" dirty="0"/>
          </a:p>
          <a:p>
            <a:pPr marL="0" indent="0">
              <a:buNone/>
            </a:pPr>
            <a:endParaRPr lang="en-SG" sz="4000" b="1" dirty="0"/>
          </a:p>
          <a:p>
            <a:pPr marL="0" indent="0">
              <a:buNone/>
            </a:pPr>
            <a:endParaRPr lang="en-SG" sz="4000" b="1" dirty="0"/>
          </a:p>
          <a:p>
            <a:pPr marL="0" indent="0">
              <a:buNone/>
            </a:pPr>
            <a:endParaRPr lang="en-SG" sz="4000" b="1" dirty="0"/>
          </a:p>
        </p:txBody>
      </p:sp>
    </p:spTree>
    <p:extLst>
      <p:ext uri="{BB962C8B-B14F-4D97-AF65-F5344CB8AC3E}">
        <p14:creationId xmlns:p14="http://schemas.microsoft.com/office/powerpoint/2010/main" val="4065799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698439" y="1224141"/>
            <a:ext cx="9404723" cy="886685"/>
          </a:xfrm>
        </p:spPr>
        <p:txBody>
          <a:bodyPr/>
          <a:lstStyle/>
          <a:p>
            <a:r>
              <a:rPr lang="en-US" sz="3600" b="1" dirty="0" smtClean="0"/>
              <a:t>Do All For the Glory of God</a:t>
            </a:r>
            <a:endParaRPr lang="en-SG" sz="3600" b="1" dirty="0"/>
          </a:p>
        </p:txBody>
      </p:sp>
      <p:sp>
        <p:nvSpPr>
          <p:cNvPr id="3" name="Content Placeholder 2"/>
          <p:cNvSpPr>
            <a:spLocks noGrp="1"/>
          </p:cNvSpPr>
          <p:nvPr>
            <p:ph idx="1"/>
          </p:nvPr>
        </p:nvSpPr>
        <p:spPr>
          <a:xfrm>
            <a:off x="2150772" y="2007796"/>
            <a:ext cx="8010660" cy="1405105"/>
          </a:xfrm>
        </p:spPr>
        <p:txBody>
          <a:bodyPr>
            <a:normAutofit fontScale="85000" lnSpcReduction="20000"/>
          </a:bodyPr>
          <a:lstStyle/>
          <a:p>
            <a:pPr marL="0" indent="0">
              <a:buNone/>
            </a:pPr>
            <a:r>
              <a:rPr lang="en-SG" sz="4000" b="1" dirty="0"/>
              <a:t>So, whether you eat or drink, or whatever you do, do </a:t>
            </a:r>
            <a:r>
              <a:rPr lang="en-SG" sz="4000" b="1" dirty="0">
                <a:solidFill>
                  <a:srgbClr val="FFFF00"/>
                </a:solidFill>
              </a:rPr>
              <a:t>all to the glory of God</a:t>
            </a:r>
            <a:r>
              <a:rPr lang="en-SG" sz="4000" b="1" dirty="0"/>
              <a:t>.  1 </a:t>
            </a:r>
            <a:r>
              <a:rPr lang="en-SG" sz="4000" b="1" dirty="0" err="1"/>
              <a:t>Cor</a:t>
            </a:r>
            <a:r>
              <a:rPr lang="en-SG" sz="4000" b="1" dirty="0"/>
              <a:t> 10:31</a:t>
            </a:r>
          </a:p>
          <a:p>
            <a:pPr marL="0" indent="0">
              <a:buNone/>
            </a:pPr>
            <a:endParaRPr lang="en-SG" sz="4000" b="1" dirty="0"/>
          </a:p>
          <a:p>
            <a:pPr marL="0" indent="0">
              <a:buNone/>
            </a:pPr>
            <a:endParaRPr lang="en-SG" sz="4000" b="1" dirty="0"/>
          </a:p>
          <a:p>
            <a:pPr marL="0" indent="0">
              <a:buNone/>
            </a:pPr>
            <a:endParaRPr lang="en-SG" sz="4000" b="1" dirty="0"/>
          </a:p>
          <a:p>
            <a:pPr marL="0" indent="0">
              <a:buNone/>
            </a:pPr>
            <a:endParaRPr lang="en-SG" sz="4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6243" y="3687485"/>
            <a:ext cx="3888879" cy="2590966"/>
          </a:xfrm>
          <a:prstGeom prst="rect">
            <a:avLst/>
          </a:prstGeom>
          <a:ln w="38100">
            <a:solidFill>
              <a:schemeClr val="tx1"/>
            </a:solidFill>
          </a:ln>
        </p:spPr>
      </p:pic>
    </p:spTree>
    <p:extLst>
      <p:ext uri="{BB962C8B-B14F-4D97-AF65-F5344CB8AC3E}">
        <p14:creationId xmlns:p14="http://schemas.microsoft.com/office/powerpoint/2010/main" val="3852291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393086" y="1418633"/>
            <a:ext cx="9404723" cy="1400530"/>
          </a:xfrm>
        </p:spPr>
        <p:txBody>
          <a:bodyPr/>
          <a:lstStyle/>
          <a:p>
            <a:r>
              <a:rPr lang="en-SG" dirty="0"/>
              <a:t>Can we eat food offered to </a:t>
            </a:r>
            <a:r>
              <a:rPr lang="en-SG" dirty="0" smtClean="0"/>
              <a:t>idols?</a:t>
            </a:r>
            <a:r>
              <a:rPr lang="en-SG" dirty="0"/>
              <a:t/>
            </a:r>
            <a:br>
              <a:rPr lang="en-SG" dirty="0"/>
            </a:br>
            <a:endParaRPr lang="en-SG"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2451" y="2488974"/>
            <a:ext cx="3907330" cy="2586652"/>
          </a:xfrm>
          <a:ln w="38100">
            <a:solidFill>
              <a:schemeClr val="tx1"/>
            </a:solidFill>
          </a:ln>
        </p:spPr>
      </p:pic>
      <p:sp>
        <p:nvSpPr>
          <p:cNvPr id="4" name="Oval 3"/>
          <p:cNvSpPr/>
          <p:nvPr/>
        </p:nvSpPr>
        <p:spPr>
          <a:xfrm>
            <a:off x="2665926" y="5581027"/>
            <a:ext cx="1983347" cy="761163"/>
          </a:xfrm>
          <a:prstGeom prst="ellipse">
            <a:avLst/>
          </a:prstGeom>
          <a:solidFill>
            <a:srgbClr val="00206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3">
                    <a:lumMod val="60000"/>
                    <a:lumOff val="40000"/>
                  </a:schemeClr>
                </a:solidFill>
              </a:rPr>
              <a:t>YES</a:t>
            </a:r>
            <a:endParaRPr lang="en-SG" sz="2800" b="1" dirty="0">
              <a:solidFill>
                <a:schemeClr val="accent3">
                  <a:lumMod val="60000"/>
                  <a:lumOff val="40000"/>
                </a:schemeClr>
              </a:solidFill>
            </a:endParaRPr>
          </a:p>
        </p:txBody>
      </p:sp>
      <p:sp>
        <p:nvSpPr>
          <p:cNvPr id="5" name="Oval 4"/>
          <p:cNvSpPr/>
          <p:nvPr/>
        </p:nvSpPr>
        <p:spPr>
          <a:xfrm>
            <a:off x="7031864" y="5581026"/>
            <a:ext cx="2060620" cy="761163"/>
          </a:xfrm>
          <a:prstGeom prst="ellipse">
            <a:avLst/>
          </a:prstGeom>
          <a:solidFill>
            <a:srgbClr val="00206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rPr>
              <a:t>NO</a:t>
            </a:r>
            <a:endParaRPr lang="en-SG" sz="2800" b="1" dirty="0">
              <a:solidFill>
                <a:srgbClr val="FFFF00"/>
              </a:solidFill>
            </a:endParaRPr>
          </a:p>
        </p:txBody>
      </p:sp>
    </p:spTree>
    <p:extLst>
      <p:ext uri="{BB962C8B-B14F-4D97-AF65-F5344CB8AC3E}">
        <p14:creationId xmlns:p14="http://schemas.microsoft.com/office/powerpoint/2010/main" val="2196156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098428" y="5007221"/>
            <a:ext cx="4737258" cy="1400530"/>
          </a:xfrm>
        </p:spPr>
        <p:txBody>
          <a:bodyPr/>
          <a:lstStyle/>
          <a:p>
            <a:r>
              <a:rPr lang="en-US" b="1" dirty="0" smtClean="0"/>
              <a:t> </a:t>
            </a:r>
            <a:endParaRPr lang="en-SG" b="1" dirty="0"/>
          </a:p>
        </p:txBody>
      </p:sp>
      <p:sp>
        <p:nvSpPr>
          <p:cNvPr id="3" name="Content Placeholder 2"/>
          <p:cNvSpPr>
            <a:spLocks noGrp="1"/>
          </p:cNvSpPr>
          <p:nvPr>
            <p:ph idx="1"/>
          </p:nvPr>
        </p:nvSpPr>
        <p:spPr>
          <a:xfrm>
            <a:off x="1463920" y="1512005"/>
            <a:ext cx="8946541" cy="4195481"/>
          </a:xfrm>
        </p:spPr>
        <p:txBody>
          <a:bodyPr/>
          <a:lstStyle/>
          <a:p>
            <a:pPr marL="0" indent="0">
              <a:buNone/>
            </a:pPr>
            <a:r>
              <a:rPr lang="en-SG" sz="2800" b="1" dirty="0"/>
              <a:t>So then, about eating food sacrificed to idols: We know that </a:t>
            </a:r>
            <a:r>
              <a:rPr lang="en-SG" sz="2800" b="1" dirty="0">
                <a:solidFill>
                  <a:srgbClr val="FFFF00"/>
                </a:solidFill>
              </a:rPr>
              <a:t>an idol is nothing </a:t>
            </a:r>
            <a:r>
              <a:rPr lang="en-SG" sz="2800" b="1" dirty="0"/>
              <a:t>at all in the world and that there is no God but one.”  1 </a:t>
            </a:r>
            <a:r>
              <a:rPr lang="en-SG" sz="2800" b="1" dirty="0" err="1"/>
              <a:t>Cor</a:t>
            </a:r>
            <a:r>
              <a:rPr lang="en-SG" sz="2800" b="1" dirty="0"/>
              <a:t> 8:4</a:t>
            </a:r>
          </a:p>
          <a:p>
            <a:pPr marL="0" indent="0">
              <a:buNone/>
            </a:pPr>
            <a:endParaRPr lang="en-US" sz="800" b="1" dirty="0" smtClean="0"/>
          </a:p>
          <a:p>
            <a:pPr marL="0" indent="0">
              <a:buNone/>
            </a:pPr>
            <a:r>
              <a:rPr lang="en-SG" sz="2800" b="1" dirty="0"/>
              <a:t>If one of the unbelievers invites you to dinner and you are disposed to go, </a:t>
            </a:r>
            <a:r>
              <a:rPr lang="en-SG" sz="2800" b="1" dirty="0">
                <a:solidFill>
                  <a:srgbClr val="FFFF00"/>
                </a:solidFill>
              </a:rPr>
              <a:t>eat whatever is set before you </a:t>
            </a:r>
            <a:r>
              <a:rPr lang="en-SG" sz="2800" b="1" dirty="0"/>
              <a:t>without raising any question on the ground of conscience. 1 </a:t>
            </a:r>
            <a:r>
              <a:rPr lang="en-SG" sz="2800" b="1" dirty="0" err="1"/>
              <a:t>Cor</a:t>
            </a:r>
            <a:r>
              <a:rPr lang="en-SG" sz="2800" b="1" dirty="0"/>
              <a:t> 10:27</a:t>
            </a:r>
          </a:p>
          <a:p>
            <a:pPr marL="0" indent="0">
              <a:buNone/>
            </a:pPr>
            <a:endParaRPr lang="en-SG" dirty="0"/>
          </a:p>
        </p:txBody>
      </p:sp>
      <p:sp>
        <p:nvSpPr>
          <p:cNvPr id="4" name="Oval 3"/>
          <p:cNvSpPr/>
          <p:nvPr/>
        </p:nvSpPr>
        <p:spPr>
          <a:xfrm>
            <a:off x="7946264" y="5188877"/>
            <a:ext cx="1983347" cy="761163"/>
          </a:xfrm>
          <a:prstGeom prst="ellipse">
            <a:avLst/>
          </a:prstGeom>
          <a:solidFill>
            <a:srgbClr val="00206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3">
                    <a:lumMod val="60000"/>
                    <a:lumOff val="40000"/>
                  </a:schemeClr>
                </a:solidFill>
              </a:rPr>
              <a:t>YES</a:t>
            </a:r>
            <a:endParaRPr lang="en-SG" sz="2800" b="1" dirty="0">
              <a:solidFill>
                <a:schemeClr val="accent3">
                  <a:lumMod val="60000"/>
                  <a:lumOff val="40000"/>
                </a:schemeClr>
              </a:solidFill>
            </a:endParaRPr>
          </a:p>
        </p:txBody>
      </p:sp>
    </p:spTree>
    <p:extLst>
      <p:ext uri="{BB962C8B-B14F-4D97-AF65-F5344CB8AC3E}">
        <p14:creationId xmlns:p14="http://schemas.microsoft.com/office/powerpoint/2010/main" val="254179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0"/>
                            </p:stCondLst>
                            <p:childTnLst>
                              <p:par>
                                <p:cTn id="8" presetID="6" presetClass="entr" presetSubtype="16"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6111" y="452718"/>
            <a:ext cx="9404723" cy="680623"/>
          </a:xfrm>
        </p:spPr>
        <p:txBody>
          <a:bodyPr/>
          <a:lstStyle/>
          <a:p>
            <a:endParaRPr lang="en-SG" dirty="0"/>
          </a:p>
        </p:txBody>
      </p:sp>
      <p:sp>
        <p:nvSpPr>
          <p:cNvPr id="3" name="Content Placeholder 2"/>
          <p:cNvSpPr>
            <a:spLocks noGrp="1"/>
          </p:cNvSpPr>
          <p:nvPr>
            <p:ph idx="1"/>
          </p:nvPr>
        </p:nvSpPr>
        <p:spPr>
          <a:xfrm>
            <a:off x="1262130" y="1512005"/>
            <a:ext cx="9414456" cy="4502429"/>
          </a:xfrm>
        </p:spPr>
        <p:txBody>
          <a:bodyPr>
            <a:normAutofit fontScale="62500" lnSpcReduction="20000"/>
          </a:bodyPr>
          <a:lstStyle/>
          <a:p>
            <a:pPr marL="0" indent="0">
              <a:buNone/>
            </a:pPr>
            <a:r>
              <a:rPr lang="en-SG" sz="4000" b="1" dirty="0"/>
              <a:t>Nevertheless, I have a few things against you: There are some among you who hold to the teaching of Balaam, who taught </a:t>
            </a:r>
            <a:r>
              <a:rPr lang="en-SG" sz="4000" b="1" dirty="0" err="1"/>
              <a:t>Balak</a:t>
            </a:r>
            <a:r>
              <a:rPr lang="en-SG" sz="4000" b="1" dirty="0"/>
              <a:t> to entice the Israelites </a:t>
            </a:r>
            <a:r>
              <a:rPr lang="en-SG" sz="4000" b="1" dirty="0">
                <a:solidFill>
                  <a:srgbClr val="FFFF00"/>
                </a:solidFill>
              </a:rPr>
              <a:t>to sin </a:t>
            </a:r>
            <a:r>
              <a:rPr lang="en-SG" sz="4000" b="1" dirty="0"/>
              <a:t>so that they ate </a:t>
            </a:r>
            <a:r>
              <a:rPr lang="en-SG" sz="4000" b="1" dirty="0">
                <a:solidFill>
                  <a:srgbClr val="FFFF00"/>
                </a:solidFill>
              </a:rPr>
              <a:t>food sacrificed to idols </a:t>
            </a:r>
            <a:r>
              <a:rPr lang="en-SG" sz="4000" b="1" dirty="0"/>
              <a:t>and committed sexual immorality. Rev 2:14 (Church in Pergamum)</a:t>
            </a:r>
          </a:p>
          <a:p>
            <a:pPr marL="0" indent="0">
              <a:buNone/>
            </a:pPr>
            <a:endParaRPr lang="en-SG" sz="1300" b="1" dirty="0"/>
          </a:p>
          <a:p>
            <a:pPr marL="0" indent="0">
              <a:buNone/>
            </a:pPr>
            <a:r>
              <a:rPr lang="en-SG" sz="4000" b="1" dirty="0"/>
              <a:t>Nevertheless, I have this against you: You tolerate that woman Jezebel, who calls herself a prophet. By her teaching she </a:t>
            </a:r>
            <a:r>
              <a:rPr lang="en-SG" sz="4000" b="1" dirty="0">
                <a:solidFill>
                  <a:srgbClr val="FFFF00"/>
                </a:solidFill>
              </a:rPr>
              <a:t>misleads my servants </a:t>
            </a:r>
            <a:r>
              <a:rPr lang="en-SG" sz="4000" b="1" dirty="0"/>
              <a:t>into sexual immorality and the </a:t>
            </a:r>
            <a:r>
              <a:rPr lang="en-SG" sz="4000" b="1" dirty="0">
                <a:solidFill>
                  <a:srgbClr val="FFFF00"/>
                </a:solidFill>
              </a:rPr>
              <a:t>eating of food sacrificed to idols</a:t>
            </a:r>
            <a:r>
              <a:rPr lang="en-SG" sz="4000" b="1" dirty="0"/>
              <a:t>. Rev 2:20 (Church in Thyatira)</a:t>
            </a:r>
          </a:p>
          <a:p>
            <a:pPr marL="0" indent="0">
              <a:buNone/>
            </a:pPr>
            <a:r>
              <a:rPr lang="en-US" sz="4000" b="1" dirty="0" smtClean="0"/>
              <a:t> </a:t>
            </a:r>
            <a:endParaRPr lang="en-SG" sz="4000" b="1" dirty="0"/>
          </a:p>
          <a:p>
            <a:pPr marL="0" indent="0">
              <a:buNone/>
            </a:pPr>
            <a:endParaRPr lang="en-SG" dirty="0"/>
          </a:p>
        </p:txBody>
      </p:sp>
      <p:sp>
        <p:nvSpPr>
          <p:cNvPr id="4" name="Oval 3"/>
          <p:cNvSpPr/>
          <p:nvPr/>
        </p:nvSpPr>
        <p:spPr>
          <a:xfrm>
            <a:off x="7817476" y="5200446"/>
            <a:ext cx="2060620" cy="761163"/>
          </a:xfrm>
          <a:prstGeom prst="ellipse">
            <a:avLst/>
          </a:prstGeom>
          <a:solidFill>
            <a:srgbClr val="00206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rPr>
              <a:t>NO</a:t>
            </a:r>
            <a:endParaRPr lang="en-SG" sz="2800" b="1" dirty="0">
              <a:solidFill>
                <a:srgbClr val="FFFF00"/>
              </a:solidFill>
            </a:endParaRPr>
          </a:p>
        </p:txBody>
      </p:sp>
    </p:spTree>
    <p:extLst>
      <p:ext uri="{BB962C8B-B14F-4D97-AF65-F5344CB8AC3E}">
        <p14:creationId xmlns:p14="http://schemas.microsoft.com/office/powerpoint/2010/main" val="330701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0"/>
                            </p:stCondLst>
                            <p:childTnLst>
                              <p:par>
                                <p:cTn id="8" presetID="6" presetClass="entr" presetSubtype="16"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a:xfrm>
            <a:off x="1249251" y="1853249"/>
            <a:ext cx="9414456" cy="3169512"/>
          </a:xfrm>
        </p:spPr>
        <p:txBody>
          <a:bodyPr>
            <a:normAutofit fontScale="70000" lnSpcReduction="20000"/>
          </a:bodyPr>
          <a:lstStyle/>
          <a:p>
            <a:pPr marL="0" indent="0">
              <a:buNone/>
            </a:pPr>
            <a:r>
              <a:rPr lang="en-SG" sz="4000" b="1" dirty="0"/>
              <a:t>What do I imply then? That food offered to idols is anything, or that an idol is anything? </a:t>
            </a:r>
          </a:p>
          <a:p>
            <a:pPr marL="0" indent="0">
              <a:buNone/>
            </a:pPr>
            <a:r>
              <a:rPr lang="en-SG" sz="4000" b="1" dirty="0"/>
              <a:t>No, I imply that </a:t>
            </a:r>
            <a:r>
              <a:rPr lang="en-SG" sz="4000" b="1" dirty="0">
                <a:solidFill>
                  <a:srgbClr val="FFFF00"/>
                </a:solidFill>
              </a:rPr>
              <a:t>what pagans sacrifice they offer to demons</a:t>
            </a:r>
            <a:r>
              <a:rPr lang="en-SG" sz="4000" b="1" dirty="0"/>
              <a:t> and not to God. I </a:t>
            </a:r>
            <a:r>
              <a:rPr lang="en-SG" sz="4000" b="1" dirty="0">
                <a:solidFill>
                  <a:srgbClr val="FFFF00"/>
                </a:solidFill>
              </a:rPr>
              <a:t>do not want you to be participants with demons</a:t>
            </a:r>
            <a:r>
              <a:rPr lang="en-SG" sz="4000" b="1" dirty="0"/>
              <a:t>. You cannot drink the cup of the Lord and the cup of demons. You cannot partake of the table of the Lord and the table of demons.  1 </a:t>
            </a:r>
            <a:r>
              <a:rPr lang="en-SG" sz="4000" b="1" dirty="0" err="1"/>
              <a:t>Cor</a:t>
            </a:r>
            <a:r>
              <a:rPr lang="en-SG" sz="4000" b="1" dirty="0"/>
              <a:t> 10:19-21</a:t>
            </a:r>
          </a:p>
          <a:p>
            <a:pPr marL="0" indent="0">
              <a:buNone/>
            </a:pPr>
            <a:endParaRPr lang="en-SG" sz="4000" b="1" dirty="0"/>
          </a:p>
          <a:p>
            <a:pPr marL="0" indent="0">
              <a:buNone/>
            </a:pPr>
            <a:endParaRPr lang="en-SG" sz="4000" b="1" dirty="0"/>
          </a:p>
        </p:txBody>
      </p:sp>
      <p:sp>
        <p:nvSpPr>
          <p:cNvPr id="4" name="Oval 3"/>
          <p:cNvSpPr/>
          <p:nvPr/>
        </p:nvSpPr>
        <p:spPr>
          <a:xfrm>
            <a:off x="7778839" y="5022761"/>
            <a:ext cx="2060620" cy="761163"/>
          </a:xfrm>
          <a:prstGeom prst="ellipse">
            <a:avLst/>
          </a:prstGeom>
          <a:solidFill>
            <a:srgbClr val="00206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rPr>
              <a:t>NO</a:t>
            </a:r>
            <a:endParaRPr lang="en-SG" sz="2800" b="1" dirty="0">
              <a:solidFill>
                <a:srgbClr val="FFFF00"/>
              </a:solidFill>
            </a:endParaRPr>
          </a:p>
        </p:txBody>
      </p:sp>
    </p:spTree>
    <p:extLst>
      <p:ext uri="{BB962C8B-B14F-4D97-AF65-F5344CB8AC3E}">
        <p14:creationId xmlns:p14="http://schemas.microsoft.com/office/powerpoint/2010/main" val="368418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220542" y="851302"/>
            <a:ext cx="9404723" cy="1400530"/>
          </a:xfrm>
        </p:spPr>
        <p:txBody>
          <a:bodyPr/>
          <a:lstStyle/>
          <a:p>
            <a:r>
              <a:rPr lang="en-SG" sz="3600" b="1" dirty="0" smtClean="0"/>
              <a:t>Inside an Idol’s Temple</a:t>
            </a:r>
            <a:endParaRPr lang="en-SG" sz="3600" b="1" dirty="0"/>
          </a:p>
        </p:txBody>
      </p:sp>
      <p:sp>
        <p:nvSpPr>
          <p:cNvPr id="3" name="Content Placeholder 2"/>
          <p:cNvSpPr>
            <a:spLocks noGrp="1"/>
          </p:cNvSpPr>
          <p:nvPr>
            <p:ph idx="1"/>
          </p:nvPr>
        </p:nvSpPr>
        <p:spPr>
          <a:xfrm>
            <a:off x="1433022" y="1864972"/>
            <a:ext cx="9195515" cy="2834661"/>
          </a:xfrm>
        </p:spPr>
        <p:txBody>
          <a:bodyPr>
            <a:normAutofit fontScale="77500" lnSpcReduction="20000"/>
          </a:bodyPr>
          <a:lstStyle/>
          <a:p>
            <a:pPr marL="0" indent="0">
              <a:buNone/>
            </a:pPr>
            <a:r>
              <a:rPr lang="en-SG" sz="4000" b="1" dirty="0"/>
              <a:t>But take care that this right of yours does not somehow become a stumbling block to the weak. For if anyone sees you who have knowledge eating </a:t>
            </a:r>
            <a:r>
              <a:rPr lang="en-SG" sz="4000" b="1" dirty="0">
                <a:solidFill>
                  <a:schemeClr val="accent3">
                    <a:lumMod val="60000"/>
                    <a:lumOff val="40000"/>
                  </a:schemeClr>
                </a:solidFill>
              </a:rPr>
              <a:t>in an idol's temple</a:t>
            </a:r>
            <a:r>
              <a:rPr lang="en-SG" sz="4000" b="1" dirty="0"/>
              <a:t>, will he not be encouraged, if his conscience is weak, to eat food offered to idols? 1 </a:t>
            </a:r>
            <a:r>
              <a:rPr lang="en-SG" sz="4000" b="1" dirty="0" err="1"/>
              <a:t>Cor</a:t>
            </a:r>
            <a:r>
              <a:rPr lang="en-SG" sz="4000" b="1" dirty="0"/>
              <a:t> 8:9-10</a:t>
            </a:r>
          </a:p>
          <a:p>
            <a:pPr marL="0" indent="0">
              <a:buNone/>
            </a:pPr>
            <a:endParaRPr lang="en-SG" sz="4000" b="1" dirty="0"/>
          </a:p>
          <a:p>
            <a:pPr marL="0" indent="0">
              <a:buNone/>
            </a:pPr>
            <a:endParaRPr lang="en-SG" sz="4000" b="1" dirty="0"/>
          </a:p>
          <a:p>
            <a:pPr marL="0" indent="0">
              <a:buNone/>
            </a:pPr>
            <a:endParaRPr lang="en-SG" sz="4000" b="1" dirty="0"/>
          </a:p>
        </p:txBody>
      </p:sp>
    </p:spTree>
    <p:extLst>
      <p:ext uri="{BB962C8B-B14F-4D97-AF65-F5344CB8AC3E}">
        <p14:creationId xmlns:p14="http://schemas.microsoft.com/office/powerpoint/2010/main" val="2029873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97096" y="863025"/>
            <a:ext cx="9404723" cy="1400530"/>
          </a:xfrm>
        </p:spPr>
        <p:txBody>
          <a:bodyPr/>
          <a:lstStyle/>
          <a:p>
            <a:r>
              <a:rPr lang="en-SG" sz="3600" b="1" dirty="0" smtClean="0"/>
              <a:t>Do Not Stumble Others</a:t>
            </a:r>
            <a:endParaRPr lang="en-SG" sz="3600" b="1" dirty="0"/>
          </a:p>
        </p:txBody>
      </p:sp>
      <p:sp>
        <p:nvSpPr>
          <p:cNvPr id="3" name="Content Placeholder 2"/>
          <p:cNvSpPr>
            <a:spLocks noGrp="1"/>
          </p:cNvSpPr>
          <p:nvPr>
            <p:ph idx="1"/>
          </p:nvPr>
        </p:nvSpPr>
        <p:spPr>
          <a:xfrm>
            <a:off x="1433022" y="1864972"/>
            <a:ext cx="9195515" cy="2834661"/>
          </a:xfrm>
        </p:spPr>
        <p:txBody>
          <a:bodyPr>
            <a:normAutofit fontScale="77500" lnSpcReduction="20000"/>
          </a:bodyPr>
          <a:lstStyle/>
          <a:p>
            <a:pPr marL="0" indent="0">
              <a:buNone/>
            </a:pPr>
            <a:r>
              <a:rPr lang="en-SG" sz="4000" b="1" dirty="0"/>
              <a:t>But take care that this right of yours does not somehow become </a:t>
            </a:r>
            <a:r>
              <a:rPr lang="en-SG" sz="4000" b="1" dirty="0">
                <a:solidFill>
                  <a:srgbClr val="FFFF00"/>
                </a:solidFill>
              </a:rPr>
              <a:t>a stumbling block </a:t>
            </a:r>
            <a:r>
              <a:rPr lang="en-SG" sz="4000" b="1" dirty="0"/>
              <a:t>to the weak. For if anyone sees you who have knowledge eating in an idol's temple, will he not be encouraged, if his conscience is weak, to eat food offered to idols? 1 </a:t>
            </a:r>
            <a:r>
              <a:rPr lang="en-SG" sz="4000" b="1" dirty="0" err="1"/>
              <a:t>Cor</a:t>
            </a:r>
            <a:r>
              <a:rPr lang="en-SG" sz="4000" b="1" dirty="0"/>
              <a:t> 8:9-10</a:t>
            </a:r>
          </a:p>
          <a:p>
            <a:pPr marL="0" indent="0">
              <a:buNone/>
            </a:pPr>
            <a:endParaRPr lang="en-SG" sz="4000" b="1" dirty="0"/>
          </a:p>
          <a:p>
            <a:pPr marL="0" indent="0">
              <a:buNone/>
            </a:pPr>
            <a:endParaRPr lang="en-SG" sz="4000" b="1" dirty="0"/>
          </a:p>
          <a:p>
            <a:pPr marL="0" indent="0">
              <a:buNone/>
            </a:pPr>
            <a:endParaRPr lang="en-SG" sz="4000" b="1" dirty="0"/>
          </a:p>
        </p:txBody>
      </p:sp>
    </p:spTree>
    <p:extLst>
      <p:ext uri="{BB962C8B-B14F-4D97-AF65-F5344CB8AC3E}">
        <p14:creationId xmlns:p14="http://schemas.microsoft.com/office/powerpoint/2010/main" val="2029873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93840" y="966564"/>
            <a:ext cx="9404723" cy="886685"/>
          </a:xfrm>
        </p:spPr>
        <p:txBody>
          <a:bodyPr/>
          <a:lstStyle/>
          <a:p>
            <a:r>
              <a:rPr lang="en-US" sz="3600" b="1" dirty="0" smtClean="0"/>
              <a:t>Do Not Stumble Others</a:t>
            </a:r>
            <a:endParaRPr lang="en-SG" sz="3600" b="1" dirty="0"/>
          </a:p>
        </p:txBody>
      </p:sp>
      <p:sp>
        <p:nvSpPr>
          <p:cNvPr id="3" name="Content Placeholder 2"/>
          <p:cNvSpPr>
            <a:spLocks noGrp="1"/>
          </p:cNvSpPr>
          <p:nvPr>
            <p:ph idx="1"/>
          </p:nvPr>
        </p:nvSpPr>
        <p:spPr>
          <a:xfrm>
            <a:off x="1468191" y="1853249"/>
            <a:ext cx="9195515" cy="2834661"/>
          </a:xfrm>
        </p:spPr>
        <p:txBody>
          <a:bodyPr>
            <a:normAutofit fontScale="70000" lnSpcReduction="20000"/>
          </a:bodyPr>
          <a:lstStyle/>
          <a:p>
            <a:pPr marL="0" indent="0">
              <a:buNone/>
            </a:pPr>
            <a:r>
              <a:rPr lang="en-SG" sz="4000" b="1" dirty="0"/>
              <a:t>If one of the unbelievers invites you to dinner and you are disposed to go, eat whatever is set before you without raising any question on the ground of conscience. </a:t>
            </a:r>
            <a:r>
              <a:rPr lang="en-SG" sz="4000" b="1" dirty="0">
                <a:solidFill>
                  <a:srgbClr val="FFFF00"/>
                </a:solidFill>
              </a:rPr>
              <a:t>But if someone says </a:t>
            </a:r>
            <a:r>
              <a:rPr lang="en-SG" sz="4000" b="1" dirty="0"/>
              <a:t>to you, "This has been offered in sacrifice," </a:t>
            </a:r>
            <a:r>
              <a:rPr lang="en-SG" sz="4000" b="1" dirty="0">
                <a:solidFill>
                  <a:srgbClr val="FFFF00"/>
                </a:solidFill>
              </a:rPr>
              <a:t>then do not eat it</a:t>
            </a:r>
            <a:r>
              <a:rPr lang="en-SG" sz="4000" b="1" dirty="0"/>
              <a:t>, for the sake of the one who informed you, and for the sake of conscience--  1 </a:t>
            </a:r>
            <a:r>
              <a:rPr lang="en-SG" sz="4000" b="1" dirty="0" err="1"/>
              <a:t>Cor</a:t>
            </a:r>
            <a:r>
              <a:rPr lang="en-SG" sz="4000" b="1" dirty="0"/>
              <a:t> 10:27-28</a:t>
            </a:r>
          </a:p>
          <a:p>
            <a:pPr marL="0" indent="0">
              <a:buNone/>
            </a:pPr>
            <a:endParaRPr lang="en-SG" sz="4000" b="1" dirty="0"/>
          </a:p>
          <a:p>
            <a:pPr marL="0" indent="0">
              <a:buNone/>
            </a:pPr>
            <a:endParaRPr lang="en-SG" sz="4000" b="1" dirty="0"/>
          </a:p>
          <a:p>
            <a:pPr marL="0" indent="0">
              <a:buNone/>
            </a:pPr>
            <a:endParaRPr lang="en-SG" sz="4000" b="1" dirty="0"/>
          </a:p>
        </p:txBody>
      </p:sp>
    </p:spTree>
    <p:extLst>
      <p:ext uri="{BB962C8B-B14F-4D97-AF65-F5344CB8AC3E}">
        <p14:creationId xmlns:p14="http://schemas.microsoft.com/office/powerpoint/2010/main" val="745502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93840" y="966564"/>
            <a:ext cx="9404723" cy="886685"/>
          </a:xfrm>
        </p:spPr>
        <p:txBody>
          <a:bodyPr/>
          <a:lstStyle/>
          <a:p>
            <a:r>
              <a:rPr lang="en-US" sz="3600" b="1" dirty="0" smtClean="0"/>
              <a:t>Different Views</a:t>
            </a:r>
            <a:endParaRPr lang="en-SG" sz="3600" b="1" dirty="0"/>
          </a:p>
        </p:txBody>
      </p:sp>
      <p:sp>
        <p:nvSpPr>
          <p:cNvPr id="3" name="Content Placeholder 2"/>
          <p:cNvSpPr>
            <a:spLocks noGrp="1"/>
          </p:cNvSpPr>
          <p:nvPr>
            <p:ph idx="1"/>
          </p:nvPr>
        </p:nvSpPr>
        <p:spPr>
          <a:xfrm>
            <a:off x="1468191" y="1853249"/>
            <a:ext cx="9195515" cy="2834661"/>
          </a:xfrm>
        </p:spPr>
        <p:txBody>
          <a:bodyPr>
            <a:normAutofit/>
          </a:bodyPr>
          <a:lstStyle/>
          <a:p>
            <a:pPr marL="0" indent="0">
              <a:buNone/>
            </a:pPr>
            <a:r>
              <a:rPr lang="en-SG" sz="2800" b="1" dirty="0" smtClean="0">
                <a:solidFill>
                  <a:schemeClr val="accent2">
                    <a:lumMod val="40000"/>
                    <a:lumOff val="60000"/>
                  </a:schemeClr>
                </a:solidFill>
              </a:rPr>
              <a:t>Inside Temple    </a:t>
            </a:r>
            <a:r>
              <a:rPr lang="en-SG" sz="2800" b="1" dirty="0" smtClean="0">
                <a:solidFill>
                  <a:schemeClr val="accent4">
                    <a:lumMod val="20000"/>
                    <a:lumOff val="80000"/>
                  </a:schemeClr>
                </a:solidFill>
              </a:rPr>
              <a:t>In Temple Grounds    </a:t>
            </a:r>
            <a:r>
              <a:rPr lang="en-SG" sz="2800" b="1" dirty="0" smtClean="0">
                <a:solidFill>
                  <a:schemeClr val="accent3">
                    <a:lumMod val="40000"/>
                    <a:lumOff val="60000"/>
                  </a:schemeClr>
                </a:solidFill>
              </a:rPr>
              <a:t>At Home</a:t>
            </a:r>
            <a:endParaRPr lang="en-SG" sz="2800" b="1" dirty="0">
              <a:solidFill>
                <a:schemeClr val="accent3">
                  <a:lumMod val="40000"/>
                  <a:lumOff val="60000"/>
                </a:schemeClr>
              </a:solidFill>
            </a:endParaRPr>
          </a:p>
          <a:p>
            <a:pPr marL="0" indent="0">
              <a:buNone/>
            </a:pPr>
            <a:endParaRPr lang="en-SG" sz="4000" b="1" dirty="0"/>
          </a:p>
          <a:p>
            <a:pPr marL="0" indent="0">
              <a:buNone/>
            </a:pPr>
            <a:endParaRPr lang="en-SG" sz="4000" b="1" dirty="0"/>
          </a:p>
          <a:p>
            <a:pPr marL="0" indent="0">
              <a:buNone/>
            </a:pPr>
            <a:endParaRPr lang="en-SG" sz="4000" b="1" dirty="0"/>
          </a:p>
        </p:txBody>
      </p:sp>
      <p:pic>
        <p:nvPicPr>
          <p:cNvPr id="1026" name="Picture 2" descr="C:\Users\Computer2\Desktop\quality-500950_960_720.png"/>
          <p:cNvPicPr>
            <a:picLocks noChangeAspect="1" noChangeArrowheads="1"/>
          </p:cNvPicPr>
          <p:nvPr/>
        </p:nvPicPr>
        <p:blipFill>
          <a:blip r:embed="rId3"/>
          <a:srcRect/>
          <a:stretch>
            <a:fillRect/>
          </a:stretch>
        </p:blipFill>
        <p:spPr bwMode="auto">
          <a:xfrm>
            <a:off x="2256691" y="2332892"/>
            <a:ext cx="902677" cy="902677"/>
          </a:xfrm>
          <a:prstGeom prst="rect">
            <a:avLst/>
          </a:prstGeom>
          <a:noFill/>
        </p:spPr>
      </p:pic>
      <p:pic>
        <p:nvPicPr>
          <p:cNvPr id="5" name="Picture 2" descr="C:\Users\Computer2\Desktop\quality-500950_960_720.png"/>
          <p:cNvPicPr>
            <a:picLocks noChangeAspect="1" noChangeArrowheads="1"/>
          </p:cNvPicPr>
          <p:nvPr/>
        </p:nvPicPr>
        <p:blipFill>
          <a:blip r:embed="rId3"/>
          <a:srcRect/>
          <a:stretch>
            <a:fillRect/>
          </a:stretch>
        </p:blipFill>
        <p:spPr bwMode="auto">
          <a:xfrm>
            <a:off x="5175737" y="2309445"/>
            <a:ext cx="902677" cy="902677"/>
          </a:xfrm>
          <a:prstGeom prst="rect">
            <a:avLst/>
          </a:prstGeom>
          <a:noFill/>
        </p:spPr>
      </p:pic>
      <p:pic>
        <p:nvPicPr>
          <p:cNvPr id="6" name="Picture 2" descr="C:\Users\Computer2\Desktop\quality-500950_960_720.png"/>
          <p:cNvPicPr>
            <a:picLocks noChangeAspect="1" noChangeArrowheads="1"/>
          </p:cNvPicPr>
          <p:nvPr/>
        </p:nvPicPr>
        <p:blipFill>
          <a:blip r:embed="rId3"/>
          <a:srcRect/>
          <a:stretch>
            <a:fillRect/>
          </a:stretch>
        </p:blipFill>
        <p:spPr bwMode="auto">
          <a:xfrm>
            <a:off x="8094784" y="2309445"/>
            <a:ext cx="902677" cy="902677"/>
          </a:xfrm>
          <a:prstGeom prst="rect">
            <a:avLst/>
          </a:prstGeom>
          <a:noFill/>
        </p:spPr>
      </p:pic>
      <p:pic>
        <p:nvPicPr>
          <p:cNvPr id="7" name="Picture 2" descr="C:\Users\Computer2\Desktop\quality-500950_960_720.png"/>
          <p:cNvPicPr>
            <a:picLocks noChangeAspect="1" noChangeArrowheads="1"/>
          </p:cNvPicPr>
          <p:nvPr/>
        </p:nvPicPr>
        <p:blipFill>
          <a:blip r:embed="rId3"/>
          <a:srcRect/>
          <a:stretch>
            <a:fillRect/>
          </a:stretch>
        </p:blipFill>
        <p:spPr bwMode="auto">
          <a:xfrm>
            <a:off x="5105400" y="3329352"/>
            <a:ext cx="902677" cy="902677"/>
          </a:xfrm>
          <a:prstGeom prst="rect">
            <a:avLst/>
          </a:prstGeom>
          <a:noFill/>
        </p:spPr>
      </p:pic>
      <p:pic>
        <p:nvPicPr>
          <p:cNvPr id="8" name="Picture 2" descr="C:\Users\Computer2\Desktop\quality-500950_960_720.png"/>
          <p:cNvPicPr>
            <a:picLocks noChangeAspect="1" noChangeArrowheads="1"/>
          </p:cNvPicPr>
          <p:nvPr/>
        </p:nvPicPr>
        <p:blipFill>
          <a:blip r:embed="rId3"/>
          <a:srcRect/>
          <a:stretch>
            <a:fillRect/>
          </a:stretch>
        </p:blipFill>
        <p:spPr bwMode="auto">
          <a:xfrm>
            <a:off x="8071337" y="3282460"/>
            <a:ext cx="902677" cy="902677"/>
          </a:xfrm>
          <a:prstGeom prst="rect">
            <a:avLst/>
          </a:prstGeom>
          <a:noFill/>
        </p:spPr>
      </p:pic>
      <p:pic>
        <p:nvPicPr>
          <p:cNvPr id="9" name="Picture 2" descr="C:\Users\Computer2\Desktop\quality-500950_960_720.png"/>
          <p:cNvPicPr>
            <a:picLocks noChangeAspect="1" noChangeArrowheads="1"/>
          </p:cNvPicPr>
          <p:nvPr/>
        </p:nvPicPr>
        <p:blipFill>
          <a:blip r:embed="rId3"/>
          <a:srcRect/>
          <a:stretch>
            <a:fillRect/>
          </a:stretch>
        </p:blipFill>
        <p:spPr bwMode="auto">
          <a:xfrm>
            <a:off x="8024446" y="4337537"/>
            <a:ext cx="902677" cy="902677"/>
          </a:xfrm>
          <a:prstGeom prst="rect">
            <a:avLst/>
          </a:prstGeom>
          <a:noFill/>
        </p:spPr>
      </p:pic>
      <p:pic>
        <p:nvPicPr>
          <p:cNvPr id="1027" name="Picture 3" descr="C:\Users\Computer2\Desktop\red-cross-icon-png-9.jpg"/>
          <p:cNvPicPr>
            <a:picLocks noChangeAspect="1" noChangeArrowheads="1"/>
          </p:cNvPicPr>
          <p:nvPr/>
        </p:nvPicPr>
        <p:blipFill>
          <a:blip r:embed="rId4"/>
          <a:srcRect/>
          <a:stretch>
            <a:fillRect/>
          </a:stretch>
        </p:blipFill>
        <p:spPr bwMode="auto">
          <a:xfrm>
            <a:off x="2291859" y="3634154"/>
            <a:ext cx="720969" cy="720969"/>
          </a:xfrm>
          <a:prstGeom prst="rect">
            <a:avLst/>
          </a:prstGeom>
          <a:noFill/>
        </p:spPr>
      </p:pic>
      <p:pic>
        <p:nvPicPr>
          <p:cNvPr id="11" name="Picture 3" descr="C:\Users\Computer2\Desktop\red-cross-icon-png-9.jpg"/>
          <p:cNvPicPr>
            <a:picLocks noChangeAspect="1" noChangeArrowheads="1"/>
          </p:cNvPicPr>
          <p:nvPr/>
        </p:nvPicPr>
        <p:blipFill>
          <a:blip r:embed="rId4"/>
          <a:srcRect/>
          <a:stretch>
            <a:fillRect/>
          </a:stretch>
        </p:blipFill>
        <p:spPr bwMode="auto">
          <a:xfrm>
            <a:off x="2256691" y="4712677"/>
            <a:ext cx="814753" cy="814753"/>
          </a:xfrm>
          <a:prstGeom prst="rect">
            <a:avLst/>
          </a:prstGeom>
          <a:noFill/>
        </p:spPr>
      </p:pic>
      <p:pic>
        <p:nvPicPr>
          <p:cNvPr id="13" name="Picture 3" descr="C:\Users\Computer2\Desktop\red-cross-icon-png-9.jpg"/>
          <p:cNvPicPr>
            <a:picLocks noChangeAspect="1" noChangeArrowheads="1"/>
          </p:cNvPicPr>
          <p:nvPr/>
        </p:nvPicPr>
        <p:blipFill>
          <a:blip r:embed="rId4"/>
          <a:srcRect/>
          <a:stretch>
            <a:fillRect/>
          </a:stretch>
        </p:blipFill>
        <p:spPr bwMode="auto">
          <a:xfrm>
            <a:off x="5152292" y="4607169"/>
            <a:ext cx="779584" cy="779584"/>
          </a:xfrm>
          <a:prstGeom prst="rect">
            <a:avLst/>
          </a:prstGeom>
          <a:noFill/>
        </p:spPr>
      </p:pic>
      <p:pic>
        <p:nvPicPr>
          <p:cNvPr id="14" name="Picture 3" descr="C:\Users\Computer2\Desktop\red-cross-icon-png-9.jpg"/>
          <p:cNvPicPr>
            <a:picLocks noChangeAspect="1" noChangeArrowheads="1"/>
          </p:cNvPicPr>
          <p:nvPr/>
        </p:nvPicPr>
        <p:blipFill>
          <a:blip r:embed="rId4"/>
          <a:srcRect/>
          <a:stretch>
            <a:fillRect/>
          </a:stretch>
        </p:blipFill>
        <p:spPr bwMode="auto">
          <a:xfrm>
            <a:off x="2327028" y="5767754"/>
            <a:ext cx="791308" cy="791308"/>
          </a:xfrm>
          <a:prstGeom prst="rect">
            <a:avLst/>
          </a:prstGeom>
          <a:noFill/>
        </p:spPr>
      </p:pic>
      <p:pic>
        <p:nvPicPr>
          <p:cNvPr id="15" name="Picture 3" descr="C:\Users\Computer2\Desktop\red-cross-icon-png-9.jpg"/>
          <p:cNvPicPr>
            <a:picLocks noChangeAspect="1" noChangeArrowheads="1"/>
          </p:cNvPicPr>
          <p:nvPr/>
        </p:nvPicPr>
        <p:blipFill>
          <a:blip r:embed="rId4"/>
          <a:srcRect/>
          <a:stretch>
            <a:fillRect/>
          </a:stretch>
        </p:blipFill>
        <p:spPr bwMode="auto">
          <a:xfrm>
            <a:off x="5164013" y="5767753"/>
            <a:ext cx="779585" cy="779585"/>
          </a:xfrm>
          <a:prstGeom prst="rect">
            <a:avLst/>
          </a:prstGeom>
          <a:noFill/>
        </p:spPr>
      </p:pic>
      <p:pic>
        <p:nvPicPr>
          <p:cNvPr id="16" name="Picture 3" descr="C:\Users\Computer2\Desktop\red-cross-icon-png-9.jpg"/>
          <p:cNvPicPr>
            <a:picLocks noChangeAspect="1" noChangeArrowheads="1"/>
          </p:cNvPicPr>
          <p:nvPr/>
        </p:nvPicPr>
        <p:blipFill>
          <a:blip r:embed="rId4"/>
          <a:srcRect/>
          <a:stretch>
            <a:fillRect/>
          </a:stretch>
        </p:blipFill>
        <p:spPr bwMode="auto">
          <a:xfrm>
            <a:off x="8129955" y="5756031"/>
            <a:ext cx="756137" cy="756137"/>
          </a:xfrm>
          <a:prstGeom prst="rect">
            <a:avLst/>
          </a:prstGeom>
          <a:noFill/>
        </p:spPr>
      </p:pic>
    </p:spTree>
    <p:extLst>
      <p:ext uri="{BB962C8B-B14F-4D97-AF65-F5344CB8AC3E}">
        <p14:creationId xmlns:p14="http://schemas.microsoft.com/office/powerpoint/2010/main" val="7455027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171</TotalTime>
  <Words>569</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vt:lpstr>
      <vt:lpstr>Do All to the Glory of God  </vt:lpstr>
      <vt:lpstr>Can we eat food offered to idols? </vt:lpstr>
      <vt:lpstr> </vt:lpstr>
      <vt:lpstr>PowerPoint Presentation</vt:lpstr>
      <vt:lpstr>PowerPoint Presentation</vt:lpstr>
      <vt:lpstr>Inside an Idol’s Temple</vt:lpstr>
      <vt:lpstr>Do Not Stumble Others</vt:lpstr>
      <vt:lpstr>Do Not Stumble Others</vt:lpstr>
      <vt:lpstr>Different Views</vt:lpstr>
      <vt:lpstr>Four Guiding Principles</vt:lpstr>
      <vt:lpstr>Do All For the Glory of God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All for the Glory of God - whether Eat or Drink </dc:title>
  <dc:creator>Thomas Chin</dc:creator>
  <cp:lastModifiedBy>Thomas Chin</cp:lastModifiedBy>
  <cp:revision>21</cp:revision>
  <dcterms:created xsi:type="dcterms:W3CDTF">2019-05-05T01:51:39Z</dcterms:created>
  <dcterms:modified xsi:type="dcterms:W3CDTF">2019-10-26T11:47:07Z</dcterms:modified>
</cp:coreProperties>
</file>