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9" r:id="rId2"/>
  </p:sldMasterIdLst>
  <p:sldIdLst>
    <p:sldId id="278" r:id="rId3"/>
    <p:sldId id="295" r:id="rId4"/>
    <p:sldId id="296" r:id="rId5"/>
    <p:sldId id="306" r:id="rId6"/>
    <p:sldId id="314" r:id="rId7"/>
    <p:sldId id="297" r:id="rId8"/>
    <p:sldId id="309" r:id="rId9"/>
    <p:sldId id="310" r:id="rId10"/>
    <p:sldId id="307" r:id="rId11"/>
    <p:sldId id="308" r:id="rId12"/>
    <p:sldId id="298" r:id="rId13"/>
    <p:sldId id="311" r:id="rId14"/>
    <p:sldId id="312" r:id="rId15"/>
    <p:sldId id="317" r:id="rId16"/>
    <p:sldId id="301" r:id="rId17"/>
    <p:sldId id="292" r:id="rId18"/>
    <p:sldId id="299" r:id="rId19"/>
    <p:sldId id="303" r:id="rId20"/>
    <p:sldId id="313" r:id="rId21"/>
    <p:sldId id="315" r:id="rId22"/>
    <p:sldId id="26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85" autoAdjust="0"/>
    <p:restoredTop sz="94660"/>
  </p:normalViewPr>
  <p:slideViewPr>
    <p:cSldViewPr snapToGrid="0">
      <p:cViewPr varScale="1">
        <p:scale>
          <a:sx n="113" d="100"/>
          <a:sy n="113" d="100"/>
        </p:scale>
        <p:origin x="-150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98841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493007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xmlns="" val="2058244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479495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xmlns="" val="2502964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206485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3526826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580250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755286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41373233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32425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8133441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6574644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2017946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5054993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26290182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289010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9267864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9577797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xmlns="" val="36444456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38209575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xmlns="" val="3267610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27587885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20281763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25142089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306672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2007720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3090277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81383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126405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641465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4165771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11991673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7C1CAD2-C0FC-403A-8660-688FBD1C103C}" type="datetimeFigureOut">
              <a:rPr lang="en-US" smtClean="0">
                <a:solidFill>
                  <a:prstClr val="black">
                    <a:tint val="75000"/>
                  </a:prstClr>
                </a:solidFill>
              </a:rPr>
              <a:pPr/>
              <a:t>11/24/2019</a:t>
            </a:fld>
            <a:endParaRPr lang="en-US" dirty="0">
              <a:solidFill>
                <a:prstClr val="black">
                  <a:tint val="75000"/>
                </a:prstClr>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470F2EE-35F4-4FF3-8BC8-D45D88F2FD8A}" type="slidenum">
              <a:rPr lang="en-US" smtClean="0"/>
              <a:pPr/>
              <a:t>‹#›</a:t>
            </a:fld>
            <a:endParaRPr lang="en-US" dirty="0"/>
          </a:p>
        </p:txBody>
      </p:sp>
    </p:spTree>
    <p:extLst>
      <p:ext uri="{BB962C8B-B14F-4D97-AF65-F5344CB8AC3E}">
        <p14:creationId xmlns:p14="http://schemas.microsoft.com/office/powerpoint/2010/main" xmlns="" val="206663134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New Unleavened Batch</a:t>
            </a:r>
          </a:p>
        </p:txBody>
      </p:sp>
      <p:sp>
        <p:nvSpPr>
          <p:cNvPr id="3" name="Content Placeholder 2"/>
          <p:cNvSpPr>
            <a:spLocks noGrp="1"/>
          </p:cNvSpPr>
          <p:nvPr>
            <p:ph idx="1"/>
          </p:nvPr>
        </p:nvSpPr>
        <p:spPr>
          <a:xfrm>
            <a:off x="1823665" y="1774374"/>
            <a:ext cx="6085301" cy="4006222"/>
          </a:xfrm>
        </p:spPr>
        <p:txBody>
          <a:bodyPr>
            <a:noAutofit/>
          </a:bodyPr>
          <a:lstStyle/>
          <a:p>
            <a:pPr marL="0" indent="0">
              <a:buNone/>
            </a:pPr>
            <a:r>
              <a:rPr lang="en-US" sz="2500" baseline="30000" dirty="0"/>
              <a:t>7 </a:t>
            </a:r>
            <a:r>
              <a:rPr lang="en-US" sz="2500" dirty="0"/>
              <a:t>Get rid of the old yeast, so that you may be a </a:t>
            </a:r>
            <a:r>
              <a:rPr lang="en-US" sz="2500" b="1" dirty="0"/>
              <a:t>new unleavened batch</a:t>
            </a:r>
            <a:r>
              <a:rPr lang="en-US" sz="2500" dirty="0"/>
              <a:t>—as you really are. For </a:t>
            </a:r>
            <a:r>
              <a:rPr lang="en-US" sz="2500" b="1" dirty="0"/>
              <a:t>Christ, our Passover lamb</a:t>
            </a:r>
            <a:r>
              <a:rPr lang="en-US" sz="2500" dirty="0"/>
              <a:t>, has been sacrificed. </a:t>
            </a:r>
            <a:r>
              <a:rPr lang="en-US" sz="2500" baseline="30000" dirty="0"/>
              <a:t>8 </a:t>
            </a:r>
            <a:r>
              <a:rPr lang="en-US" sz="2500" dirty="0"/>
              <a:t>Therefore let us </a:t>
            </a:r>
            <a:r>
              <a:rPr lang="en-US" sz="2500" b="1" dirty="0"/>
              <a:t>keep the Festival</a:t>
            </a:r>
            <a:r>
              <a:rPr lang="en-US" sz="2500" dirty="0"/>
              <a:t>, not with the old bread leavened with malice and wickedness, but with the unleavened </a:t>
            </a:r>
            <a:r>
              <a:rPr lang="en-US" sz="2500" b="1" dirty="0"/>
              <a:t>bread of sincerity and truth.</a:t>
            </a:r>
          </a:p>
        </p:txBody>
      </p:sp>
    </p:spTree>
    <p:extLst>
      <p:ext uri="{BB962C8B-B14F-4D97-AF65-F5344CB8AC3E}">
        <p14:creationId xmlns:p14="http://schemas.microsoft.com/office/powerpoint/2010/main" xmlns="" val="2545311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John 6:48-51</a:t>
            </a:r>
          </a:p>
        </p:txBody>
      </p:sp>
      <p:sp>
        <p:nvSpPr>
          <p:cNvPr id="3" name="Content Placeholder 2"/>
          <p:cNvSpPr>
            <a:spLocks noGrp="1"/>
          </p:cNvSpPr>
          <p:nvPr>
            <p:ph idx="1"/>
          </p:nvPr>
        </p:nvSpPr>
        <p:spPr>
          <a:xfrm>
            <a:off x="1823665" y="1774374"/>
            <a:ext cx="6591985" cy="4459516"/>
          </a:xfrm>
        </p:spPr>
        <p:txBody>
          <a:bodyPr>
            <a:noAutofit/>
          </a:bodyPr>
          <a:lstStyle/>
          <a:p>
            <a:pPr marL="0" indent="0">
              <a:buNone/>
            </a:pPr>
            <a:r>
              <a:rPr lang="en-US" sz="3000" b="1" baseline="30000" dirty="0">
                <a:latin typeface="Calibri" panose="020F0502020204030204" pitchFamily="34" charset="0"/>
              </a:rPr>
              <a:t>48 </a:t>
            </a:r>
            <a:r>
              <a:rPr lang="en-US" sz="3000" b="1" dirty="0">
                <a:latin typeface="Calibri" panose="020F0502020204030204" pitchFamily="34" charset="0"/>
              </a:rPr>
              <a:t>I am the bread of life. </a:t>
            </a:r>
            <a:r>
              <a:rPr lang="en-US" sz="3000" b="1" baseline="30000" dirty="0">
                <a:latin typeface="Calibri" panose="020F0502020204030204" pitchFamily="34" charset="0"/>
              </a:rPr>
              <a:t>49 </a:t>
            </a:r>
            <a:r>
              <a:rPr lang="en-US" sz="3000" b="1" dirty="0">
                <a:latin typeface="Calibri" panose="020F0502020204030204" pitchFamily="34" charset="0"/>
              </a:rPr>
              <a:t>Your ancestors ate the manna in the wilderness, yet they died. </a:t>
            </a:r>
            <a:r>
              <a:rPr lang="en-US" sz="3000" b="1" baseline="30000" dirty="0">
                <a:latin typeface="Calibri" panose="020F0502020204030204" pitchFamily="34" charset="0"/>
              </a:rPr>
              <a:t>50 </a:t>
            </a:r>
            <a:r>
              <a:rPr lang="en-US" sz="3000" b="1" dirty="0">
                <a:latin typeface="Calibri" panose="020F0502020204030204" pitchFamily="34" charset="0"/>
              </a:rPr>
              <a:t>But here is the bread that comes down from heaven, which anyone may eat and not die. </a:t>
            </a:r>
            <a:r>
              <a:rPr lang="en-US" sz="3000" b="1" baseline="30000" dirty="0">
                <a:latin typeface="Calibri" panose="020F0502020204030204" pitchFamily="34" charset="0"/>
              </a:rPr>
              <a:t>51 </a:t>
            </a:r>
            <a:r>
              <a:rPr lang="en-US" sz="3000" b="1" dirty="0">
                <a:latin typeface="Calibri" panose="020F0502020204030204" pitchFamily="34" charset="0"/>
              </a:rPr>
              <a:t>I am the living bread that came down from heaven. Whoever eats this bread will live forever. This bread is my flesh, which I will give for the life of the world.”</a:t>
            </a:r>
          </a:p>
        </p:txBody>
      </p:sp>
    </p:spTree>
    <p:extLst>
      <p:ext uri="{BB962C8B-B14F-4D97-AF65-F5344CB8AC3E}">
        <p14:creationId xmlns:p14="http://schemas.microsoft.com/office/powerpoint/2010/main" xmlns="" val="4081720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1 Corinthians 11:25-26</a:t>
            </a:r>
          </a:p>
        </p:txBody>
      </p:sp>
      <p:sp>
        <p:nvSpPr>
          <p:cNvPr id="3" name="Content Placeholder 2"/>
          <p:cNvSpPr>
            <a:spLocks noGrp="1"/>
          </p:cNvSpPr>
          <p:nvPr>
            <p:ph idx="1"/>
          </p:nvPr>
        </p:nvSpPr>
        <p:spPr>
          <a:xfrm>
            <a:off x="1823665" y="1774374"/>
            <a:ext cx="6591985" cy="4006222"/>
          </a:xfrm>
        </p:spPr>
        <p:txBody>
          <a:bodyPr>
            <a:noAutofit/>
          </a:bodyPr>
          <a:lstStyle/>
          <a:p>
            <a:pPr marL="0" indent="0">
              <a:buNone/>
            </a:pPr>
            <a:r>
              <a:rPr lang="en-US" sz="3200" b="1" baseline="30000" dirty="0">
                <a:latin typeface="Calibri" panose="020F0502020204030204" pitchFamily="34" charset="0"/>
              </a:rPr>
              <a:t>25 </a:t>
            </a:r>
            <a:r>
              <a:rPr lang="en-US" sz="3200" b="1" dirty="0">
                <a:latin typeface="Calibri" panose="020F0502020204030204" pitchFamily="34" charset="0"/>
              </a:rPr>
              <a:t>In the same way, after supper he took the cup, saying, “This cup is the new covenant in my blood; do this, whenever you drink it, in remembrance of me.” </a:t>
            </a:r>
            <a:r>
              <a:rPr lang="en-US" sz="3200" b="1" baseline="30000" dirty="0">
                <a:latin typeface="Calibri" panose="020F0502020204030204" pitchFamily="34" charset="0"/>
              </a:rPr>
              <a:t>26 </a:t>
            </a:r>
            <a:r>
              <a:rPr lang="en-US" sz="3200" b="1" dirty="0">
                <a:latin typeface="Calibri" panose="020F0502020204030204" pitchFamily="34" charset="0"/>
              </a:rPr>
              <a:t>For whenever you eat this bread and drink this cup, you proclaim the Lord’s death until he comes.</a:t>
            </a:r>
          </a:p>
        </p:txBody>
      </p:sp>
    </p:spTree>
    <p:extLst>
      <p:ext uri="{BB962C8B-B14F-4D97-AF65-F5344CB8AC3E}">
        <p14:creationId xmlns:p14="http://schemas.microsoft.com/office/powerpoint/2010/main" xmlns="" val="419372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Heb 8:8-12, </a:t>
            </a:r>
            <a:r>
              <a:rPr lang="en-US" b="1" dirty="0" err="1"/>
              <a:t>Jer</a:t>
            </a:r>
            <a:r>
              <a:rPr lang="en-US" b="1" dirty="0"/>
              <a:t> 31:31-33</a:t>
            </a:r>
          </a:p>
        </p:txBody>
      </p:sp>
      <p:sp>
        <p:nvSpPr>
          <p:cNvPr id="3" name="Content Placeholder 2"/>
          <p:cNvSpPr>
            <a:spLocks noGrp="1"/>
          </p:cNvSpPr>
          <p:nvPr>
            <p:ph idx="1"/>
          </p:nvPr>
        </p:nvSpPr>
        <p:spPr>
          <a:xfrm>
            <a:off x="1823665" y="1774374"/>
            <a:ext cx="6591985" cy="4662052"/>
          </a:xfrm>
        </p:spPr>
        <p:txBody>
          <a:bodyPr>
            <a:noAutofit/>
          </a:bodyPr>
          <a:lstStyle/>
          <a:p>
            <a:pPr marL="0" indent="0">
              <a:buNone/>
            </a:pPr>
            <a:r>
              <a:rPr lang="en-US" sz="2400" baseline="30000" dirty="0">
                <a:latin typeface="Calibri" panose="020F0502020204030204" pitchFamily="34" charset="0"/>
              </a:rPr>
              <a:t>31 </a:t>
            </a:r>
            <a:r>
              <a:rPr lang="en-US" sz="2400" dirty="0">
                <a:latin typeface="Calibri" panose="020F0502020204030204" pitchFamily="34" charset="0"/>
              </a:rPr>
              <a:t>“The days are coming,” declares the </a:t>
            </a:r>
            <a:r>
              <a:rPr lang="en-US" sz="2400" cap="small" dirty="0">
                <a:latin typeface="Calibri" panose="020F0502020204030204" pitchFamily="34" charset="0"/>
              </a:rPr>
              <a:t>Lord</a:t>
            </a:r>
            <a:r>
              <a:rPr lang="en-US" sz="2400" dirty="0">
                <a:latin typeface="Calibri" panose="020F0502020204030204" pitchFamily="34" charset="0"/>
              </a:rPr>
              <a:t>,</a:t>
            </a:r>
            <a:br>
              <a:rPr lang="en-US" sz="2400" dirty="0">
                <a:latin typeface="Calibri" panose="020F0502020204030204" pitchFamily="34" charset="0"/>
              </a:rPr>
            </a:br>
            <a:r>
              <a:rPr lang="en-US" sz="2400" dirty="0">
                <a:latin typeface="Calibri" panose="020F0502020204030204" pitchFamily="34" charset="0"/>
              </a:rPr>
              <a:t>    “when I will make a new covenant with the people of Israel and with the people of Judah.</a:t>
            </a:r>
            <a:br>
              <a:rPr lang="en-US" sz="2400" dirty="0">
                <a:latin typeface="Calibri" panose="020F0502020204030204" pitchFamily="34" charset="0"/>
              </a:rPr>
            </a:br>
            <a:r>
              <a:rPr lang="en-US" sz="2400" baseline="30000" dirty="0">
                <a:latin typeface="Calibri" panose="020F0502020204030204" pitchFamily="34" charset="0"/>
              </a:rPr>
              <a:t>32 </a:t>
            </a:r>
            <a:r>
              <a:rPr lang="en-US" sz="2400" dirty="0">
                <a:latin typeface="Calibri" panose="020F0502020204030204" pitchFamily="34" charset="0"/>
              </a:rPr>
              <a:t>It will not be like the covenant I made with their ancestors when I took them by the hand to lead them out of Egypt, because they broke my covenant, though I was a husband to them,”</a:t>
            </a:r>
            <a:br>
              <a:rPr lang="en-US" sz="2400" dirty="0">
                <a:latin typeface="Calibri" panose="020F0502020204030204" pitchFamily="34" charset="0"/>
              </a:rPr>
            </a:br>
            <a:r>
              <a:rPr lang="en-US" sz="2400" dirty="0">
                <a:latin typeface="Calibri" panose="020F0502020204030204" pitchFamily="34" charset="0"/>
              </a:rPr>
              <a:t>declares the </a:t>
            </a:r>
            <a:r>
              <a:rPr lang="en-US" sz="2400" cap="small" dirty="0">
                <a:latin typeface="Calibri" panose="020F0502020204030204" pitchFamily="34" charset="0"/>
              </a:rPr>
              <a:t>Lord</a:t>
            </a:r>
            <a:r>
              <a:rPr lang="en-US" sz="2400" dirty="0">
                <a:latin typeface="Calibri" panose="020F0502020204030204" pitchFamily="34" charset="0"/>
              </a:rPr>
              <a:t>. </a:t>
            </a:r>
            <a:r>
              <a:rPr lang="en-US" sz="2400" baseline="30000" dirty="0">
                <a:latin typeface="Calibri" panose="020F0502020204030204" pitchFamily="34" charset="0"/>
              </a:rPr>
              <a:t>33 </a:t>
            </a:r>
            <a:r>
              <a:rPr lang="en-US" sz="2400" dirty="0">
                <a:latin typeface="Calibri" panose="020F0502020204030204" pitchFamily="34" charset="0"/>
              </a:rPr>
              <a:t>“This is the </a:t>
            </a:r>
            <a:r>
              <a:rPr lang="en-US" sz="2400" b="1" dirty="0">
                <a:latin typeface="Calibri" panose="020F0502020204030204" pitchFamily="34" charset="0"/>
              </a:rPr>
              <a:t>covenant </a:t>
            </a:r>
            <a:r>
              <a:rPr lang="en-US" sz="2400" dirty="0">
                <a:latin typeface="Calibri" panose="020F0502020204030204" pitchFamily="34" charset="0"/>
              </a:rPr>
              <a:t>I will make with the people of Israel after that time,” declares the </a:t>
            </a:r>
            <a:r>
              <a:rPr lang="en-US" sz="2400" cap="small" dirty="0">
                <a:latin typeface="Calibri" panose="020F0502020204030204" pitchFamily="34" charset="0"/>
              </a:rPr>
              <a:t>Lord</a:t>
            </a:r>
            <a:r>
              <a:rPr lang="en-US" sz="2400" dirty="0">
                <a:latin typeface="Calibri" panose="020F0502020204030204" pitchFamily="34" charset="0"/>
              </a:rPr>
              <a:t>. “I will put my law in their minds</a:t>
            </a:r>
            <a:br>
              <a:rPr lang="en-US" sz="2400" dirty="0">
                <a:latin typeface="Calibri" panose="020F0502020204030204" pitchFamily="34" charset="0"/>
              </a:rPr>
            </a:br>
            <a:r>
              <a:rPr lang="en-US" sz="2400" dirty="0">
                <a:latin typeface="Calibri" panose="020F0502020204030204" pitchFamily="34" charset="0"/>
              </a:rPr>
              <a:t>and write it on their hearts. I will be their God, and they will be my people.</a:t>
            </a:r>
            <a:endParaRPr lang="en-US" sz="2400" b="1" dirty="0">
              <a:latin typeface="Calibri" panose="020F0502020204030204" pitchFamily="34" charset="0"/>
            </a:endParaRPr>
          </a:p>
        </p:txBody>
      </p:sp>
    </p:spTree>
    <p:extLst>
      <p:ext uri="{BB962C8B-B14F-4D97-AF65-F5344CB8AC3E}">
        <p14:creationId xmlns:p14="http://schemas.microsoft.com/office/powerpoint/2010/main" xmlns="" val="746279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7C749F3-5EF8-4F8C-9047-38F74EAB1075}"/>
              </a:ext>
            </a:extLst>
          </p:cNvPr>
          <p:cNvSpPr>
            <a:spLocks noGrp="1"/>
          </p:cNvSpPr>
          <p:nvPr>
            <p:ph idx="1"/>
          </p:nvPr>
        </p:nvSpPr>
        <p:spPr>
          <a:xfrm>
            <a:off x="1847413" y="1080654"/>
            <a:ext cx="6591985" cy="5353082"/>
          </a:xfrm>
        </p:spPr>
        <p:txBody>
          <a:bodyPr>
            <a:normAutofit/>
          </a:bodyPr>
          <a:lstStyle/>
          <a:p>
            <a:pPr marL="0" indent="0">
              <a:buNone/>
            </a:pPr>
            <a:r>
              <a:rPr lang="en-US" sz="2800" b="1" dirty="0">
                <a:latin typeface="Calibri" panose="020F0502020204030204" pitchFamily="34" charset="0"/>
              </a:rPr>
              <a:t>The promised New Covenant was instituted at the Lord Supper which in the Gospel of John includes the New Commandment. For where a testament is, there must also of necessity be the death of the testator. For a testament is of force after the testator is dead : Christian believe that the New Covenant only came into force with the death of Christ and that the blood of Jesus shed at His crucifixion is the required blood of the Covenant</a:t>
            </a:r>
          </a:p>
          <a:p>
            <a:pPr marL="0" indent="0">
              <a:buNone/>
            </a:pPr>
            <a:endParaRPr lang="en-US" dirty="0"/>
          </a:p>
        </p:txBody>
      </p:sp>
    </p:spTree>
    <p:extLst>
      <p:ext uri="{BB962C8B-B14F-4D97-AF65-F5344CB8AC3E}">
        <p14:creationId xmlns:p14="http://schemas.microsoft.com/office/powerpoint/2010/main" xmlns="" val="2569344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BA8435-8A9E-4BA9-8E59-72DEBF10FC5D}"/>
              </a:ext>
            </a:extLst>
          </p:cNvPr>
          <p:cNvSpPr>
            <a:spLocks noGrp="1"/>
          </p:cNvSpPr>
          <p:nvPr>
            <p:ph type="title"/>
          </p:nvPr>
        </p:nvSpPr>
        <p:spPr/>
        <p:txBody>
          <a:bodyPr/>
          <a:lstStyle/>
          <a:p>
            <a:r>
              <a:rPr lang="en-US" dirty="0"/>
              <a:t>Proclamation of the Lord’s Death</a:t>
            </a:r>
          </a:p>
        </p:txBody>
      </p:sp>
      <p:sp>
        <p:nvSpPr>
          <p:cNvPr id="3" name="Content Placeholder 2">
            <a:extLst>
              <a:ext uri="{FF2B5EF4-FFF2-40B4-BE49-F238E27FC236}">
                <a16:creationId xmlns:a16="http://schemas.microsoft.com/office/drawing/2014/main" xmlns="" id="{1A4F90F6-A012-47ED-A795-829A07A52AC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xmlns="" val="196584645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1 Corinthians 11:27-28</a:t>
            </a:r>
          </a:p>
        </p:txBody>
      </p:sp>
      <p:sp>
        <p:nvSpPr>
          <p:cNvPr id="3" name="Content Placeholder 2"/>
          <p:cNvSpPr>
            <a:spLocks noGrp="1"/>
          </p:cNvSpPr>
          <p:nvPr>
            <p:ph idx="1"/>
          </p:nvPr>
        </p:nvSpPr>
        <p:spPr>
          <a:xfrm>
            <a:off x="1823665" y="1774374"/>
            <a:ext cx="6591985" cy="4006222"/>
          </a:xfrm>
        </p:spPr>
        <p:txBody>
          <a:bodyPr>
            <a:noAutofit/>
          </a:bodyPr>
          <a:lstStyle/>
          <a:p>
            <a:pPr marL="0" indent="0">
              <a:buNone/>
            </a:pPr>
            <a:r>
              <a:rPr lang="en-US" sz="3000" b="1" baseline="30000" dirty="0">
                <a:latin typeface="Calibri" panose="020F0502020204030204" pitchFamily="34" charset="0"/>
              </a:rPr>
              <a:t>27 </a:t>
            </a:r>
            <a:r>
              <a:rPr lang="en-US" sz="3000" b="1" dirty="0">
                <a:latin typeface="Calibri" panose="020F0502020204030204" pitchFamily="34" charset="0"/>
              </a:rPr>
              <a:t>So then, whoever eats the bread or drinks the cup of the Lord in an unworthy manner will be guilty of sinning against the body and blood of the Lord. </a:t>
            </a:r>
            <a:r>
              <a:rPr lang="en-US" sz="3000" b="1" baseline="30000" dirty="0">
                <a:latin typeface="Calibri" panose="020F0502020204030204" pitchFamily="34" charset="0"/>
              </a:rPr>
              <a:t>28 </a:t>
            </a:r>
            <a:r>
              <a:rPr lang="en-US" sz="3000" b="1" dirty="0">
                <a:latin typeface="Calibri" panose="020F0502020204030204" pitchFamily="34" charset="0"/>
              </a:rPr>
              <a:t>Everyone ought to examine themselves before they eat of the bread and drink from the cup.</a:t>
            </a:r>
          </a:p>
        </p:txBody>
      </p:sp>
    </p:spTree>
    <p:extLst>
      <p:ext uri="{BB962C8B-B14F-4D97-AF65-F5344CB8AC3E}">
        <p14:creationId xmlns:p14="http://schemas.microsoft.com/office/powerpoint/2010/main" xmlns="" val="746724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67B7554-B52B-4C8C-863D-12A3964F1BEA}"/>
              </a:ext>
            </a:extLst>
          </p:cNvPr>
          <p:cNvSpPr>
            <a:spLocks noGrp="1"/>
          </p:cNvSpPr>
          <p:nvPr>
            <p:ph idx="1"/>
          </p:nvPr>
        </p:nvSpPr>
        <p:spPr>
          <a:xfrm>
            <a:off x="1859288" y="756062"/>
            <a:ext cx="6591985" cy="5751616"/>
          </a:xfrm>
        </p:spPr>
        <p:txBody>
          <a:bodyPr/>
          <a:lstStyle/>
          <a:p>
            <a:pPr>
              <a:buFont typeface="+mj-lt"/>
              <a:buAutoNum type="arabicPeriod"/>
            </a:pPr>
            <a:r>
              <a:rPr lang="en-US" dirty="0"/>
              <a:t>Misconception and the practice in </a:t>
            </a:r>
            <a:r>
              <a:rPr lang="en-US" dirty="0" err="1"/>
              <a:t>Corin</a:t>
            </a:r>
            <a:endParaRPr lang="en-US" dirty="0"/>
          </a:p>
          <a:p>
            <a:pPr>
              <a:buFont typeface="+mj-lt"/>
              <a:buAutoNum type="arabicPeriod"/>
            </a:pPr>
            <a:r>
              <a:rPr lang="en-US" dirty="0"/>
              <a:t>Intro : 1 Cor 11:17-22</a:t>
            </a:r>
          </a:p>
          <a:p>
            <a:pPr>
              <a:buFont typeface="+mj-lt"/>
              <a:buAutoNum type="arabicPeriod"/>
            </a:pPr>
            <a:r>
              <a:rPr lang="en-US" dirty="0"/>
              <a:t>Bridge – Last sermon 1 Cor 5:6-8</a:t>
            </a:r>
          </a:p>
          <a:p>
            <a:pPr>
              <a:buFont typeface="+mj-lt"/>
              <a:buAutoNum type="arabicPeriod"/>
            </a:pPr>
            <a:r>
              <a:rPr lang="en-US" dirty="0"/>
              <a:t>Lord Supper – The Lord’s Table ( 4 Gospel and Jewish )</a:t>
            </a:r>
          </a:p>
          <a:p>
            <a:pPr>
              <a:buFont typeface="+mj-lt"/>
              <a:buAutoNum type="arabicPeriod"/>
            </a:pPr>
            <a:r>
              <a:rPr lang="en-US" dirty="0"/>
              <a:t>Paul, the author</a:t>
            </a:r>
          </a:p>
          <a:p>
            <a:pPr>
              <a:buFont typeface="+mj-lt"/>
              <a:buAutoNum type="arabicPeriod"/>
            </a:pPr>
            <a:r>
              <a:rPr lang="en-US" dirty="0"/>
              <a:t>Remember</a:t>
            </a:r>
          </a:p>
          <a:p>
            <a:r>
              <a:rPr lang="en-US" dirty="0"/>
              <a:t>The Bread – Life, Sacrifice and Power</a:t>
            </a:r>
          </a:p>
          <a:p>
            <a:r>
              <a:rPr lang="en-US" dirty="0"/>
              <a:t>The Cup of New Covenant – fulfillment of testament</a:t>
            </a:r>
          </a:p>
          <a:p>
            <a:pPr>
              <a:buFont typeface="+mj-lt"/>
              <a:buAutoNum type="arabicPeriod" startAt="6"/>
            </a:pPr>
            <a:r>
              <a:rPr lang="en-US" dirty="0"/>
              <a:t>Proclamation - The Lord’s Death and Promise return</a:t>
            </a:r>
          </a:p>
          <a:p>
            <a:pPr>
              <a:buFont typeface="+mj-lt"/>
              <a:buAutoNum type="arabicPeriod" startAt="6"/>
            </a:pPr>
            <a:r>
              <a:rPr lang="en-US" dirty="0"/>
              <a:t>Examine</a:t>
            </a:r>
          </a:p>
          <a:p>
            <a:pPr>
              <a:buFont typeface="+mj-lt"/>
              <a:buAutoNum type="arabicPeriod" startAt="6"/>
            </a:pPr>
            <a:r>
              <a:rPr lang="en-US" dirty="0"/>
              <a:t>Discerning the Body of Christ</a:t>
            </a:r>
          </a:p>
          <a:p>
            <a:pPr>
              <a:buFont typeface="+mj-lt"/>
              <a:buAutoNum type="arabicPeriod" startAt="6"/>
            </a:pPr>
            <a:r>
              <a:rPr lang="en-US" dirty="0"/>
              <a:t>Summary of The Lord Supper</a:t>
            </a:r>
          </a:p>
          <a:p>
            <a:pPr>
              <a:buFont typeface="+mj-lt"/>
              <a:buAutoNum type="arabicPeriod" startAt="6"/>
            </a:pPr>
            <a:r>
              <a:rPr lang="en-US" dirty="0"/>
              <a:t>Closing with Jonathan Edward</a:t>
            </a:r>
          </a:p>
          <a:p>
            <a:pPr>
              <a:buFont typeface="+mj-lt"/>
              <a:buAutoNum type="arabicPeriod" startAt="6"/>
            </a:pPr>
            <a:endParaRPr lang="en-US" dirty="0"/>
          </a:p>
        </p:txBody>
      </p:sp>
    </p:spTree>
    <p:extLst>
      <p:ext uri="{BB962C8B-B14F-4D97-AF65-F5344CB8AC3E}">
        <p14:creationId xmlns:p14="http://schemas.microsoft.com/office/powerpoint/2010/main" xmlns="" val="3161423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1 Corinthians 11:29-31</a:t>
            </a:r>
          </a:p>
        </p:txBody>
      </p:sp>
      <p:sp>
        <p:nvSpPr>
          <p:cNvPr id="3" name="Content Placeholder 2"/>
          <p:cNvSpPr>
            <a:spLocks noGrp="1"/>
          </p:cNvSpPr>
          <p:nvPr>
            <p:ph idx="1"/>
          </p:nvPr>
        </p:nvSpPr>
        <p:spPr>
          <a:xfrm>
            <a:off x="1823665" y="1774374"/>
            <a:ext cx="6591985" cy="4006222"/>
          </a:xfrm>
        </p:spPr>
        <p:txBody>
          <a:bodyPr>
            <a:noAutofit/>
          </a:bodyPr>
          <a:lstStyle/>
          <a:p>
            <a:pPr marL="0" indent="0">
              <a:buNone/>
            </a:pPr>
            <a:r>
              <a:rPr lang="en-US" sz="3000" b="1" baseline="30000" dirty="0">
                <a:latin typeface="Calibri" panose="020F0502020204030204" pitchFamily="34" charset="0"/>
              </a:rPr>
              <a:t>29 </a:t>
            </a:r>
            <a:r>
              <a:rPr lang="en-US" sz="3000" b="1" dirty="0">
                <a:latin typeface="Calibri" panose="020F0502020204030204" pitchFamily="34" charset="0"/>
              </a:rPr>
              <a:t>For those who eat and drink without discerning the body of Christ eat and drink judgment on themselves. </a:t>
            </a:r>
            <a:r>
              <a:rPr lang="en-US" sz="3000" b="1" baseline="30000" dirty="0">
                <a:latin typeface="Calibri" panose="020F0502020204030204" pitchFamily="34" charset="0"/>
              </a:rPr>
              <a:t>30 </a:t>
            </a:r>
            <a:r>
              <a:rPr lang="en-US" sz="3000" b="1" dirty="0">
                <a:latin typeface="Calibri" panose="020F0502020204030204" pitchFamily="34" charset="0"/>
              </a:rPr>
              <a:t>That is why many among you are weak and sick, and a number of you have fallen asleep. </a:t>
            </a:r>
            <a:r>
              <a:rPr lang="en-US" sz="3000" b="1" baseline="30000" dirty="0">
                <a:latin typeface="Calibri" panose="020F0502020204030204" pitchFamily="34" charset="0"/>
              </a:rPr>
              <a:t>31 </a:t>
            </a:r>
            <a:r>
              <a:rPr lang="en-US" sz="3000" b="1" dirty="0">
                <a:latin typeface="Calibri" panose="020F0502020204030204" pitchFamily="34" charset="0"/>
              </a:rPr>
              <a:t>But if we were more discerning with regard to ourselves, we would not come under such judgment. </a:t>
            </a:r>
          </a:p>
        </p:txBody>
      </p:sp>
    </p:spTree>
    <p:extLst>
      <p:ext uri="{BB962C8B-B14F-4D97-AF65-F5344CB8AC3E}">
        <p14:creationId xmlns:p14="http://schemas.microsoft.com/office/powerpoint/2010/main" xmlns="" val="1002708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1 Corinthians 11:32-34</a:t>
            </a:r>
          </a:p>
        </p:txBody>
      </p:sp>
      <p:sp>
        <p:nvSpPr>
          <p:cNvPr id="3" name="Content Placeholder 2"/>
          <p:cNvSpPr>
            <a:spLocks noGrp="1"/>
          </p:cNvSpPr>
          <p:nvPr>
            <p:ph idx="1"/>
          </p:nvPr>
        </p:nvSpPr>
        <p:spPr>
          <a:xfrm>
            <a:off x="1823665" y="1774374"/>
            <a:ext cx="6591985" cy="4459516"/>
          </a:xfrm>
        </p:spPr>
        <p:txBody>
          <a:bodyPr>
            <a:noAutofit/>
          </a:bodyPr>
          <a:lstStyle/>
          <a:p>
            <a:pPr marL="0" indent="0">
              <a:buNone/>
            </a:pPr>
            <a:r>
              <a:rPr lang="en-US" sz="2800" b="1" baseline="30000" dirty="0">
                <a:latin typeface="Calibri" panose="020F0502020204030204" pitchFamily="34" charset="0"/>
              </a:rPr>
              <a:t>32 </a:t>
            </a:r>
            <a:r>
              <a:rPr lang="en-US" sz="2800" b="1" dirty="0">
                <a:latin typeface="Calibri" panose="020F0502020204030204" pitchFamily="34" charset="0"/>
              </a:rPr>
              <a:t>Nevertheless, when we are judged in this way by the Lord, we are being disciplined so that we will not be finally condemned with the world. </a:t>
            </a:r>
            <a:r>
              <a:rPr lang="en-US" sz="2800" b="1" baseline="30000" dirty="0">
                <a:latin typeface="Calibri" panose="020F0502020204030204" pitchFamily="34" charset="0"/>
              </a:rPr>
              <a:t>33 </a:t>
            </a:r>
            <a:r>
              <a:rPr lang="en-US" sz="2800" b="1" dirty="0">
                <a:latin typeface="Calibri" panose="020F0502020204030204" pitchFamily="34" charset="0"/>
              </a:rPr>
              <a:t>So then, my brothers and sisters, when you gather to eat, you should all eat together. </a:t>
            </a:r>
            <a:r>
              <a:rPr lang="en-US" sz="2800" b="1" baseline="30000" dirty="0">
                <a:latin typeface="Calibri" panose="020F0502020204030204" pitchFamily="34" charset="0"/>
              </a:rPr>
              <a:t>34 </a:t>
            </a:r>
            <a:r>
              <a:rPr lang="en-US" sz="2800" b="1" dirty="0">
                <a:latin typeface="Calibri" panose="020F0502020204030204" pitchFamily="34" charset="0"/>
              </a:rPr>
              <a:t>Anyone who is hungry should eat something at home, so that when you meet together it may not result in judgment. And when I come I will give further directions.</a:t>
            </a:r>
          </a:p>
          <a:p>
            <a:pPr marL="0" indent="0">
              <a:buNone/>
            </a:pPr>
            <a:endParaRPr lang="en-US" sz="2800" b="1" dirty="0">
              <a:latin typeface="Calibri" panose="020F0502020204030204" pitchFamily="34" charset="0"/>
            </a:endParaRPr>
          </a:p>
        </p:txBody>
      </p:sp>
    </p:spTree>
    <p:extLst>
      <p:ext uri="{BB962C8B-B14F-4D97-AF65-F5344CB8AC3E}">
        <p14:creationId xmlns:p14="http://schemas.microsoft.com/office/powerpoint/2010/main" xmlns="" val="142863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The Greatest Man</a:t>
            </a:r>
          </a:p>
        </p:txBody>
      </p:sp>
      <p:sp>
        <p:nvSpPr>
          <p:cNvPr id="3" name="Content Placeholder 2"/>
          <p:cNvSpPr>
            <a:spLocks noGrp="1"/>
          </p:cNvSpPr>
          <p:nvPr>
            <p:ph idx="1"/>
          </p:nvPr>
        </p:nvSpPr>
        <p:spPr>
          <a:xfrm>
            <a:off x="1823665" y="1774374"/>
            <a:ext cx="6591985" cy="4459516"/>
          </a:xfrm>
        </p:spPr>
        <p:txBody>
          <a:bodyPr>
            <a:noAutofit/>
          </a:bodyPr>
          <a:lstStyle/>
          <a:p>
            <a:pPr marL="0" indent="0">
              <a:buNone/>
            </a:pPr>
            <a:r>
              <a:rPr lang="en-US" sz="2400" b="1" dirty="0">
                <a:latin typeface="Calibri" panose="020F0502020204030204" pitchFamily="34" charset="0"/>
              </a:rPr>
              <a:t>He had no servants, yet they called him master.</a:t>
            </a:r>
          </a:p>
          <a:p>
            <a:pPr marL="0" indent="0">
              <a:buNone/>
            </a:pPr>
            <a:r>
              <a:rPr lang="en-US" sz="2400" b="1" dirty="0">
                <a:latin typeface="Calibri" panose="020F0502020204030204" pitchFamily="34" charset="0"/>
              </a:rPr>
              <a:t>He had no degree, yet they called him teacher.</a:t>
            </a:r>
          </a:p>
          <a:p>
            <a:pPr marL="0" indent="0">
              <a:buNone/>
            </a:pPr>
            <a:r>
              <a:rPr lang="en-US" sz="2400" b="1" dirty="0">
                <a:latin typeface="Calibri" panose="020F0502020204030204" pitchFamily="34" charset="0"/>
              </a:rPr>
              <a:t>He had no medicines, yet they called him healer.</a:t>
            </a:r>
          </a:p>
          <a:p>
            <a:pPr marL="0" indent="0">
              <a:buNone/>
            </a:pPr>
            <a:r>
              <a:rPr lang="en-US" sz="2400" b="1" dirty="0">
                <a:latin typeface="Calibri" panose="020F0502020204030204" pitchFamily="34" charset="0"/>
              </a:rPr>
              <a:t>He had no army, yet kings feared him.</a:t>
            </a:r>
          </a:p>
          <a:p>
            <a:pPr marL="0" indent="0">
              <a:buNone/>
            </a:pPr>
            <a:r>
              <a:rPr lang="en-US" sz="2400" b="1" dirty="0">
                <a:latin typeface="Calibri" panose="020F0502020204030204" pitchFamily="34" charset="0"/>
              </a:rPr>
              <a:t>He won no military battles, yet he conquered the world.</a:t>
            </a:r>
          </a:p>
          <a:p>
            <a:pPr marL="0" indent="0">
              <a:buNone/>
            </a:pPr>
            <a:r>
              <a:rPr lang="en-US" sz="2400" b="1" dirty="0">
                <a:latin typeface="Calibri" panose="020F0502020204030204" pitchFamily="34" charset="0"/>
              </a:rPr>
              <a:t>He committed no crime, yet they crucified him.</a:t>
            </a:r>
          </a:p>
          <a:p>
            <a:pPr marL="0" indent="0">
              <a:buNone/>
            </a:pPr>
            <a:r>
              <a:rPr lang="en-US" sz="2400" b="1" dirty="0">
                <a:latin typeface="Calibri" panose="020F0502020204030204" pitchFamily="34" charset="0"/>
              </a:rPr>
              <a:t>He was buried in a tomb, Yet He lives Today.</a:t>
            </a:r>
          </a:p>
          <a:p>
            <a:pPr marL="0" indent="0">
              <a:buNone/>
            </a:pPr>
            <a:endParaRPr lang="en-US" sz="2800" b="1" dirty="0">
              <a:latin typeface="Calibri" panose="020F0502020204030204" pitchFamily="34" charset="0"/>
            </a:endParaRPr>
          </a:p>
        </p:txBody>
      </p:sp>
    </p:spTree>
    <p:extLst>
      <p:ext uri="{BB962C8B-B14F-4D97-AF65-F5344CB8AC3E}">
        <p14:creationId xmlns:p14="http://schemas.microsoft.com/office/powerpoint/2010/main" xmlns="" val="631936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1 Corinthians 11:17-20</a:t>
            </a:r>
          </a:p>
        </p:txBody>
      </p:sp>
      <p:sp>
        <p:nvSpPr>
          <p:cNvPr id="3" name="Content Placeholder 2"/>
          <p:cNvSpPr>
            <a:spLocks noGrp="1"/>
          </p:cNvSpPr>
          <p:nvPr>
            <p:ph idx="1"/>
          </p:nvPr>
        </p:nvSpPr>
        <p:spPr>
          <a:xfrm>
            <a:off x="1823665" y="1774374"/>
            <a:ext cx="6591985" cy="4006222"/>
          </a:xfrm>
        </p:spPr>
        <p:txBody>
          <a:bodyPr>
            <a:noAutofit/>
          </a:bodyPr>
          <a:lstStyle/>
          <a:p>
            <a:pPr marL="0" indent="0">
              <a:buNone/>
            </a:pPr>
            <a:r>
              <a:rPr lang="en-US" sz="2800" b="1" baseline="30000" dirty="0">
                <a:latin typeface="Calibri" panose="020F0502020204030204" pitchFamily="34" charset="0"/>
              </a:rPr>
              <a:t>17 </a:t>
            </a:r>
            <a:r>
              <a:rPr lang="en-US" sz="2800" b="1" dirty="0">
                <a:latin typeface="Calibri" panose="020F0502020204030204" pitchFamily="34" charset="0"/>
              </a:rPr>
              <a:t>In the following directives I have no praise for you, for your meetings do more harm than good. </a:t>
            </a:r>
            <a:r>
              <a:rPr lang="en-US" sz="2800" b="1" baseline="30000" dirty="0">
                <a:latin typeface="Calibri" panose="020F0502020204030204" pitchFamily="34" charset="0"/>
              </a:rPr>
              <a:t>18 </a:t>
            </a:r>
            <a:r>
              <a:rPr lang="en-US" sz="2800" b="1" dirty="0">
                <a:latin typeface="Calibri" panose="020F0502020204030204" pitchFamily="34" charset="0"/>
              </a:rPr>
              <a:t>In the first place, I hear that when you come together as a church, there are divisions among you, and to some extent I believe it. </a:t>
            </a:r>
            <a:r>
              <a:rPr lang="en-US" sz="2800" b="1" baseline="30000" dirty="0">
                <a:latin typeface="Calibri" panose="020F0502020204030204" pitchFamily="34" charset="0"/>
              </a:rPr>
              <a:t>19 </a:t>
            </a:r>
            <a:r>
              <a:rPr lang="en-US" sz="2800" b="1" dirty="0">
                <a:latin typeface="Calibri" panose="020F0502020204030204" pitchFamily="34" charset="0"/>
              </a:rPr>
              <a:t>No doubt there have to be differences among you to show which of you have God’s approval. </a:t>
            </a:r>
            <a:r>
              <a:rPr lang="en-US" sz="2800" b="1" baseline="30000" dirty="0">
                <a:latin typeface="Calibri" panose="020F0502020204030204" pitchFamily="34" charset="0"/>
              </a:rPr>
              <a:t>20 </a:t>
            </a:r>
            <a:r>
              <a:rPr lang="en-US" sz="2800" b="1" dirty="0">
                <a:latin typeface="Calibri" panose="020F0502020204030204" pitchFamily="34" charset="0"/>
              </a:rPr>
              <a:t>So then, when you come together, it is not the Lord’s Supper you eat, </a:t>
            </a:r>
          </a:p>
        </p:txBody>
      </p:sp>
    </p:spTree>
    <p:extLst>
      <p:ext uri="{BB962C8B-B14F-4D97-AF65-F5344CB8AC3E}">
        <p14:creationId xmlns:p14="http://schemas.microsoft.com/office/powerpoint/2010/main" xmlns="" val="1860387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208C81-9FA6-4B62-8B7A-174A32603B8B}"/>
              </a:ext>
            </a:extLst>
          </p:cNvPr>
          <p:cNvSpPr>
            <a:spLocks noGrp="1"/>
          </p:cNvSpPr>
          <p:nvPr>
            <p:ph type="title"/>
          </p:nvPr>
        </p:nvSpPr>
        <p:spPr>
          <a:xfrm>
            <a:off x="1945201" y="624110"/>
            <a:ext cx="6589199" cy="884056"/>
          </a:xfrm>
        </p:spPr>
        <p:txBody>
          <a:bodyPr>
            <a:normAutofit/>
          </a:bodyPr>
          <a:lstStyle/>
          <a:p>
            <a:r>
              <a:rPr lang="en-US" b="1" dirty="0">
                <a:latin typeface="Calibri" panose="020F0502020204030204" pitchFamily="34" charset="0"/>
              </a:rPr>
              <a:t>Jonathan Edward : Bad book case</a:t>
            </a:r>
          </a:p>
        </p:txBody>
      </p:sp>
      <p:sp>
        <p:nvSpPr>
          <p:cNvPr id="3" name="Content Placeholder 2">
            <a:extLst>
              <a:ext uri="{FF2B5EF4-FFF2-40B4-BE49-F238E27FC236}">
                <a16:creationId xmlns:a16="http://schemas.microsoft.com/office/drawing/2014/main" xmlns="" id="{80895066-BA1D-46E4-8266-4DF1A07E1DB0}"/>
              </a:ext>
            </a:extLst>
          </p:cNvPr>
          <p:cNvSpPr>
            <a:spLocks noGrp="1"/>
          </p:cNvSpPr>
          <p:nvPr>
            <p:ph idx="1"/>
          </p:nvPr>
        </p:nvSpPr>
        <p:spPr>
          <a:xfrm>
            <a:off x="1942415" y="1907975"/>
            <a:ext cx="6702821" cy="4480956"/>
          </a:xfrm>
        </p:spPr>
        <p:txBody>
          <a:bodyPr/>
          <a:lstStyle/>
          <a:p>
            <a:pPr marL="0" indent="0">
              <a:buNone/>
            </a:pPr>
            <a:r>
              <a:rPr lang="en-US" sz="2800" b="1" dirty="0">
                <a:latin typeface="Calibri" panose="020F0502020204030204" pitchFamily="34" charset="0"/>
              </a:rPr>
              <a:t>1. Christ is the Savior and Chief good.</a:t>
            </a:r>
          </a:p>
          <a:p>
            <a:pPr marL="0" indent="0">
              <a:buNone/>
            </a:pPr>
            <a:r>
              <a:rPr lang="en-US" sz="2800" b="1" dirty="0">
                <a:latin typeface="Calibri" panose="020F0502020204030204" pitchFamily="34" charset="0"/>
              </a:rPr>
              <a:t>2. The Church is to be visible and visibly  	the Church ( New Unleavened Batch )</a:t>
            </a:r>
          </a:p>
          <a:p>
            <a:pPr marL="0" indent="0">
              <a:buNone/>
            </a:pPr>
            <a:r>
              <a:rPr lang="en-US" sz="2800" b="1" dirty="0">
                <a:latin typeface="Calibri" panose="020F0502020204030204" pitchFamily="34" charset="0"/>
              </a:rPr>
              <a:t>3. The Church is to be pure and holy for 	God’s glory and not primarily accessible 	and comfortable non believers </a:t>
            </a:r>
          </a:p>
          <a:p>
            <a:pPr marL="0" indent="0">
              <a:buNone/>
            </a:pPr>
            <a:r>
              <a:rPr lang="en-US" sz="2800" b="1" dirty="0">
                <a:latin typeface="Calibri" panose="020F0502020204030204" pitchFamily="34" charset="0"/>
              </a:rPr>
              <a:t>The vision of the church to be visibly shining and distinct from the world, radiantly distinct, visible for the glory of God!</a:t>
            </a:r>
            <a:endParaRPr lang="en-US" dirty="0"/>
          </a:p>
        </p:txBody>
      </p:sp>
    </p:spTree>
    <p:extLst>
      <p:ext uri="{BB962C8B-B14F-4D97-AF65-F5344CB8AC3E}">
        <p14:creationId xmlns:p14="http://schemas.microsoft.com/office/powerpoint/2010/main" xmlns="" val="3874822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54747"/>
          </a:xfrm>
        </p:spPr>
        <p:txBody>
          <a:bodyPr>
            <a:normAutofit/>
          </a:bodyPr>
          <a:lstStyle/>
          <a:p>
            <a:r>
              <a:rPr lang="en-US" sz="4000" b="1" dirty="0">
                <a:latin typeface="Calibri" panose="020F0502020204030204" pitchFamily="34" charset="0"/>
              </a:rPr>
              <a:t>1 Cor 10:16, 17</a:t>
            </a:r>
          </a:p>
        </p:txBody>
      </p:sp>
      <p:sp>
        <p:nvSpPr>
          <p:cNvPr id="3" name="Content Placeholder 2"/>
          <p:cNvSpPr>
            <a:spLocks noGrp="1"/>
          </p:cNvSpPr>
          <p:nvPr>
            <p:ph idx="1"/>
          </p:nvPr>
        </p:nvSpPr>
        <p:spPr>
          <a:xfrm>
            <a:off x="1945201" y="1547751"/>
            <a:ext cx="6486280" cy="4833257"/>
          </a:xfrm>
        </p:spPr>
        <p:txBody>
          <a:bodyPr>
            <a:noAutofit/>
          </a:bodyPr>
          <a:lstStyle/>
          <a:p>
            <a:pPr marL="0" indent="0">
              <a:buNone/>
            </a:pPr>
            <a:r>
              <a:rPr lang="en-US" sz="3200" b="1" baseline="30000" dirty="0">
                <a:latin typeface="Calibri" panose="020F0502020204030204" pitchFamily="34" charset="0"/>
              </a:rPr>
              <a:t>16 </a:t>
            </a:r>
            <a:r>
              <a:rPr lang="en-US" sz="3200" b="1" dirty="0">
                <a:latin typeface="Calibri" panose="020F0502020204030204" pitchFamily="34" charset="0"/>
              </a:rPr>
              <a:t>Is not the cup of thanksgiving for which we give thanks a participation in the blood of Christ? And is not the bread that we break a participation in the body of Christ? </a:t>
            </a:r>
            <a:r>
              <a:rPr lang="en-US" sz="3200" b="1" baseline="30000" dirty="0">
                <a:latin typeface="Calibri" panose="020F0502020204030204" pitchFamily="34" charset="0"/>
              </a:rPr>
              <a:t>17 </a:t>
            </a:r>
            <a:r>
              <a:rPr lang="en-US" sz="3200" b="1" dirty="0">
                <a:latin typeface="Calibri" panose="020F0502020204030204" pitchFamily="34" charset="0"/>
              </a:rPr>
              <a:t>Because there is one loaf, we, who are many, are one body, for we all share the one loaf.</a:t>
            </a:r>
            <a:endParaRPr lang="en-US" sz="3000" b="1" dirty="0">
              <a:latin typeface="Calibri" panose="020F0502020204030204" pitchFamily="34" charset="0"/>
            </a:endParaRPr>
          </a:p>
        </p:txBody>
      </p:sp>
    </p:spTree>
    <p:extLst>
      <p:ext uri="{BB962C8B-B14F-4D97-AF65-F5344CB8AC3E}">
        <p14:creationId xmlns:p14="http://schemas.microsoft.com/office/powerpoint/2010/main" xmlns="" val="136615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1 Corinthians 11:21-22</a:t>
            </a:r>
          </a:p>
        </p:txBody>
      </p:sp>
      <p:sp>
        <p:nvSpPr>
          <p:cNvPr id="3" name="Content Placeholder 2"/>
          <p:cNvSpPr>
            <a:spLocks noGrp="1"/>
          </p:cNvSpPr>
          <p:nvPr>
            <p:ph idx="1"/>
          </p:nvPr>
        </p:nvSpPr>
        <p:spPr>
          <a:xfrm>
            <a:off x="1823665" y="1774374"/>
            <a:ext cx="6591985" cy="4006222"/>
          </a:xfrm>
        </p:spPr>
        <p:txBody>
          <a:bodyPr>
            <a:noAutofit/>
          </a:bodyPr>
          <a:lstStyle/>
          <a:p>
            <a:pPr marL="0" indent="0">
              <a:buNone/>
            </a:pPr>
            <a:r>
              <a:rPr lang="en-US" sz="3000" b="1" baseline="30000" dirty="0">
                <a:latin typeface="Calibri" panose="020F0502020204030204" pitchFamily="34" charset="0"/>
              </a:rPr>
              <a:t>21 </a:t>
            </a:r>
            <a:r>
              <a:rPr lang="en-US" sz="3000" b="1" dirty="0">
                <a:latin typeface="Calibri" panose="020F0502020204030204" pitchFamily="34" charset="0"/>
              </a:rPr>
              <a:t>for when you are eating, some of you go ahead with your own private suppers. As a result, one person remains hungry and another gets drunk. </a:t>
            </a:r>
            <a:r>
              <a:rPr lang="en-US" sz="3000" b="1" baseline="30000" dirty="0">
                <a:latin typeface="Calibri" panose="020F0502020204030204" pitchFamily="34" charset="0"/>
              </a:rPr>
              <a:t>22 </a:t>
            </a:r>
            <a:r>
              <a:rPr lang="en-US" sz="3000" b="1" dirty="0">
                <a:latin typeface="Calibri" panose="020F0502020204030204" pitchFamily="34" charset="0"/>
              </a:rPr>
              <a:t>Don’t you have homes to eat and drink in? Or do you despise the church of God by humiliating those who have nothing? What shall I say to you? Shall I praise you? Certainly not in this matter!</a:t>
            </a:r>
          </a:p>
        </p:txBody>
      </p:sp>
    </p:spTree>
    <p:extLst>
      <p:ext uri="{BB962C8B-B14F-4D97-AF65-F5344CB8AC3E}">
        <p14:creationId xmlns:p14="http://schemas.microsoft.com/office/powerpoint/2010/main" xmlns="" val="21602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1">
            <a:extLst>
              <a:ext uri="{FF2B5EF4-FFF2-40B4-BE49-F238E27FC236}">
                <a16:creationId xmlns:a16="http://schemas.microsoft.com/office/drawing/2014/main" xmlns="" id="{763516C8-F227-4B77-9AA7-61B9A0B782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91B420C-C4C8-44DF-96B2-FBD1014646F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37160" cy="6858000"/>
          </a:xfrm>
          <a:prstGeom prst="rect">
            <a:avLst/>
          </a:prstGeom>
          <a:solidFill>
            <a:srgbClr val="845347"/>
          </a:solidFill>
          <a:ln>
            <a:noFill/>
          </a:ln>
          <a:effectLst/>
        </p:spPr>
        <p:style>
          <a:lnRef idx="1">
            <a:schemeClr val="accent1"/>
          </a:lnRef>
          <a:fillRef idx="3">
            <a:schemeClr val="accent1"/>
          </a:fillRef>
          <a:effectRef idx="2">
            <a:schemeClr val="accent1"/>
          </a:effectRef>
          <a:fontRef idx="minor">
            <a:schemeClr val="lt1"/>
          </a:fontRef>
        </p:style>
      </p:sp>
      <p:pic>
        <p:nvPicPr>
          <p:cNvPr id="5" name="Content Placeholder 4" descr="A group of people around each other&#10;&#10;Description automatically generated">
            <a:extLst>
              <a:ext uri="{FF2B5EF4-FFF2-40B4-BE49-F238E27FC236}">
                <a16:creationId xmlns:a16="http://schemas.microsoft.com/office/drawing/2014/main" xmlns="" id="{CB534337-F98D-4DE0-ADE3-099C2942E3D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935599" y="615880"/>
            <a:ext cx="5719703" cy="3217333"/>
          </a:xfrm>
          <a:prstGeom prst="rect">
            <a:avLst/>
          </a:prstGeom>
        </p:spPr>
      </p:pic>
      <p:sp>
        <p:nvSpPr>
          <p:cNvPr id="16" name="Content Placeholder 8">
            <a:extLst>
              <a:ext uri="{FF2B5EF4-FFF2-40B4-BE49-F238E27FC236}">
                <a16:creationId xmlns:a16="http://schemas.microsoft.com/office/drawing/2014/main" xmlns="" id="{40DD8477-E249-4E29-81C4-5A5D930F3339}"/>
              </a:ext>
            </a:extLst>
          </p:cNvPr>
          <p:cNvSpPr>
            <a:spLocks noGrp="1"/>
          </p:cNvSpPr>
          <p:nvPr>
            <p:ph idx="1"/>
          </p:nvPr>
        </p:nvSpPr>
        <p:spPr>
          <a:xfrm>
            <a:off x="1297305" y="4703180"/>
            <a:ext cx="6686550" cy="1280890"/>
          </a:xfrm>
        </p:spPr>
        <p:txBody>
          <a:bodyPr>
            <a:normAutofit/>
          </a:bodyPr>
          <a:lstStyle/>
          <a:p>
            <a:pPr marL="0" indent="0" algn="ctr">
              <a:buNone/>
            </a:pPr>
            <a:r>
              <a:rPr lang="en-US" sz="3600" dirty="0">
                <a:latin typeface="Calibri" panose="020F0502020204030204" pitchFamily="34" charset="0"/>
              </a:rPr>
              <a:t>The LORD’S SUPPER</a:t>
            </a:r>
          </a:p>
          <a:p>
            <a:pPr marL="0" indent="0" algn="ctr">
              <a:buNone/>
            </a:pPr>
            <a:r>
              <a:rPr lang="en-US" sz="2400" dirty="0">
                <a:latin typeface="Calibri" panose="020F0502020204030204" pitchFamily="34" charset="0"/>
              </a:rPr>
              <a:t>1 Corinthians 11:23-26</a:t>
            </a:r>
          </a:p>
        </p:txBody>
      </p:sp>
    </p:spTree>
    <p:extLst>
      <p:ext uri="{BB962C8B-B14F-4D97-AF65-F5344CB8AC3E}">
        <p14:creationId xmlns:p14="http://schemas.microsoft.com/office/powerpoint/2010/main" xmlns="" val="81492143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27B916-D4D1-4FBD-AEDC-25AF5EAEC24C}"/>
              </a:ext>
            </a:extLst>
          </p:cNvPr>
          <p:cNvSpPr>
            <a:spLocks noGrp="1"/>
          </p:cNvSpPr>
          <p:nvPr>
            <p:ph type="title"/>
          </p:nvPr>
        </p:nvSpPr>
        <p:spPr>
          <a:xfrm>
            <a:off x="1745672" y="991591"/>
            <a:ext cx="6792685" cy="2012212"/>
          </a:xfrm>
        </p:spPr>
        <p:txBody>
          <a:bodyPr>
            <a:normAutofit/>
          </a:bodyPr>
          <a:lstStyle/>
          <a:p>
            <a:r>
              <a:rPr lang="en-US" sz="2400" b="1" dirty="0">
                <a:latin typeface="Calibri" panose="020F0502020204030204" pitchFamily="34" charset="0"/>
              </a:rPr>
              <a:t>The Lord's table is like a great bridge, spanning the entire interval of the Church's history on earth. One end of it rests on the shame of the cross, the other is planted in the glory of the kingdom. This feast sustains a threefold relationship to the Christian:</a:t>
            </a:r>
            <a:endParaRPr lang="en-US" sz="2700" dirty="0"/>
          </a:p>
        </p:txBody>
      </p:sp>
      <p:sp>
        <p:nvSpPr>
          <p:cNvPr id="6" name="Title 1">
            <a:extLst>
              <a:ext uri="{FF2B5EF4-FFF2-40B4-BE49-F238E27FC236}">
                <a16:creationId xmlns:a16="http://schemas.microsoft.com/office/drawing/2014/main" xmlns="" id="{F635D0E6-9D9E-4EDB-A3FD-416DE2906402}"/>
              </a:ext>
            </a:extLst>
          </p:cNvPr>
          <p:cNvSpPr txBox="1">
            <a:spLocks/>
          </p:cNvSpPr>
          <p:nvPr/>
        </p:nvSpPr>
        <p:spPr>
          <a:xfrm>
            <a:off x="1745672" y="3246578"/>
            <a:ext cx="6792685" cy="2619831"/>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b="1" dirty="0">
                <a:latin typeface="Calibri" panose="020F0502020204030204" pitchFamily="34" charset="0"/>
              </a:rPr>
              <a:t>1. It is the Reminder of our Past Justification.</a:t>
            </a:r>
          </a:p>
          <a:p>
            <a:endParaRPr lang="en-US" sz="1200" b="1" dirty="0">
              <a:latin typeface="Calibri" panose="020F0502020204030204" pitchFamily="34" charset="0"/>
            </a:endParaRPr>
          </a:p>
          <a:p>
            <a:r>
              <a:rPr lang="en-US" sz="2800" b="1" dirty="0">
                <a:latin typeface="Calibri" panose="020F0502020204030204" pitchFamily="34" charset="0"/>
              </a:rPr>
              <a:t>2. It is the Source of our Present Sustenance              	in the new life.</a:t>
            </a:r>
          </a:p>
          <a:p>
            <a:endParaRPr lang="en-US" sz="1200" b="1" dirty="0">
              <a:latin typeface="Calibri" panose="020F0502020204030204" pitchFamily="34" charset="0"/>
            </a:endParaRPr>
          </a:p>
          <a:p>
            <a:r>
              <a:rPr lang="en-US" sz="2800" b="1" dirty="0">
                <a:latin typeface="Calibri" panose="020F0502020204030204" pitchFamily="34" charset="0"/>
              </a:rPr>
              <a:t>3. It is the Pledge of our Future Blessedness 	and Glory. </a:t>
            </a:r>
          </a:p>
        </p:txBody>
      </p:sp>
    </p:spTree>
    <p:extLst>
      <p:ext uri="{BB962C8B-B14F-4D97-AF65-F5344CB8AC3E}">
        <p14:creationId xmlns:p14="http://schemas.microsoft.com/office/powerpoint/2010/main" xmlns="" val="2413832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1 Corinthians 11:23-24</a:t>
            </a:r>
          </a:p>
        </p:txBody>
      </p:sp>
      <p:sp>
        <p:nvSpPr>
          <p:cNvPr id="3" name="Content Placeholder 2"/>
          <p:cNvSpPr>
            <a:spLocks noGrp="1"/>
          </p:cNvSpPr>
          <p:nvPr>
            <p:ph idx="1"/>
          </p:nvPr>
        </p:nvSpPr>
        <p:spPr>
          <a:xfrm>
            <a:off x="1823665" y="1774374"/>
            <a:ext cx="6591985" cy="4006222"/>
          </a:xfrm>
        </p:spPr>
        <p:txBody>
          <a:bodyPr>
            <a:noAutofit/>
          </a:bodyPr>
          <a:lstStyle/>
          <a:p>
            <a:pPr marL="0" indent="0">
              <a:buNone/>
            </a:pPr>
            <a:r>
              <a:rPr lang="en-US" sz="3200" b="1" baseline="30000" dirty="0">
                <a:latin typeface="Calibri" panose="020F0502020204030204" pitchFamily="34" charset="0"/>
              </a:rPr>
              <a:t>23 </a:t>
            </a:r>
            <a:r>
              <a:rPr lang="en-US" sz="3200" b="1" dirty="0">
                <a:latin typeface="Calibri" panose="020F0502020204030204" pitchFamily="34" charset="0"/>
              </a:rPr>
              <a:t>For I received from the Lord what I also passed on to you: The Lord Jesus, on the night he was betrayed, took bread, </a:t>
            </a:r>
            <a:r>
              <a:rPr lang="en-US" sz="3200" b="1" baseline="30000" dirty="0">
                <a:latin typeface="Calibri" panose="020F0502020204030204" pitchFamily="34" charset="0"/>
              </a:rPr>
              <a:t>24 </a:t>
            </a:r>
            <a:r>
              <a:rPr lang="en-US" sz="3200" b="1" dirty="0">
                <a:latin typeface="Calibri" panose="020F0502020204030204" pitchFamily="34" charset="0"/>
              </a:rPr>
              <a:t>and when he had given thanks, he broke it and said, “This is my body, which is for you; do this in remembrance of me.”</a:t>
            </a:r>
          </a:p>
        </p:txBody>
      </p:sp>
    </p:spTree>
    <p:extLst>
      <p:ext uri="{BB962C8B-B14F-4D97-AF65-F5344CB8AC3E}">
        <p14:creationId xmlns:p14="http://schemas.microsoft.com/office/powerpoint/2010/main" xmlns="" val="908560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normAutofit fontScale="90000"/>
          </a:bodyPr>
          <a:lstStyle/>
          <a:p>
            <a:r>
              <a:rPr lang="en-US" b="1" dirty="0"/>
              <a:t>Paul, the apostle from Galatian</a:t>
            </a:r>
          </a:p>
        </p:txBody>
      </p:sp>
      <p:sp>
        <p:nvSpPr>
          <p:cNvPr id="3" name="Content Placeholder 2"/>
          <p:cNvSpPr>
            <a:spLocks noGrp="1"/>
          </p:cNvSpPr>
          <p:nvPr>
            <p:ph idx="1"/>
          </p:nvPr>
        </p:nvSpPr>
        <p:spPr>
          <a:xfrm>
            <a:off x="1823665" y="1774374"/>
            <a:ext cx="6591985" cy="4006222"/>
          </a:xfrm>
        </p:spPr>
        <p:txBody>
          <a:bodyPr>
            <a:noAutofit/>
          </a:bodyPr>
          <a:lstStyle/>
          <a:p>
            <a:pPr marL="0" indent="0">
              <a:buNone/>
            </a:pPr>
            <a:r>
              <a:rPr lang="en-US" sz="2800" b="1" baseline="30000" dirty="0">
                <a:latin typeface="Calibri" panose="020F0502020204030204" pitchFamily="34" charset="0"/>
              </a:rPr>
              <a:t>1</a:t>
            </a:r>
            <a:r>
              <a:rPr lang="en-US" sz="2800" b="1" dirty="0">
                <a:latin typeface="Calibri" panose="020F0502020204030204" pitchFamily="34" charset="0"/>
              </a:rPr>
              <a:t> Paul, an apostle—sent not from men nor by a man, but by Jesus Christ and God the Father</a:t>
            </a:r>
          </a:p>
          <a:p>
            <a:pPr marL="0" indent="0">
              <a:buNone/>
            </a:pPr>
            <a:r>
              <a:rPr lang="en-US" sz="2800" b="1" baseline="30000" dirty="0">
                <a:latin typeface="Calibri" panose="020F0502020204030204" pitchFamily="34" charset="0"/>
              </a:rPr>
              <a:t>11 </a:t>
            </a:r>
            <a:r>
              <a:rPr lang="en-US" sz="2800" b="1" dirty="0">
                <a:latin typeface="Calibri" panose="020F0502020204030204" pitchFamily="34" charset="0"/>
              </a:rPr>
              <a:t>I want you to know, brothers and sisters, that the gospel I preached is not of human origin. </a:t>
            </a:r>
            <a:r>
              <a:rPr lang="en-US" sz="2800" b="1" baseline="30000" dirty="0">
                <a:latin typeface="Calibri" panose="020F0502020204030204" pitchFamily="34" charset="0"/>
              </a:rPr>
              <a:t>12 </a:t>
            </a:r>
            <a:r>
              <a:rPr lang="en-US" sz="2800" b="1" dirty="0">
                <a:latin typeface="Calibri" panose="020F0502020204030204" pitchFamily="34" charset="0"/>
              </a:rPr>
              <a:t>I did not receive it from any man, nor was I taught it; rather, I received it by revelation from Jesus Christ.</a:t>
            </a:r>
          </a:p>
        </p:txBody>
      </p:sp>
    </p:spTree>
    <p:extLst>
      <p:ext uri="{BB962C8B-B14F-4D97-AF65-F5344CB8AC3E}">
        <p14:creationId xmlns:p14="http://schemas.microsoft.com/office/powerpoint/2010/main" xmlns="" val="250535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normAutofit fontScale="90000"/>
          </a:bodyPr>
          <a:lstStyle/>
          <a:p>
            <a:r>
              <a:rPr lang="en-US" b="1" dirty="0"/>
              <a:t>Paul, the apostle from Galatian</a:t>
            </a:r>
          </a:p>
        </p:txBody>
      </p:sp>
      <p:sp>
        <p:nvSpPr>
          <p:cNvPr id="3" name="Content Placeholder 2"/>
          <p:cNvSpPr>
            <a:spLocks noGrp="1"/>
          </p:cNvSpPr>
          <p:nvPr>
            <p:ph idx="1"/>
          </p:nvPr>
        </p:nvSpPr>
        <p:spPr>
          <a:xfrm>
            <a:off x="1823665" y="1774374"/>
            <a:ext cx="6591985" cy="4459516"/>
          </a:xfrm>
        </p:spPr>
        <p:txBody>
          <a:bodyPr>
            <a:noAutofit/>
          </a:bodyPr>
          <a:lstStyle/>
          <a:p>
            <a:pPr marL="0" indent="0">
              <a:buNone/>
            </a:pPr>
            <a:r>
              <a:rPr lang="en-US" sz="2600" b="1" baseline="30000" dirty="0">
                <a:latin typeface="Calibri" panose="020F0502020204030204" pitchFamily="34" charset="0"/>
              </a:rPr>
              <a:t>15 </a:t>
            </a:r>
            <a:r>
              <a:rPr lang="en-US" sz="2600" b="1" dirty="0">
                <a:latin typeface="Calibri" panose="020F0502020204030204" pitchFamily="34" charset="0"/>
              </a:rPr>
              <a:t>But when God, who set me apart from my mother’s womb and called me by his grace, was pleased </a:t>
            </a:r>
            <a:r>
              <a:rPr lang="en-US" sz="2600" b="1" baseline="30000" dirty="0">
                <a:latin typeface="Calibri" panose="020F0502020204030204" pitchFamily="34" charset="0"/>
              </a:rPr>
              <a:t>16 </a:t>
            </a:r>
            <a:r>
              <a:rPr lang="en-US" sz="2600" b="1" dirty="0">
                <a:latin typeface="Calibri" panose="020F0502020204030204" pitchFamily="34" charset="0"/>
              </a:rPr>
              <a:t>to reveal his Son in me so that I might preach him among the Gentiles, my immediate response was not to consult any human being. </a:t>
            </a:r>
            <a:r>
              <a:rPr lang="en-US" sz="2600" b="1" baseline="30000" dirty="0">
                <a:latin typeface="Calibri" panose="020F0502020204030204" pitchFamily="34" charset="0"/>
              </a:rPr>
              <a:t>17 </a:t>
            </a:r>
            <a:r>
              <a:rPr lang="en-US" sz="2600" b="1" dirty="0">
                <a:latin typeface="Calibri" panose="020F0502020204030204" pitchFamily="34" charset="0"/>
              </a:rPr>
              <a:t>I did not go up to Jerusalem to see those who were apostles before I was, but I went into Arabia. Later I returned to Damascus. </a:t>
            </a:r>
            <a:r>
              <a:rPr lang="en-US" sz="2600" b="1" baseline="30000" dirty="0">
                <a:latin typeface="Calibri" panose="020F0502020204030204" pitchFamily="34" charset="0"/>
              </a:rPr>
              <a:t>18 </a:t>
            </a:r>
            <a:r>
              <a:rPr lang="en-US" sz="2600" b="1" dirty="0">
                <a:latin typeface="Calibri" panose="020F0502020204030204" pitchFamily="34" charset="0"/>
              </a:rPr>
              <a:t>Then after three years, I went up to Jerusalem to get acquainted with Cephas and stayed with him fifteen days</a:t>
            </a:r>
          </a:p>
        </p:txBody>
      </p:sp>
    </p:spTree>
    <p:extLst>
      <p:ext uri="{BB962C8B-B14F-4D97-AF65-F5344CB8AC3E}">
        <p14:creationId xmlns:p14="http://schemas.microsoft.com/office/powerpoint/2010/main" xmlns="" val="2913239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8430"/>
          </a:xfrm>
        </p:spPr>
        <p:txBody>
          <a:bodyPr/>
          <a:lstStyle/>
          <a:p>
            <a:r>
              <a:rPr lang="en-US" b="1" dirty="0"/>
              <a:t>John 6:35,41</a:t>
            </a:r>
          </a:p>
        </p:txBody>
      </p:sp>
      <p:sp>
        <p:nvSpPr>
          <p:cNvPr id="3" name="Content Placeholder 2"/>
          <p:cNvSpPr>
            <a:spLocks noGrp="1"/>
          </p:cNvSpPr>
          <p:nvPr>
            <p:ph idx="1"/>
          </p:nvPr>
        </p:nvSpPr>
        <p:spPr>
          <a:xfrm>
            <a:off x="1823665" y="1774374"/>
            <a:ext cx="6591985" cy="4459516"/>
          </a:xfrm>
        </p:spPr>
        <p:txBody>
          <a:bodyPr>
            <a:noAutofit/>
          </a:bodyPr>
          <a:lstStyle/>
          <a:p>
            <a:pPr marL="0" indent="0">
              <a:buNone/>
            </a:pPr>
            <a:r>
              <a:rPr lang="en-US" sz="3000" b="1" baseline="30000" dirty="0">
                <a:latin typeface="Calibri" panose="020F0502020204030204" pitchFamily="34" charset="0"/>
              </a:rPr>
              <a:t>35 </a:t>
            </a:r>
            <a:r>
              <a:rPr lang="en-US" sz="3000" b="1" dirty="0">
                <a:latin typeface="Calibri" panose="020F0502020204030204" pitchFamily="34" charset="0"/>
              </a:rPr>
              <a:t>Then Jesus declared, “I am the bread of life. Whoever comes to me will never go hungry, and whoever believes in me will never be thirsty. </a:t>
            </a:r>
          </a:p>
          <a:p>
            <a:pPr marL="0" indent="0">
              <a:buNone/>
            </a:pPr>
            <a:r>
              <a:rPr lang="en-US" sz="3000" b="1" baseline="30000" dirty="0">
                <a:latin typeface="Calibri" panose="020F0502020204030204" pitchFamily="34" charset="0"/>
              </a:rPr>
              <a:t>41 </a:t>
            </a:r>
            <a:r>
              <a:rPr lang="en-US" sz="3000" b="1" dirty="0">
                <a:latin typeface="Calibri" panose="020F0502020204030204" pitchFamily="34" charset="0"/>
              </a:rPr>
              <a:t>At this the Jews there began to grumble about him because he said, “I am the bread that came down from heaven.</a:t>
            </a:r>
          </a:p>
          <a:p>
            <a:pPr marL="0" indent="0">
              <a:buNone/>
            </a:pPr>
            <a:endParaRPr lang="en-US" sz="2800" b="1" dirty="0">
              <a:latin typeface="Calibri" panose="020F0502020204030204" pitchFamily="34" charset="0"/>
            </a:endParaRPr>
          </a:p>
        </p:txBody>
      </p:sp>
    </p:spTree>
    <p:extLst>
      <p:ext uri="{BB962C8B-B14F-4D97-AF65-F5344CB8AC3E}">
        <p14:creationId xmlns:p14="http://schemas.microsoft.com/office/powerpoint/2010/main" xmlns="" val="212992832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1355</TotalTime>
  <Words>413</Words>
  <Application>Microsoft Office PowerPoint</Application>
  <PresentationFormat>On-screen Show (4:3)</PresentationFormat>
  <Paragraphs>66</Paragraphs>
  <Slides>21</Slides>
  <Notes>0</Notes>
  <HiddenSlides>1</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Wisp</vt:lpstr>
      <vt:lpstr>1_Wisp</vt:lpstr>
      <vt:lpstr>New Unleavened Batch</vt:lpstr>
      <vt:lpstr>1 Corinthians 11:17-20</vt:lpstr>
      <vt:lpstr>1 Corinthians 11:21-22</vt:lpstr>
      <vt:lpstr>Slide 4</vt:lpstr>
      <vt:lpstr>The Lord's table is like a great bridge, spanning the entire interval of the Church's history on earth. One end of it rests on the shame of the cross, the other is planted in the glory of the kingdom. This feast sustains a threefold relationship to the Christian:</vt:lpstr>
      <vt:lpstr>1 Corinthians 11:23-24</vt:lpstr>
      <vt:lpstr>Paul, the apostle from Galatian</vt:lpstr>
      <vt:lpstr>Paul, the apostle from Galatian</vt:lpstr>
      <vt:lpstr>John 6:35,41</vt:lpstr>
      <vt:lpstr>John 6:48-51</vt:lpstr>
      <vt:lpstr>1 Corinthians 11:25-26</vt:lpstr>
      <vt:lpstr>Heb 8:8-12, Jer 31:31-33</vt:lpstr>
      <vt:lpstr>Slide 13</vt:lpstr>
      <vt:lpstr>Proclamation of the Lord’s Death</vt:lpstr>
      <vt:lpstr>1 Corinthians 11:27-28</vt:lpstr>
      <vt:lpstr>Slide 16</vt:lpstr>
      <vt:lpstr>1 Corinthians 11:29-31</vt:lpstr>
      <vt:lpstr>1 Corinthians 11:32-34</vt:lpstr>
      <vt:lpstr>The Greatest Man</vt:lpstr>
      <vt:lpstr>Jonathan Edward : Bad book case</vt:lpstr>
      <vt:lpstr>1 Cor 10:16,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Corinthians 5:6-8</dc:title>
  <dc:creator>Chara Teh</dc:creator>
  <cp:lastModifiedBy>Fpbcpg</cp:lastModifiedBy>
  <cp:revision>26</cp:revision>
  <dcterms:created xsi:type="dcterms:W3CDTF">2019-11-18T09:14:57Z</dcterms:created>
  <dcterms:modified xsi:type="dcterms:W3CDTF">2019-11-24T00:58:46Z</dcterms:modified>
</cp:coreProperties>
</file>