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handoutMasterIdLst>
    <p:handoutMasterId r:id="rId26"/>
  </p:handoutMasterIdLst>
  <p:sldIdLst>
    <p:sldId id="285" r:id="rId2"/>
    <p:sldId id="289" r:id="rId3"/>
    <p:sldId id="290" r:id="rId4"/>
    <p:sldId id="294" r:id="rId5"/>
    <p:sldId id="295" r:id="rId6"/>
    <p:sldId id="297" r:id="rId7"/>
    <p:sldId id="298" r:id="rId8"/>
    <p:sldId id="301" r:id="rId9"/>
    <p:sldId id="302" r:id="rId10"/>
    <p:sldId id="303" r:id="rId11"/>
    <p:sldId id="304" r:id="rId12"/>
    <p:sldId id="307" r:id="rId13"/>
    <p:sldId id="306" r:id="rId14"/>
    <p:sldId id="309" r:id="rId15"/>
    <p:sldId id="311" r:id="rId16"/>
    <p:sldId id="314" r:id="rId17"/>
    <p:sldId id="315" r:id="rId18"/>
    <p:sldId id="317" r:id="rId19"/>
    <p:sldId id="318" r:id="rId20"/>
    <p:sldId id="319" r:id="rId21"/>
    <p:sldId id="312" r:id="rId22"/>
    <p:sldId id="320" r:id="rId23"/>
    <p:sldId id="321" r:id="rId24"/>
    <p:sldId id="322"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8B9A54"/>
    <a:srgbClr val="94C5F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6" d="100"/>
          <a:sy n="106" d="100"/>
        </p:scale>
        <p:origin x="-168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0EDD8E-79E3-5149-9AD0-75D5030A0B55}" type="datetimeFigureOut">
              <a:rPr lang="en-US" smtClean="0"/>
              <a:pPr/>
              <a:t>12/29/2019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CA02F5-A1A7-4943-B563-1D47B07164B8}" type="slidenum">
              <a:rPr lang="en-US" smtClean="0"/>
              <a:pPr/>
              <a:t>‹#›</a:t>
            </a:fld>
            <a:endParaRPr lang="en-US"/>
          </a:p>
        </p:txBody>
      </p:sp>
    </p:spTree>
    <p:extLst>
      <p:ext uri="{BB962C8B-B14F-4D97-AF65-F5344CB8AC3E}">
        <p14:creationId xmlns:p14="http://schemas.microsoft.com/office/powerpoint/2010/main" xmlns="" val="27118080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09138-51BF-CD41-899E-4458595FF5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52C2F-178F-2F4C-9073-9352E592E9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7464A-9597-604C-AAC0-9CA82B1B26D7}"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9D97-A010-624B-A573-FC3FB52854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929DD-AF64-F24A-A0BC-C59704E5ED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983B3-AA2B-3E4D-82F2-C7BDFA47B2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A6B36-BA02-0D4B-8F69-66665CF7B3A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2969A057-2304-B54E-A332-9401624F8CCE}"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142E34-3BDF-E641-9695-6985DE0311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E8D9D-93A3-5945-BD5A-BFB1A0AF9C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B09DC-AD40-7545-92EC-20D2A0813A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16484943-0AAC-3041-B11D-C98A96071CAA}"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jpeg"/><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1 Thessalonians 1</a:t>
            </a: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8800"/>
                    </a14:imgEffect>
                  </a14:imgLayer>
                </a14:imgProps>
              </a:ext>
            </a:extLst>
          </a:blip>
          <a:stretch>
            <a:fillRect/>
          </a:stretch>
        </p:blipFill>
        <p:spPr>
          <a:xfrm>
            <a:off x="1600200" y="1828800"/>
            <a:ext cx="6553200" cy="4495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55503648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5400" cy="914400"/>
          </a:xfrm>
        </p:spPr>
        <p:txBody>
          <a:bodyPr/>
          <a:lstStyle/>
          <a:p>
            <a:r>
              <a:rPr lang="en-US" dirty="0" smtClean="0"/>
              <a:t>Work Produced By Faith</a:t>
            </a:r>
            <a:endParaRPr lang="en-US" dirty="0"/>
          </a:p>
        </p:txBody>
      </p:sp>
      <p:pic>
        <p:nvPicPr>
          <p:cNvPr id="5" name="Picture Placeholder 4"/>
          <p:cNvPicPr>
            <a:picLocks noGrp="1" noChangeAspect="1"/>
          </p:cNvPicPr>
          <p:nvPr>
            <p:ph type="pic" idx="1"/>
          </p:nvPr>
        </p:nvPicPr>
        <p:blipFill>
          <a:blip r:embed="rId2"/>
          <a:srcRect t="-46081" b="-46081"/>
          <a:stretch>
            <a:fillRect/>
          </a:stretch>
        </p:blipFill>
        <p:spPr>
          <a:xfrm>
            <a:off x="5029200" y="1981200"/>
            <a:ext cx="3886200" cy="41910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304800" y="1905000"/>
            <a:ext cx="4572000" cy="4267200"/>
          </a:xfrm>
        </p:spPr>
        <p:txBody>
          <a:bodyPr>
            <a:normAutofit/>
          </a:bodyPr>
          <a:lstStyle/>
          <a:p>
            <a:pPr algn="r"/>
            <a:r>
              <a:rPr lang="en-US" b="1" baseline="30000" dirty="0" smtClean="0">
                <a:solidFill>
                  <a:schemeClr val="tx1"/>
                </a:solidFill>
              </a:rPr>
              <a:t>10 </a:t>
            </a:r>
            <a:r>
              <a:rPr lang="en-US" b="1" dirty="0" smtClean="0">
                <a:solidFill>
                  <a:schemeClr val="tx1"/>
                </a:solidFill>
              </a:rPr>
              <a:t>For we are God’s handiwork, created in Christ Jesus to do </a:t>
            </a:r>
            <a:r>
              <a:rPr lang="en-US" sz="2800" b="1" dirty="0" smtClean="0">
                <a:solidFill>
                  <a:schemeClr val="tx1"/>
                </a:solidFill>
              </a:rPr>
              <a:t>good works</a:t>
            </a:r>
            <a:r>
              <a:rPr lang="en-US" b="1" dirty="0" smtClean="0">
                <a:solidFill>
                  <a:schemeClr val="tx1"/>
                </a:solidFill>
              </a:rPr>
              <a:t>, which God prepared in advance for us to do.             </a:t>
            </a:r>
            <a:r>
              <a:rPr lang="en-US" b="1" i="1" dirty="0" smtClean="0">
                <a:solidFill>
                  <a:schemeClr val="accent1">
                    <a:lumMod val="50000"/>
                  </a:schemeClr>
                </a:solidFill>
              </a:rPr>
              <a:t>(Ephesians 2)</a:t>
            </a:r>
            <a:endParaRPr lang="en-US" b="1" i="1" dirty="0">
              <a:solidFill>
                <a:schemeClr val="accent1">
                  <a:lumMod val="50000"/>
                </a:schemeClr>
              </a:solidFill>
            </a:endParaRPr>
          </a:p>
          <a:p>
            <a:pPr algn="just">
              <a:spcBef>
                <a:spcPts val="1400"/>
              </a:spcBef>
            </a:pPr>
            <a:endParaRPr lang="en-US" sz="800" b="1" dirty="0" smtClean="0">
              <a:solidFill>
                <a:schemeClr val="tx1"/>
              </a:solidFill>
            </a:endParaRPr>
          </a:p>
          <a:p>
            <a:pPr algn="just">
              <a:spcBef>
                <a:spcPts val="1400"/>
              </a:spcBef>
            </a:pPr>
            <a:r>
              <a:rPr lang="en-US" b="1" dirty="0" smtClean="0">
                <a:solidFill>
                  <a:schemeClr val="tx1"/>
                </a:solidFill>
              </a:rPr>
              <a:t>Salvation </a:t>
            </a:r>
            <a:r>
              <a:rPr lang="en-US" b="1" dirty="0">
                <a:solidFill>
                  <a:schemeClr val="tx1"/>
                </a:solidFill>
              </a:rPr>
              <a:t>is God’s gift. Faith rests upon the work of God, not our work. Yet when we rest on God’s work, God produces His work in us.</a:t>
            </a:r>
            <a:r>
              <a:rPr lang="en-MY" dirty="0">
                <a:solidFill>
                  <a:schemeClr val="tx1"/>
                </a:solidFill>
              </a:rPr>
              <a:t>      </a:t>
            </a:r>
          </a:p>
          <a:p>
            <a:pPr algn="r">
              <a:spcBef>
                <a:spcPts val="400"/>
              </a:spcBef>
            </a:pPr>
            <a:r>
              <a:rPr lang="en-US" b="1" i="1" dirty="0">
                <a:solidFill>
                  <a:schemeClr val="accent1">
                    <a:lumMod val="50000"/>
                  </a:schemeClr>
                </a:solidFill>
              </a:rPr>
              <a:t>(Keith Krell, </a:t>
            </a:r>
            <a:r>
              <a:rPr lang="en-US" b="1" dirty="0">
                <a:solidFill>
                  <a:schemeClr val="accent1">
                    <a:lumMod val="50000"/>
                  </a:schemeClr>
                </a:solidFill>
              </a:rPr>
              <a:t>“Work And Wait”</a:t>
            </a:r>
            <a:r>
              <a:rPr lang="en-US" b="1" i="1" dirty="0">
                <a:solidFill>
                  <a:schemeClr val="accent1">
                    <a:lumMod val="50000"/>
                  </a:schemeClr>
                </a:solidFill>
              </a:rPr>
              <a:t>)</a:t>
            </a:r>
            <a:r>
              <a:rPr lang="en-MY" dirty="0">
                <a:solidFill>
                  <a:schemeClr val="accent1">
                    <a:lumMod val="50000"/>
                  </a:schemeClr>
                </a:solidFill>
              </a:rPr>
              <a:t> </a:t>
            </a:r>
            <a:endParaRPr lang="en-US" dirty="0">
              <a:solidFill>
                <a:schemeClr val="accent1">
                  <a:lumMod val="50000"/>
                </a:schemeClr>
              </a:solidFill>
            </a:endParaRPr>
          </a:p>
        </p:txBody>
      </p:sp>
    </p:spTree>
    <p:extLst>
      <p:ext uri="{BB962C8B-B14F-4D97-AF65-F5344CB8AC3E}">
        <p14:creationId xmlns:p14="http://schemas.microsoft.com/office/powerpoint/2010/main" xmlns="" val="182368672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p:cTn id="12"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048001"/>
            <a:ext cx="8001000" cy="3200399"/>
          </a:xfrm>
        </p:spPr>
        <p:txBody>
          <a:bodyPr/>
          <a:lstStyle/>
          <a:p>
            <a:pPr algn="just"/>
            <a:r>
              <a:rPr lang="en-US" sz="1800" b="1" baseline="30000" dirty="0">
                <a:solidFill>
                  <a:schemeClr val="tx1"/>
                </a:solidFill>
              </a:rPr>
              <a:t>14 </a:t>
            </a:r>
            <a:r>
              <a:rPr lang="en-US" sz="1800" b="1" dirty="0">
                <a:solidFill>
                  <a:schemeClr val="tx1"/>
                </a:solidFill>
              </a:rPr>
              <a:t>What good is it, my brothers and sisters, if someone claims to have faith but has no deeds? Can such faith save them? </a:t>
            </a:r>
            <a:r>
              <a:rPr lang="en-US" sz="1800" b="1" baseline="30000" dirty="0">
                <a:solidFill>
                  <a:schemeClr val="tx1"/>
                </a:solidFill>
              </a:rPr>
              <a:t>15 </a:t>
            </a:r>
            <a:r>
              <a:rPr lang="en-US" sz="1800" b="1" dirty="0">
                <a:solidFill>
                  <a:schemeClr val="tx1"/>
                </a:solidFill>
              </a:rPr>
              <a:t>Suppose a brother or a sister is without clothes and daily food. </a:t>
            </a:r>
            <a:r>
              <a:rPr lang="en-US" sz="1800" b="1" baseline="30000" dirty="0">
                <a:solidFill>
                  <a:schemeClr val="tx1"/>
                </a:solidFill>
              </a:rPr>
              <a:t>16 </a:t>
            </a:r>
            <a:r>
              <a:rPr lang="en-US" sz="1800" b="1" dirty="0">
                <a:solidFill>
                  <a:schemeClr val="tx1"/>
                </a:solidFill>
              </a:rPr>
              <a:t>If one of you says to them, ‘Go in peace; keep warm and well fed,’ but does nothing about their physical needs, what good is it? </a:t>
            </a:r>
            <a:r>
              <a:rPr lang="en-US" sz="1800" b="1" baseline="30000" dirty="0">
                <a:solidFill>
                  <a:schemeClr val="tx1"/>
                </a:solidFill>
              </a:rPr>
              <a:t>17 </a:t>
            </a:r>
            <a:r>
              <a:rPr lang="en-US" sz="1800" b="1" dirty="0">
                <a:solidFill>
                  <a:schemeClr val="tx1"/>
                </a:solidFill>
              </a:rPr>
              <a:t>In the same way, faith by itself, if it is not accompanied by action, is dead.</a:t>
            </a:r>
            <a:endParaRPr lang="en-MY" sz="1800" dirty="0">
              <a:solidFill>
                <a:schemeClr val="tx1"/>
              </a:solidFill>
            </a:endParaRPr>
          </a:p>
          <a:p>
            <a:pPr algn="just"/>
            <a:r>
              <a:rPr lang="en-US" sz="1800" b="1" baseline="30000" dirty="0">
                <a:solidFill>
                  <a:schemeClr val="tx1"/>
                </a:solidFill>
              </a:rPr>
              <a:t>18 </a:t>
            </a:r>
            <a:r>
              <a:rPr lang="en-US" sz="1800" b="1" dirty="0">
                <a:solidFill>
                  <a:schemeClr val="tx1"/>
                </a:solidFill>
              </a:rPr>
              <a:t>But someone will say, ‘You have faith; I have deeds.’</a:t>
            </a:r>
            <a:endParaRPr lang="en-MY" sz="1800" dirty="0">
              <a:solidFill>
                <a:schemeClr val="tx1"/>
              </a:solidFill>
            </a:endParaRPr>
          </a:p>
          <a:p>
            <a:pPr algn="just"/>
            <a:r>
              <a:rPr lang="en-US" sz="1800" b="1" dirty="0">
                <a:solidFill>
                  <a:schemeClr val="tx1"/>
                </a:solidFill>
              </a:rPr>
              <a:t>Show me your faith without deeds, and I will show you my faith by my deeds.</a:t>
            </a:r>
            <a:r>
              <a:rPr lang="en-MY" sz="1800" dirty="0">
                <a:solidFill>
                  <a:schemeClr val="tx1"/>
                </a:solidFill>
              </a:rPr>
              <a:t>					</a:t>
            </a:r>
            <a:r>
              <a:rPr lang="en-MY" sz="1800" dirty="0">
                <a:solidFill>
                  <a:schemeClr val="accent1">
                    <a:lumMod val="50000"/>
                  </a:schemeClr>
                </a:solidFill>
              </a:rPr>
              <a:t> </a:t>
            </a:r>
            <a:r>
              <a:rPr lang="en-MY" sz="1800" dirty="0" smtClean="0">
                <a:solidFill>
                  <a:schemeClr val="accent1">
                    <a:lumMod val="50000"/>
                  </a:schemeClr>
                </a:solidFill>
              </a:rPr>
              <a:t>            </a:t>
            </a:r>
            <a:r>
              <a:rPr lang="en-US" sz="1800" b="1" i="1" dirty="0">
                <a:solidFill>
                  <a:schemeClr val="accent1">
                    <a:lumMod val="50000"/>
                  </a:schemeClr>
                </a:solidFill>
              </a:rPr>
              <a:t>(James 1</a:t>
            </a:r>
            <a:r>
              <a:rPr lang="en-US" sz="1800" b="1" i="1" dirty="0" smtClean="0">
                <a:solidFill>
                  <a:schemeClr val="accent1">
                    <a:lumMod val="50000"/>
                  </a:schemeClr>
                </a:solidFill>
              </a:rPr>
              <a:t>)</a:t>
            </a:r>
            <a:endParaRPr lang="en-MY" sz="1800" dirty="0">
              <a:solidFill>
                <a:schemeClr val="accent1">
                  <a:lumMod val="50000"/>
                </a:schemeClr>
              </a:solidFill>
            </a:endParaRPr>
          </a:p>
        </p:txBody>
      </p:sp>
      <p:pic>
        <p:nvPicPr>
          <p:cNvPr id="5" name="Picture Placeholder 4"/>
          <p:cNvPicPr>
            <a:picLocks noGrp="1" noChangeAspect="1"/>
          </p:cNvPicPr>
          <p:nvPr>
            <p:ph type="pic" sz="quarter" idx="13"/>
          </p:nvPr>
        </p:nvPicPr>
        <p:blipFill rotWithShape="1">
          <a:blip r:embed="rId2"/>
          <a:srcRect t="21290" b="38101"/>
          <a:stretch/>
        </p:blipFill>
        <p:spPr>
          <a:xfrm>
            <a:off x="927100" y="689107"/>
            <a:ext cx="7988300" cy="1825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21556915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495800"/>
            <a:ext cx="8001000" cy="1855695"/>
          </a:xfrm>
        </p:spPr>
        <p:txBody>
          <a:bodyPr>
            <a:normAutofit/>
          </a:bodyPr>
          <a:lstStyle/>
          <a:p>
            <a:pPr algn="just"/>
            <a:r>
              <a:rPr lang="en-MY" sz="1800" b="1" dirty="0">
                <a:solidFill>
                  <a:schemeClr val="tx1"/>
                </a:solidFill>
              </a:rPr>
              <a:t>“Be careful not to practice your righteousness in front of others to be seen by them. If you do, you will have no reward from your Father in </a:t>
            </a:r>
            <a:r>
              <a:rPr lang="en-MY" sz="1800" b="1" dirty="0" smtClean="0">
                <a:solidFill>
                  <a:schemeClr val="tx1"/>
                </a:solidFill>
              </a:rPr>
              <a:t>heaven…</a:t>
            </a:r>
            <a:endParaRPr lang="en-MY" sz="1800" dirty="0">
              <a:solidFill>
                <a:schemeClr val="tx1"/>
              </a:solidFill>
            </a:endParaRPr>
          </a:p>
          <a:p>
            <a:pPr algn="just"/>
            <a:r>
              <a:rPr lang="en-MY" sz="1800" b="1" dirty="0" smtClean="0">
                <a:solidFill>
                  <a:schemeClr val="tx1"/>
                </a:solidFill>
              </a:rPr>
              <a:t>Then </a:t>
            </a:r>
            <a:r>
              <a:rPr lang="en-MY" sz="1800" b="1" dirty="0">
                <a:solidFill>
                  <a:schemeClr val="tx1"/>
                </a:solidFill>
              </a:rPr>
              <a:t>your Father, who sees what is done in secret, will reward </a:t>
            </a:r>
            <a:r>
              <a:rPr lang="en-MY" sz="1800" b="1" dirty="0" smtClean="0">
                <a:solidFill>
                  <a:schemeClr val="tx1"/>
                </a:solidFill>
              </a:rPr>
              <a:t>you.</a:t>
            </a:r>
          </a:p>
          <a:p>
            <a:pPr algn="r"/>
            <a:r>
              <a:rPr lang="en-MY" sz="1800" b="1" dirty="0" smtClean="0">
                <a:solidFill>
                  <a:schemeClr val="accent1">
                    <a:lumMod val="50000"/>
                  </a:schemeClr>
                </a:solidFill>
              </a:rPr>
              <a:t> </a:t>
            </a:r>
            <a:r>
              <a:rPr lang="en-MY" sz="1800" b="1" i="1" dirty="0">
                <a:solidFill>
                  <a:schemeClr val="accent1">
                    <a:lumMod val="50000"/>
                  </a:schemeClr>
                </a:solidFill>
              </a:rPr>
              <a:t>(Matthew 6</a:t>
            </a:r>
            <a:r>
              <a:rPr lang="en-MY" sz="1800" b="1" i="1" dirty="0" smtClean="0">
                <a:solidFill>
                  <a:schemeClr val="accent1">
                    <a:lumMod val="50000"/>
                  </a:schemeClr>
                </a:solidFill>
              </a:rPr>
              <a:t>)</a:t>
            </a:r>
            <a:endParaRPr lang="en-MY" sz="1800" dirty="0">
              <a:solidFill>
                <a:schemeClr val="accent1">
                  <a:lumMod val="50000"/>
                </a:schemeClr>
              </a:solidFill>
            </a:endParaRPr>
          </a:p>
        </p:txBody>
      </p:sp>
      <p:sp>
        <p:nvSpPr>
          <p:cNvPr id="6" name="TextBox 5"/>
          <p:cNvSpPr txBox="1"/>
          <p:nvPr/>
        </p:nvSpPr>
        <p:spPr>
          <a:xfrm>
            <a:off x="11510624" y="4424836"/>
            <a:ext cx="184666" cy="369332"/>
          </a:xfrm>
          <a:prstGeom prst="rect">
            <a:avLst/>
          </a:prstGeom>
          <a:noFill/>
        </p:spPr>
        <p:txBody>
          <a:bodyPr wrap="none" rtlCol="0">
            <a:spAutoFit/>
          </a:bodyPr>
          <a:lstStyle/>
          <a:p>
            <a:endParaRPr lang="en-US" dirty="0"/>
          </a:p>
        </p:txBody>
      </p:sp>
      <p:pic>
        <p:nvPicPr>
          <p:cNvPr id="8" name="Picture Placeholder 7"/>
          <p:cNvPicPr>
            <a:picLocks noGrp="1" noChangeAspect="1"/>
          </p:cNvPicPr>
          <p:nvPr>
            <p:ph type="pic" sz="quarter" idx="13"/>
          </p:nvPr>
        </p:nvPicPr>
        <p:blipFill>
          <a:blip r:embed="rId2"/>
          <a:srcRect l="-56025" r="-56025"/>
          <a:stretch>
            <a:fillRect/>
          </a:stretch>
        </p:blipFill>
        <p:spPr>
          <a:xfrm>
            <a:off x="592004" y="838200"/>
            <a:ext cx="8780596" cy="3276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29581251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914400"/>
          </a:xfrm>
        </p:spPr>
        <p:txBody>
          <a:bodyPr/>
          <a:lstStyle/>
          <a:p>
            <a:r>
              <a:rPr lang="en-US" dirty="0" err="1" smtClean="0"/>
              <a:t>Labour</a:t>
            </a:r>
            <a:r>
              <a:rPr lang="en-US" dirty="0" smtClean="0"/>
              <a:t> Prompted By Love</a:t>
            </a:r>
            <a:endParaRPr lang="en-US" dirty="0"/>
          </a:p>
        </p:txBody>
      </p:sp>
      <p:sp>
        <p:nvSpPr>
          <p:cNvPr id="3" name="Subtitle 2"/>
          <p:cNvSpPr>
            <a:spLocks noGrp="1"/>
          </p:cNvSpPr>
          <p:nvPr>
            <p:ph type="subTitle" idx="1"/>
          </p:nvPr>
        </p:nvSpPr>
        <p:spPr>
          <a:xfrm>
            <a:off x="642910" y="4357694"/>
            <a:ext cx="8001000" cy="2209800"/>
          </a:xfrm>
        </p:spPr>
        <p:txBody>
          <a:bodyPr>
            <a:normAutofit/>
          </a:bodyPr>
          <a:lstStyle/>
          <a:p>
            <a:pPr algn="just"/>
            <a:r>
              <a:rPr lang="en-US" b="1" baseline="30000" dirty="0">
                <a:solidFill>
                  <a:schemeClr val="tx1"/>
                </a:solidFill>
              </a:rPr>
              <a:t>1</a:t>
            </a:r>
            <a:r>
              <a:rPr lang="en-US" b="1" dirty="0">
                <a:solidFill>
                  <a:schemeClr val="tx1"/>
                </a:solidFill>
              </a:rPr>
              <a:t> If I speak in the tongues of men and of angels, but have not love, I am only a resounding gong or a clanging cymbal. </a:t>
            </a:r>
            <a:r>
              <a:rPr lang="en-US" b="1" baseline="30000" dirty="0">
                <a:solidFill>
                  <a:schemeClr val="tx1"/>
                </a:solidFill>
              </a:rPr>
              <a:t>2</a:t>
            </a:r>
            <a:r>
              <a:rPr lang="en-US" b="1" dirty="0">
                <a:solidFill>
                  <a:schemeClr val="tx1"/>
                </a:solidFill>
              </a:rPr>
              <a:t> If I have the gift of prophecy and can fathom all mysteries and all knowledge, and if I have a faith that can move mountains, but have not love, I am nothing. </a:t>
            </a:r>
            <a:r>
              <a:rPr lang="en-US" b="1" baseline="30000" dirty="0">
                <a:solidFill>
                  <a:schemeClr val="tx1"/>
                </a:solidFill>
              </a:rPr>
              <a:t>3</a:t>
            </a:r>
            <a:r>
              <a:rPr lang="en-US" b="1" dirty="0">
                <a:solidFill>
                  <a:schemeClr val="tx1"/>
                </a:solidFill>
              </a:rPr>
              <a:t> If I give all I possess to the poor and surrender my body to the flames, but have not love, I gain nothing. 	</a:t>
            </a:r>
          </a:p>
          <a:p>
            <a:pPr algn="r"/>
            <a:r>
              <a:rPr lang="en-US" b="1" i="1" dirty="0">
                <a:solidFill>
                  <a:schemeClr val="accent1">
                    <a:lumMod val="50000"/>
                  </a:schemeClr>
                </a:solidFill>
              </a:rPr>
              <a:t>(1 Corinthians 13)</a:t>
            </a:r>
            <a:endParaRPr lang="en-US" b="1" dirty="0">
              <a:solidFill>
                <a:schemeClr val="accent1">
                  <a:lumMod val="50000"/>
                </a:schemeClr>
              </a:solidFill>
            </a:endParaRPr>
          </a:p>
          <a:p>
            <a:endParaRPr lang="en-US" dirty="0"/>
          </a:p>
        </p:txBody>
      </p:sp>
      <p:pic>
        <p:nvPicPr>
          <p:cNvPr id="5" name="Picture Placeholder 5"/>
          <p:cNvPicPr>
            <a:picLocks noGrp="1" noChangeAspect="1"/>
          </p:cNvPicPr>
          <p:nvPr>
            <p:ph type="pic" sz="quarter" idx="13"/>
          </p:nvPr>
        </p:nvPicPr>
        <p:blipFill rotWithShape="1">
          <a:blip r:embed="rId2">
            <a:extLst>
              <a:ext uri="{BEBA8EAE-BF5A-486C-A8C5-ECC9F3942E4B}">
                <a14:imgProps xmlns:a14="http://schemas.microsoft.com/office/drawing/2010/main" xmlns="">
                  <a14:imgLayer r:embed="rId3">
                    <a14:imgEffect>
                      <a14:colorTemperature colorTemp="8800"/>
                    </a14:imgEffect>
                  </a14:imgLayer>
                </a14:imgProps>
              </a:ext>
            </a:extLst>
          </a:blip>
          <a:srcRect t="19388" b="19388"/>
          <a:stretch/>
        </p:blipFill>
        <p:spPr>
          <a:xfrm>
            <a:off x="2438400" y="1752601"/>
            <a:ext cx="4876800" cy="2372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71063111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8915400" cy="914400"/>
          </a:xfrm>
        </p:spPr>
        <p:txBody>
          <a:bodyPr/>
          <a:lstStyle/>
          <a:p>
            <a:r>
              <a:rPr lang="en-US" dirty="0" err="1" smtClean="0"/>
              <a:t>Labour</a:t>
            </a:r>
            <a:r>
              <a:rPr lang="en-US" dirty="0" smtClean="0"/>
              <a:t> Prompted By Love</a:t>
            </a:r>
            <a:endParaRPr lang="en-US" dirty="0"/>
          </a:p>
        </p:txBody>
      </p:sp>
      <p:sp>
        <p:nvSpPr>
          <p:cNvPr id="3" name="Subtitle 2"/>
          <p:cNvSpPr>
            <a:spLocks noGrp="1"/>
          </p:cNvSpPr>
          <p:nvPr>
            <p:ph type="subTitle" idx="1"/>
          </p:nvPr>
        </p:nvSpPr>
        <p:spPr>
          <a:xfrm>
            <a:off x="914400" y="4191000"/>
            <a:ext cx="8001000" cy="2362200"/>
          </a:xfrm>
        </p:spPr>
        <p:txBody>
          <a:bodyPr>
            <a:normAutofit fontScale="92500" lnSpcReduction="10000"/>
          </a:bodyPr>
          <a:lstStyle/>
          <a:p>
            <a:pPr algn="just"/>
            <a:r>
              <a:rPr lang="en-MY" sz="1900" b="1" dirty="0">
                <a:solidFill>
                  <a:schemeClr val="tx1"/>
                </a:solidFill>
              </a:rPr>
              <a:t>It is not love that occasionally does partial and insignificant work, love that occasionally ventures out of it's shell and paints a building or fixes a tire or does something easy and inexpensive. Love that labors is love that puts itself in the harness; love that is committed to seeing people served even when it is expensive, even when it hurts. Laboring love remains, continues to serve, continues to bear the brunt, and works hard at loving.</a:t>
            </a:r>
          </a:p>
          <a:p>
            <a:pPr algn="just"/>
            <a:endParaRPr lang="en-MY" sz="300" dirty="0"/>
          </a:p>
          <a:p>
            <a:pPr algn="r"/>
            <a:r>
              <a:rPr lang="en-MY" sz="1900" b="1" i="1" dirty="0">
                <a:solidFill>
                  <a:schemeClr val="accent1">
                    <a:lumMod val="50000"/>
                  </a:schemeClr>
                </a:solidFill>
              </a:rPr>
              <a:t>(Steve Zeisler, </a:t>
            </a:r>
            <a:r>
              <a:rPr lang="en-MY" sz="1900" b="1" dirty="0">
                <a:solidFill>
                  <a:schemeClr val="accent1">
                    <a:lumMod val="50000"/>
                  </a:schemeClr>
                </a:solidFill>
              </a:rPr>
              <a:t>“Upsetting The Whole World”</a:t>
            </a:r>
            <a:r>
              <a:rPr lang="en-MY" sz="1900" b="1" i="1" dirty="0">
                <a:solidFill>
                  <a:schemeClr val="accent1">
                    <a:lumMod val="50000"/>
                  </a:schemeClr>
                </a:solidFill>
              </a:rPr>
              <a:t>)</a:t>
            </a:r>
            <a:endParaRPr lang="en-MY" sz="1900" dirty="0">
              <a:solidFill>
                <a:schemeClr val="accent1">
                  <a:lumMod val="50000"/>
                </a:schemeClr>
              </a:solidFill>
            </a:endParaRPr>
          </a:p>
          <a:p>
            <a:endParaRPr lang="en-US" sz="1900" dirty="0"/>
          </a:p>
        </p:txBody>
      </p:sp>
      <p:pic>
        <p:nvPicPr>
          <p:cNvPr id="5" name="Picture Placeholder 5"/>
          <p:cNvPicPr>
            <a:picLocks noGrp="1" noChangeAspect="1"/>
          </p:cNvPicPr>
          <p:nvPr>
            <p:ph type="pic" sz="quarter" idx="13"/>
          </p:nvPr>
        </p:nvPicPr>
        <p:blipFill rotWithShape="1">
          <a:blip r:embed="rId2">
            <a:extLst>
              <a:ext uri="{BEBA8EAE-BF5A-486C-A8C5-ECC9F3942E4B}">
                <a14:imgProps xmlns:a14="http://schemas.microsoft.com/office/drawing/2010/main" xmlns="">
                  <a14:imgLayer r:embed="rId3">
                    <a14:imgEffect>
                      <a14:colorTemperature colorTemp="8800"/>
                    </a14:imgEffect>
                  </a14:imgLayer>
                </a14:imgProps>
              </a:ext>
            </a:extLst>
          </a:blip>
          <a:srcRect t="19388" b="19388"/>
          <a:stretch/>
        </p:blipFill>
        <p:spPr>
          <a:xfrm>
            <a:off x="2590800" y="1676400"/>
            <a:ext cx="4648200" cy="2261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54723861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69" y="722376"/>
            <a:ext cx="8915400" cy="877824"/>
          </a:xfrm>
        </p:spPr>
        <p:txBody>
          <a:bodyPr>
            <a:normAutofit/>
          </a:bodyPr>
          <a:lstStyle/>
          <a:p>
            <a:r>
              <a:rPr lang="en-US" sz="3600" dirty="0" smtClean="0"/>
              <a:t>Endurance Inspired By Hope</a:t>
            </a:r>
            <a:endParaRPr lang="en-US" sz="3600" dirty="0"/>
          </a:p>
        </p:txBody>
      </p:sp>
      <p:sp>
        <p:nvSpPr>
          <p:cNvPr id="3" name="Subtitle 2"/>
          <p:cNvSpPr>
            <a:spLocks noGrp="1"/>
          </p:cNvSpPr>
          <p:nvPr>
            <p:ph type="subTitle" idx="1"/>
          </p:nvPr>
        </p:nvSpPr>
        <p:spPr>
          <a:xfrm>
            <a:off x="914400" y="5002305"/>
            <a:ext cx="8001000" cy="1474695"/>
          </a:xfrm>
        </p:spPr>
        <p:txBody>
          <a:bodyPr>
            <a:noAutofit/>
          </a:bodyPr>
          <a:lstStyle/>
          <a:p>
            <a:pPr algn="just"/>
            <a:r>
              <a:rPr lang="en-US" sz="1800" b="1" baseline="30000" dirty="0">
                <a:solidFill>
                  <a:schemeClr val="tx1"/>
                </a:solidFill>
              </a:rPr>
              <a:t>6</a:t>
            </a:r>
            <a:r>
              <a:rPr lang="en-US" sz="1800" b="1" dirty="0">
                <a:solidFill>
                  <a:schemeClr val="tx1"/>
                </a:solidFill>
              </a:rPr>
              <a:t> You became imitators of us and of the Lord; in spite of severe suffering, you welcomed the message with the joy given by the Holy Spirit. </a:t>
            </a:r>
          </a:p>
          <a:p>
            <a:pPr algn="r"/>
            <a:r>
              <a:rPr lang="en-US" sz="1800" b="1" i="1" dirty="0" smtClean="0">
                <a:solidFill>
                  <a:schemeClr val="accent1">
                    <a:lumMod val="50000"/>
                  </a:schemeClr>
                </a:solidFill>
              </a:rPr>
              <a:t>(</a:t>
            </a:r>
            <a:r>
              <a:rPr lang="en-US" sz="1800" b="1" i="1" dirty="0">
                <a:solidFill>
                  <a:schemeClr val="accent1">
                    <a:lumMod val="50000"/>
                  </a:schemeClr>
                </a:solidFill>
              </a:rPr>
              <a:t>1 Thessalonians </a:t>
            </a:r>
            <a:r>
              <a:rPr lang="en-US" sz="1800" b="1" i="1" dirty="0" smtClean="0">
                <a:solidFill>
                  <a:schemeClr val="accent1">
                    <a:lumMod val="50000"/>
                  </a:schemeClr>
                </a:solidFill>
              </a:rPr>
              <a:t>1)</a:t>
            </a:r>
          </a:p>
        </p:txBody>
      </p:sp>
      <p:pic>
        <p:nvPicPr>
          <p:cNvPr id="5" name="Picture Placeholder 4"/>
          <p:cNvPicPr>
            <a:picLocks noGrp="1" noChangeAspect="1"/>
          </p:cNvPicPr>
          <p:nvPr>
            <p:ph type="pic" sz="quarter" idx="13"/>
          </p:nvPr>
        </p:nvPicPr>
        <p:blipFill rotWithShape="1">
          <a:blip r:embed="rId2">
            <a:extLst>
              <a:ext uri="{BEBA8EAE-BF5A-486C-A8C5-ECC9F3942E4B}">
                <a14:imgProps xmlns:a14="http://schemas.microsoft.com/office/drawing/2010/main" xmlns="">
                  <a14:imgLayer r:embed="rId3">
                    <a14:imgEffect>
                      <a14:colorTemperature colorTemp="5300"/>
                    </a14:imgEffect>
                    <a14:imgEffect>
                      <a14:saturation sat="66000"/>
                    </a14:imgEffect>
                  </a14:imgLayer>
                </a14:imgProps>
              </a:ext>
            </a:extLst>
          </a:blip>
          <a:srcRect l="-39437" r="-39437" b="16706"/>
          <a:stretch/>
        </p:blipFill>
        <p:spPr>
          <a:xfrm>
            <a:off x="457200" y="1981200"/>
            <a:ext cx="8825564" cy="2743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78617956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Endurance Inspired By Hope</a:t>
            </a:r>
            <a:endParaRPr lang="en-US" dirty="0"/>
          </a:p>
        </p:txBody>
      </p:sp>
      <p:pic>
        <p:nvPicPr>
          <p:cNvPr id="6" name="Content Placeholder 5"/>
          <p:cNvPicPr>
            <a:picLocks noGrp="1" noChangeAspect="1"/>
          </p:cNvPicPr>
          <p:nvPr>
            <p:ph sz="half" idx="1"/>
          </p:nvPr>
        </p:nvPicPr>
        <p:blipFill rotWithShape="1">
          <a:blip r:embed="rId2"/>
          <a:srcRect l="-21264" r="-21264" b="27364"/>
          <a:stretch/>
        </p:blipFill>
        <p:spPr>
          <a:xfrm>
            <a:off x="380598" y="1828800"/>
            <a:ext cx="4877202" cy="4419599"/>
          </a:xfrm>
          <a:prstGeom prst="rect">
            <a:avLst/>
          </a:prstGeom>
          <a:ln>
            <a:noFill/>
          </a:ln>
          <a:effectLst>
            <a:outerShdw blurRad="292100" dist="139700" dir="2700000" algn="tl" rotWithShape="0">
              <a:srgbClr val="333333">
                <a:alpha val="65000"/>
              </a:srgbClr>
            </a:outerShdw>
          </a:effectLst>
        </p:spPr>
      </p:pic>
      <p:pic>
        <p:nvPicPr>
          <p:cNvPr id="5" name="Content Placeholder 4"/>
          <p:cNvPicPr>
            <a:picLocks noGrp="1" noChangeAspect="1"/>
          </p:cNvPicPr>
          <p:nvPr>
            <p:ph sz="half" idx="2"/>
          </p:nvPr>
        </p:nvPicPr>
        <p:blipFill>
          <a:blip r:embed="rId3">
            <a:extLst>
              <a:ext uri="{BEBA8EAE-BF5A-486C-A8C5-ECC9F3942E4B}">
                <a14:imgProps xmlns:a14="http://schemas.microsoft.com/office/drawing/2010/main" xmlns="">
                  <a14:imgLayer r:embed="rId4">
                    <a14:imgEffect>
                      <a14:saturation sat="200000"/>
                    </a14:imgEffect>
                  </a14:imgLayer>
                </a14:imgProps>
              </a:ext>
            </a:extLst>
          </a:blip>
          <a:srcRect l="23323" r="23323"/>
          <a:stretch>
            <a:fillRect/>
          </a:stretch>
        </p:blipFill>
        <p:spPr>
          <a:xfrm>
            <a:off x="5105400" y="1828800"/>
            <a:ext cx="3565525" cy="4448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069395375"/>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Endurance Inspired By Hope</a:t>
            </a:r>
            <a:endParaRPr lang="en-US" dirty="0"/>
          </a:p>
        </p:txBody>
      </p:sp>
      <p:pic>
        <p:nvPicPr>
          <p:cNvPr id="8" name="Content Placeholder 5"/>
          <p:cNvPicPr>
            <a:picLocks noGrp="1" noChangeAspect="1"/>
          </p:cNvPicPr>
          <p:nvPr>
            <p:ph sz="half" idx="1"/>
          </p:nvPr>
        </p:nvPicPr>
        <p:blipFill>
          <a:blip r:embed="rId2"/>
          <a:srcRect t="3192" b="3192"/>
          <a:stretch>
            <a:fillRect/>
          </a:stretch>
        </p:blipFill>
        <p:spPr>
          <a:xfrm>
            <a:off x="1117600" y="1828800"/>
            <a:ext cx="3565525" cy="4448175"/>
          </a:xfrm>
          <a:prstGeom prst="rect">
            <a:avLst/>
          </a:prstGeom>
          <a:ln>
            <a:noFill/>
          </a:ln>
          <a:effectLst>
            <a:outerShdw blurRad="292100" dist="139700" dir="2700000" algn="tl" rotWithShape="0">
              <a:srgbClr val="333333">
                <a:alpha val="65000"/>
              </a:srgbClr>
            </a:outerShdw>
          </a:effectLst>
        </p:spPr>
      </p:pic>
      <p:pic>
        <p:nvPicPr>
          <p:cNvPr id="10" name="Content Placeholder 9"/>
          <p:cNvPicPr>
            <a:picLocks noGrp="1" noChangeAspect="1"/>
          </p:cNvPicPr>
          <p:nvPr>
            <p:ph sz="half" idx="2"/>
          </p:nvPr>
        </p:nvPicPr>
        <p:blipFill>
          <a:blip r:embed="rId3"/>
          <a:srcRect t="3192" b="3192"/>
          <a:stretch>
            <a:fillRect/>
          </a:stretch>
        </p:blipFill>
        <p:spPr>
          <a:xfrm>
            <a:off x="5148263" y="1828800"/>
            <a:ext cx="3565525" cy="4448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6303379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Endurance Inspired By Hope</a:t>
            </a:r>
            <a:endParaRPr lang="en-US" dirty="0"/>
          </a:p>
        </p:txBody>
      </p:sp>
      <p:pic>
        <p:nvPicPr>
          <p:cNvPr id="6" name="Content Placeholder 5"/>
          <p:cNvPicPr>
            <a:picLocks noGrp="1" noChangeAspect="1"/>
          </p:cNvPicPr>
          <p:nvPr>
            <p:ph sz="half" idx="1"/>
          </p:nvPr>
        </p:nvPicPr>
        <p:blipFill rotWithShape="1">
          <a:blip r:embed="rId2"/>
          <a:srcRect l="19123" t="1078" r="8267" b="-1078"/>
          <a:stretch/>
        </p:blipFill>
        <p:spPr>
          <a:xfrm>
            <a:off x="1117601" y="2309907"/>
            <a:ext cx="2997200" cy="3094615"/>
          </a:xfrm>
          <a:prstGeom prst="rect">
            <a:avLst/>
          </a:prstGeom>
          <a:ln>
            <a:noFill/>
          </a:ln>
          <a:effectLst>
            <a:outerShdw blurRad="292100" dist="139700" dir="2700000" algn="tl" rotWithShape="0">
              <a:srgbClr val="333333">
                <a:alpha val="65000"/>
              </a:srgbClr>
            </a:outerShdw>
          </a:effectLst>
        </p:spPr>
      </p:pic>
      <p:pic>
        <p:nvPicPr>
          <p:cNvPr id="8" name="Content Placeholder 7"/>
          <p:cNvPicPr>
            <a:picLocks noGrp="1" noChangeAspect="1"/>
          </p:cNvPicPr>
          <p:nvPr>
            <p:ph sz="half" idx="2"/>
          </p:nvPr>
        </p:nvPicPr>
        <p:blipFill rotWithShape="1">
          <a:blip r:embed="rId3"/>
          <a:srcRect t="-18849" b="-18849"/>
          <a:stretch/>
        </p:blipFill>
        <p:spPr>
          <a:xfrm>
            <a:off x="4495800" y="1695544"/>
            <a:ext cx="4161289" cy="4295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9635418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Endurance Inspired By Hope</a:t>
            </a:r>
            <a:endParaRPr lang="en-US" dirty="0"/>
          </a:p>
        </p:txBody>
      </p:sp>
      <p:pic>
        <p:nvPicPr>
          <p:cNvPr id="5" name="Content Placeholder 4"/>
          <p:cNvPicPr>
            <a:picLocks noGrp="1" noChangeAspect="1"/>
          </p:cNvPicPr>
          <p:nvPr>
            <p:ph sz="half" idx="1"/>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rcRect t="11260" b="11260"/>
          <a:stretch>
            <a:fillRect/>
          </a:stretch>
        </p:blipFill>
        <p:spPr>
          <a:xfrm>
            <a:off x="1117600" y="2309907"/>
            <a:ext cx="3566160" cy="3681412"/>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half" idx="2"/>
          </p:nvPr>
        </p:nvPicPr>
        <p:blipFill>
          <a:blip r:embed="rId4">
            <a:extLst>
              <a:ext uri="{BEBA8EAE-BF5A-486C-A8C5-ECC9F3942E4B}">
                <a14:imgProps xmlns:a14="http://schemas.microsoft.com/office/drawing/2010/main" xmlns="">
                  <a14:imgLayer r:embed="rId5">
                    <a14:imgEffect>
                      <a14:saturation sat="66000"/>
                    </a14:imgEffect>
                  </a14:imgLayer>
                </a14:imgProps>
              </a:ext>
            </a:extLst>
          </a:blip>
          <a:srcRect t="11260" b="11260"/>
          <a:stretch>
            <a:fillRect/>
          </a:stretch>
        </p:blipFill>
        <p:spPr>
          <a:xfrm>
            <a:off x="5147534" y="2309907"/>
            <a:ext cx="3566160" cy="3681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21421544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3776"/>
            <a:ext cx="8915400" cy="877824"/>
          </a:xfrm>
        </p:spPr>
        <p:txBody>
          <a:bodyPr/>
          <a:lstStyle/>
          <a:p>
            <a:r>
              <a:rPr lang="en-US" dirty="0" smtClean="0"/>
              <a:t>Thank You Quotes</a:t>
            </a:r>
            <a:endParaRPr lang="en-US" dirty="0"/>
          </a:p>
        </p:txBody>
      </p:sp>
      <p:sp>
        <p:nvSpPr>
          <p:cNvPr id="3" name="Subtitle 2"/>
          <p:cNvSpPr>
            <a:spLocks noGrp="1"/>
          </p:cNvSpPr>
          <p:nvPr>
            <p:ph type="subTitle" idx="1"/>
          </p:nvPr>
        </p:nvSpPr>
        <p:spPr>
          <a:xfrm>
            <a:off x="914400" y="1676401"/>
            <a:ext cx="8001000" cy="4724399"/>
          </a:xfrm>
        </p:spPr>
        <p:txBody>
          <a:bodyPr/>
          <a:lstStyle/>
          <a:p>
            <a:pPr lvl="0" algn="just"/>
            <a:r>
              <a:rPr lang="en-US" sz="2400" dirty="0">
                <a:solidFill>
                  <a:schemeClr val="tx1"/>
                </a:solidFill>
              </a:rPr>
              <a:t>Showing gratitude is one of the most powerful things humans can do for each other. </a:t>
            </a:r>
            <a:endParaRPr lang="en-US" sz="2400" dirty="0" smtClean="0">
              <a:solidFill>
                <a:schemeClr val="tx1"/>
              </a:solidFill>
            </a:endParaRPr>
          </a:p>
          <a:p>
            <a:pPr lvl="0" algn="r">
              <a:spcBef>
                <a:spcPts val="200"/>
              </a:spcBef>
            </a:pPr>
            <a:r>
              <a:rPr lang="en-US" sz="2400" i="1" dirty="0" smtClean="0">
                <a:solidFill>
                  <a:schemeClr val="tx1"/>
                </a:solidFill>
              </a:rPr>
              <a:t>(</a:t>
            </a:r>
            <a:r>
              <a:rPr lang="en-US" sz="2400" i="1" dirty="0">
                <a:solidFill>
                  <a:schemeClr val="tx1"/>
                </a:solidFill>
              </a:rPr>
              <a:t>Randy </a:t>
            </a:r>
            <a:r>
              <a:rPr lang="en-US" sz="2400" i="1" dirty="0" err="1">
                <a:solidFill>
                  <a:schemeClr val="tx1"/>
                </a:solidFill>
              </a:rPr>
              <a:t>Pausch</a:t>
            </a:r>
            <a:r>
              <a:rPr lang="en-US" sz="2400" i="1" dirty="0">
                <a:solidFill>
                  <a:schemeClr val="tx1"/>
                </a:solidFill>
              </a:rPr>
              <a:t>)</a:t>
            </a:r>
            <a:endParaRPr lang="en-MY" sz="2400" dirty="0">
              <a:solidFill>
                <a:schemeClr val="tx1"/>
              </a:solidFill>
            </a:endParaRPr>
          </a:p>
          <a:p>
            <a:pPr lvl="0" algn="just"/>
            <a:r>
              <a:rPr lang="en-US" sz="2400" dirty="0">
                <a:solidFill>
                  <a:schemeClr val="tx1"/>
                </a:solidFill>
              </a:rPr>
              <a:t>Appreciation can change a day, even change a life. Your willingness to put it into words is all that is necessary. </a:t>
            </a:r>
            <a:r>
              <a:rPr lang="en-US" sz="2400" dirty="0" smtClean="0">
                <a:solidFill>
                  <a:schemeClr val="tx1"/>
                </a:solidFill>
              </a:rPr>
              <a:t>				</a:t>
            </a:r>
            <a:r>
              <a:rPr lang="en-US" sz="2400" i="1" dirty="0" smtClean="0">
                <a:solidFill>
                  <a:schemeClr val="tx1"/>
                </a:solidFill>
              </a:rPr>
              <a:t>(</a:t>
            </a:r>
            <a:r>
              <a:rPr lang="en-US" sz="2400" i="1" dirty="0">
                <a:solidFill>
                  <a:schemeClr val="tx1"/>
                </a:solidFill>
              </a:rPr>
              <a:t>Margaret Cousins)</a:t>
            </a:r>
            <a:endParaRPr lang="en-MY" sz="2400" dirty="0">
              <a:solidFill>
                <a:schemeClr val="tx1"/>
              </a:solidFill>
            </a:endParaRPr>
          </a:p>
          <a:p>
            <a:pPr lvl="0" algn="just"/>
            <a:r>
              <a:rPr lang="en-US" sz="2400" dirty="0">
                <a:solidFill>
                  <a:schemeClr val="tx1"/>
                </a:solidFill>
              </a:rPr>
              <a:t>Feeling gratitude and not expressing it is like giving a present and not giving it. </a:t>
            </a:r>
            <a:r>
              <a:rPr lang="en-US" sz="2400" dirty="0" smtClean="0">
                <a:solidFill>
                  <a:schemeClr val="tx1"/>
                </a:solidFill>
              </a:rPr>
              <a:t>   </a:t>
            </a:r>
            <a:r>
              <a:rPr lang="en-US" sz="2400" i="1" dirty="0" smtClean="0">
                <a:solidFill>
                  <a:schemeClr val="tx1"/>
                </a:solidFill>
              </a:rPr>
              <a:t>(</a:t>
            </a:r>
            <a:r>
              <a:rPr lang="en-US" sz="2400" i="1" dirty="0">
                <a:solidFill>
                  <a:schemeClr val="tx1"/>
                </a:solidFill>
              </a:rPr>
              <a:t>William Arthur Ward)</a:t>
            </a:r>
            <a:endParaRPr lang="en-MY" sz="2400" dirty="0">
              <a:solidFill>
                <a:schemeClr val="tx1"/>
              </a:solidFill>
            </a:endParaRPr>
          </a:p>
          <a:p>
            <a:pPr lvl="0" algn="just"/>
            <a:r>
              <a:rPr lang="en-US" sz="2400" dirty="0">
                <a:solidFill>
                  <a:schemeClr val="tx1"/>
                </a:solidFill>
              </a:rPr>
              <a:t>Silent gratitude isn’t much to anyone. </a:t>
            </a:r>
            <a:endParaRPr lang="en-US" sz="2400" dirty="0" smtClean="0">
              <a:solidFill>
                <a:schemeClr val="tx1"/>
              </a:solidFill>
            </a:endParaRPr>
          </a:p>
          <a:p>
            <a:pPr lvl="0" algn="r">
              <a:spcBef>
                <a:spcPts val="200"/>
              </a:spcBef>
            </a:pPr>
            <a:r>
              <a:rPr lang="en-US" sz="2400" i="1" dirty="0" smtClean="0">
                <a:solidFill>
                  <a:schemeClr val="tx1"/>
                </a:solidFill>
              </a:rPr>
              <a:t>(</a:t>
            </a:r>
            <a:r>
              <a:rPr lang="en-US" sz="2400" i="1" dirty="0">
                <a:solidFill>
                  <a:schemeClr val="tx1"/>
                </a:solidFill>
              </a:rPr>
              <a:t>Gertrude Stein)</a:t>
            </a:r>
            <a:endParaRPr lang="en-MY" sz="2400"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xmlns="" val="620383941"/>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Endurance Inspired By Hope</a:t>
            </a:r>
            <a:endParaRPr lang="en-US" dirty="0"/>
          </a:p>
        </p:txBody>
      </p:sp>
      <p:pic>
        <p:nvPicPr>
          <p:cNvPr id="6" name="Content Placeholder 5"/>
          <p:cNvPicPr>
            <a:picLocks noGrp="1" noChangeAspect="1"/>
          </p:cNvPicPr>
          <p:nvPr>
            <p:ph sz="half" idx="2"/>
          </p:nvPr>
        </p:nvPicPr>
        <p:blipFill>
          <a:blip r:embed="rId2"/>
          <a:srcRect t="11260" b="11260"/>
          <a:stretch>
            <a:fillRect/>
          </a:stretch>
        </p:blipFill>
        <p:spPr>
          <a:xfrm>
            <a:off x="609600" y="2443163"/>
            <a:ext cx="3566160" cy="3681412"/>
          </a:xfrm>
          <a:prstGeom prst="rect">
            <a:avLst/>
          </a:prstGeom>
          <a:ln>
            <a:noFill/>
          </a:ln>
          <a:effectLst>
            <a:outerShdw blurRad="292100" dist="139700" dir="2700000" algn="tl" rotWithShape="0">
              <a:srgbClr val="333333">
                <a:alpha val="65000"/>
              </a:srgbClr>
            </a:outerShdw>
          </a:effectLst>
        </p:spPr>
      </p:pic>
      <p:pic>
        <p:nvPicPr>
          <p:cNvPr id="5" name="Content Placeholder 3" descr="DSC_0179.JPG"/>
          <p:cNvPicPr>
            <a:picLocks noGrp="1" noChangeAspect="1"/>
          </p:cNvPicPr>
          <p:nvPr>
            <p:ph sz="half" idx="1"/>
          </p:nvPr>
        </p:nvPicPr>
        <p:blipFill>
          <a:blip r:embed="rId3" cstate="print">
            <a:extLst>
              <a:ext uri="{28A0092B-C50C-407E-A947-70E740481C1C}">
                <a14:useLocalDpi xmlns:a14="http://schemas.microsoft.com/office/drawing/2010/main" xmlns="" val="0"/>
              </a:ext>
            </a:extLst>
          </a:blip>
          <a:srcRect t="-27913" b="-27913"/>
          <a:stretch>
            <a:fillRect/>
          </a:stretch>
        </p:blipFill>
        <p:spPr>
          <a:xfrm>
            <a:off x="4419600" y="1981200"/>
            <a:ext cx="4343400" cy="4483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9704202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Pressing On</a:t>
            </a:r>
            <a:endParaRPr lang="en-US" dirty="0"/>
          </a:p>
        </p:txBody>
      </p:sp>
      <p:pic>
        <p:nvPicPr>
          <p:cNvPr id="6" name="Content Placeholder 5"/>
          <p:cNvPicPr>
            <a:picLocks noGrp="1" noChangeAspect="1"/>
          </p:cNvPicPr>
          <p:nvPr>
            <p:ph idx="1"/>
          </p:nvPr>
        </p:nvPicPr>
        <p:blipFill>
          <a:blip r:embed="rId2">
            <a:extLst>
              <a:ext uri="{BEBA8EAE-BF5A-486C-A8C5-ECC9F3942E4B}">
                <a14:imgProps xmlns:a14="http://schemas.microsoft.com/office/drawing/2010/main" xmlns="">
                  <a14:imgLayer r:embed="rId3">
                    <a14:imgEffect>
                      <a14:colorTemperature colorTemp="7200"/>
                    </a14:imgEffect>
                  </a14:imgLayer>
                </a14:imgProps>
              </a:ext>
            </a:extLst>
          </a:blip>
          <a:srcRect l="-10279" r="-10279"/>
          <a:stretch>
            <a:fillRect/>
          </a:stretch>
        </p:blipFill>
        <p:spPr>
          <a:xfrm>
            <a:off x="1114425" y="2057400"/>
            <a:ext cx="7610475" cy="4208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69917418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3776"/>
            <a:ext cx="8915400" cy="877824"/>
          </a:xfrm>
        </p:spPr>
        <p:txBody>
          <a:bodyPr/>
          <a:lstStyle/>
          <a:p>
            <a:r>
              <a:rPr lang="en-US" dirty="0" smtClean="0"/>
              <a:t>What Is Your Hope?</a:t>
            </a:r>
            <a:endParaRPr lang="en-US" dirty="0"/>
          </a:p>
        </p:txBody>
      </p:sp>
      <p:sp>
        <p:nvSpPr>
          <p:cNvPr id="3" name="Subtitle 2"/>
          <p:cNvSpPr>
            <a:spLocks noGrp="1"/>
          </p:cNvSpPr>
          <p:nvPr>
            <p:ph type="subTitle" idx="1"/>
          </p:nvPr>
        </p:nvSpPr>
        <p:spPr>
          <a:xfrm>
            <a:off x="914400" y="1600200"/>
            <a:ext cx="8001000" cy="4876799"/>
          </a:xfrm>
        </p:spPr>
        <p:txBody>
          <a:bodyPr/>
          <a:lstStyle/>
          <a:p>
            <a:pPr algn="just">
              <a:lnSpc>
                <a:spcPct val="110000"/>
              </a:lnSpc>
            </a:pPr>
            <a:r>
              <a:rPr lang="en-MY" b="1" dirty="0">
                <a:solidFill>
                  <a:schemeClr val="tx1"/>
                </a:solidFill>
              </a:rPr>
              <a:t>Hope in our lives has a lot to do with what our final priorities are. What we hope for is the bottom line commitment. If I can have the approval of one person, then let it be for me the approval of Jesus Christ. If my life, when it is over, is going to be analyzed by any standard, let it be by his standard. If I can have riches, if I can have value in the eyes of anyone, let it be his. When the whole ball game is over, when all of this has been completed, what I hope for is to be able to say on that day that I amounted to something, that I've been a success, that it has mattered. It might be that my own children will say that of me. It might be that history will write of me, "this man was successful at what he did. This man's life amounted to something." But what I hope for is that the Lord will say that of me. I want him to analyze my life, to stand next to me and put his arm around me and say, "This made a difference.</a:t>
            </a:r>
            <a:r>
              <a:rPr lang="en-MY" b="1" dirty="0" smtClean="0">
                <a:solidFill>
                  <a:schemeClr val="tx1"/>
                </a:solidFill>
              </a:rPr>
              <a:t>”</a:t>
            </a:r>
            <a:endParaRPr lang="en-MY" sz="300" b="1" dirty="0">
              <a:solidFill>
                <a:schemeClr val="tx1"/>
              </a:solidFill>
            </a:endParaRPr>
          </a:p>
          <a:p>
            <a:pPr algn="r">
              <a:lnSpc>
                <a:spcPct val="110000"/>
              </a:lnSpc>
              <a:spcBef>
                <a:spcPts val="200"/>
              </a:spcBef>
            </a:pPr>
            <a:r>
              <a:rPr lang="en-MY" b="1" i="1" dirty="0">
                <a:solidFill>
                  <a:schemeClr val="accent1">
                    <a:lumMod val="50000"/>
                  </a:schemeClr>
                </a:solidFill>
              </a:rPr>
              <a:t>(Steve Zeisler, </a:t>
            </a:r>
            <a:r>
              <a:rPr lang="en-MY" b="1" dirty="0">
                <a:solidFill>
                  <a:schemeClr val="accent1">
                    <a:lumMod val="50000"/>
                  </a:schemeClr>
                </a:solidFill>
              </a:rPr>
              <a:t>“Upsetting The Whole World”</a:t>
            </a:r>
            <a:r>
              <a:rPr lang="en-MY" b="1" i="1" dirty="0">
                <a:solidFill>
                  <a:schemeClr val="accent1">
                    <a:lumMod val="50000"/>
                  </a:schemeClr>
                </a:solidFill>
              </a:rPr>
              <a:t>)</a:t>
            </a:r>
            <a:r>
              <a:rPr lang="en-MY" b="1" dirty="0">
                <a:solidFill>
                  <a:schemeClr val="accent1">
                    <a:lumMod val="50000"/>
                  </a:schemeClr>
                </a:solidFill>
              </a:rPr>
              <a:t> </a:t>
            </a:r>
            <a:endParaRPr lang="en-US" b="1" dirty="0">
              <a:solidFill>
                <a:schemeClr val="accent1">
                  <a:lumMod val="50000"/>
                </a:schemeClr>
              </a:solidFill>
            </a:endParaRPr>
          </a:p>
        </p:txBody>
      </p:sp>
    </p:spTree>
    <p:extLst>
      <p:ext uri="{BB962C8B-B14F-4D97-AF65-F5344CB8AC3E}">
        <p14:creationId xmlns:p14="http://schemas.microsoft.com/office/powerpoint/2010/main" xmlns="" val="3751948536"/>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39" y="609600"/>
            <a:ext cx="8915400" cy="914400"/>
          </a:xfrm>
        </p:spPr>
        <p:txBody>
          <a:bodyPr/>
          <a:lstStyle/>
          <a:p>
            <a:r>
              <a:rPr lang="en-US" dirty="0" smtClean="0"/>
              <a:t>The Thessalonian Church</a:t>
            </a:r>
            <a:endParaRPr lang="en-US" dirty="0"/>
          </a:p>
        </p:txBody>
      </p:sp>
      <p:sp>
        <p:nvSpPr>
          <p:cNvPr id="3" name="Subtitle 2"/>
          <p:cNvSpPr>
            <a:spLocks noGrp="1"/>
          </p:cNvSpPr>
          <p:nvPr>
            <p:ph type="subTitle" idx="1"/>
          </p:nvPr>
        </p:nvSpPr>
        <p:spPr>
          <a:xfrm>
            <a:off x="642910" y="4643446"/>
            <a:ext cx="8001000" cy="1905000"/>
          </a:xfrm>
        </p:spPr>
        <p:txBody>
          <a:bodyPr>
            <a:noAutofit/>
          </a:bodyPr>
          <a:lstStyle/>
          <a:p>
            <a:pPr algn="just"/>
            <a:r>
              <a:rPr lang="en-US" b="1" baseline="30000" dirty="0">
                <a:solidFill>
                  <a:schemeClr val="tx1"/>
                </a:solidFill>
              </a:rPr>
              <a:t>7</a:t>
            </a:r>
            <a:r>
              <a:rPr lang="en-US" b="1" dirty="0">
                <a:solidFill>
                  <a:schemeClr val="tx1"/>
                </a:solidFill>
              </a:rPr>
              <a:t> And so you became a model to all the believers in Macedonia and Achaia. </a:t>
            </a:r>
            <a:endParaRPr lang="en-MY" dirty="0">
              <a:solidFill>
                <a:schemeClr val="tx1"/>
              </a:solidFill>
            </a:endParaRPr>
          </a:p>
          <a:p>
            <a:pPr algn="just"/>
            <a:r>
              <a:rPr lang="en-US" b="1" baseline="30000" dirty="0">
                <a:solidFill>
                  <a:schemeClr val="tx1"/>
                </a:solidFill>
              </a:rPr>
              <a:t>8</a:t>
            </a:r>
            <a:r>
              <a:rPr lang="en-US" b="1" dirty="0">
                <a:solidFill>
                  <a:schemeClr val="tx1"/>
                </a:solidFill>
              </a:rPr>
              <a:t> The Lord's message rang out from you not only in Macedonia and Achaia--your faith in God has become known everywhere. Therefore we do not need to say anything about it, </a:t>
            </a:r>
            <a:endParaRPr lang="en-MY" dirty="0" smtClean="0">
              <a:solidFill>
                <a:schemeClr val="tx1"/>
              </a:solidFill>
            </a:endParaRPr>
          </a:p>
          <a:p>
            <a:pPr algn="r"/>
            <a:r>
              <a:rPr lang="en-US" b="1" i="1" dirty="0" smtClean="0">
                <a:solidFill>
                  <a:schemeClr val="accent1">
                    <a:lumMod val="50000"/>
                  </a:schemeClr>
                </a:solidFill>
              </a:rPr>
              <a:t>(</a:t>
            </a:r>
            <a:r>
              <a:rPr lang="en-US" b="1" i="1" dirty="0">
                <a:solidFill>
                  <a:schemeClr val="accent1">
                    <a:lumMod val="50000"/>
                  </a:schemeClr>
                </a:solidFill>
              </a:rPr>
              <a:t>1 Thessalonians 1)</a:t>
            </a:r>
            <a:r>
              <a:rPr lang="en-MY" dirty="0">
                <a:solidFill>
                  <a:schemeClr val="accent1">
                    <a:lumMod val="50000"/>
                  </a:schemeClr>
                </a:solidFill>
              </a:rPr>
              <a:t> </a:t>
            </a:r>
            <a:endParaRPr lang="en-US" dirty="0">
              <a:solidFill>
                <a:schemeClr val="accent1">
                  <a:lumMod val="50000"/>
                </a:schemeClr>
              </a:solidFill>
            </a:endParaRPr>
          </a:p>
        </p:txBody>
      </p:sp>
      <p:pic>
        <p:nvPicPr>
          <p:cNvPr id="5" name="Picture Placeholder 4"/>
          <p:cNvPicPr>
            <a:picLocks noGrp="1" noChangeAspect="1"/>
          </p:cNvPicPr>
          <p:nvPr>
            <p:ph type="pic" sz="quarter" idx="13"/>
          </p:nvPr>
        </p:nvPicPr>
        <p:blipFill>
          <a:blip r:embed="rId2">
            <a:duotone>
              <a:schemeClr val="accent6">
                <a:shade val="45000"/>
                <a:satMod val="135000"/>
              </a:schemeClr>
              <a:prstClr val="white"/>
            </a:duotone>
          </a:blip>
          <a:srcRect l="-9566" r="-9566"/>
          <a:stretch>
            <a:fillRect/>
          </a:stretch>
        </p:blipFill>
        <p:spPr>
          <a:xfrm>
            <a:off x="2209800" y="1828800"/>
            <a:ext cx="5321300" cy="2512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631755869"/>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normAutofit fontScale="90000"/>
          </a:bodyPr>
          <a:lstStyle/>
          <a:p>
            <a:r>
              <a:rPr lang="en-US" dirty="0" smtClean="0"/>
              <a:t>A City On A Hill Cannot Be Hidden</a:t>
            </a:r>
            <a:endParaRPr lang="en-US" dirty="0"/>
          </a:p>
        </p:txBody>
      </p:sp>
      <p:pic>
        <p:nvPicPr>
          <p:cNvPr id="5" name="Content Placeholder 4"/>
          <p:cNvPicPr>
            <a:picLocks noGrp="1" noChangeAspect="1"/>
          </p:cNvPicPr>
          <p:nvPr>
            <p:ph idx="1"/>
          </p:nvPr>
        </p:nvPicPr>
        <p:blipFill>
          <a:blip r:embed="rId2"/>
          <a:srcRect t="12467" b="12467"/>
          <a:stretch>
            <a:fillRect/>
          </a:stretch>
        </p:blipFill>
        <p:spPr>
          <a:xfrm>
            <a:off x="1114425" y="1981200"/>
            <a:ext cx="7610475" cy="4284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752548878"/>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normAutofit fontScale="90000"/>
          </a:bodyPr>
          <a:lstStyle/>
          <a:p>
            <a:r>
              <a:rPr lang="en-US" dirty="0" smtClean="0"/>
              <a:t>Importance of Saying ‘Thank You’</a:t>
            </a:r>
            <a:endParaRPr lang="en-US" dirty="0"/>
          </a:p>
        </p:txBody>
      </p:sp>
      <p:pic>
        <p:nvPicPr>
          <p:cNvPr id="4" name="Content Placeholder 3"/>
          <p:cNvPicPr>
            <a:picLocks noGrp="1" noChangeAspect="1"/>
          </p:cNvPicPr>
          <p:nvPr>
            <p:ph idx="1"/>
          </p:nvPr>
        </p:nvPicPr>
        <p:blipFill>
          <a:blip r:embed="rId2"/>
          <a:srcRect t="-3400" b="-3400"/>
          <a:stretch>
            <a:fillRect/>
          </a:stretch>
        </p:blipFill>
        <p:spPr>
          <a:xfrm>
            <a:off x="1114425" y="2133600"/>
            <a:ext cx="7610475"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0808128"/>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6176"/>
            <a:ext cx="8915400" cy="877824"/>
          </a:xfrm>
        </p:spPr>
        <p:txBody>
          <a:bodyPr>
            <a:normAutofit fontScale="90000"/>
          </a:bodyPr>
          <a:lstStyle/>
          <a:p>
            <a:r>
              <a:rPr lang="en-US" dirty="0" smtClean="0"/>
              <a:t>Importance of Saying ‘Thank You’</a:t>
            </a:r>
            <a:endParaRPr lang="en-US" dirty="0"/>
          </a:p>
        </p:txBody>
      </p:sp>
      <p:sp>
        <p:nvSpPr>
          <p:cNvPr id="3" name="Subtitle 2"/>
          <p:cNvSpPr>
            <a:spLocks noGrp="1"/>
          </p:cNvSpPr>
          <p:nvPr>
            <p:ph type="subTitle" idx="1"/>
          </p:nvPr>
        </p:nvSpPr>
        <p:spPr>
          <a:xfrm>
            <a:off x="914400" y="5320553"/>
            <a:ext cx="8001000" cy="1080247"/>
          </a:xfrm>
        </p:spPr>
        <p:txBody>
          <a:bodyPr>
            <a:normAutofit/>
          </a:bodyPr>
          <a:lstStyle/>
          <a:p>
            <a:pPr lvl="0" algn="just"/>
            <a:r>
              <a:rPr lang="en-US" b="1" dirty="0">
                <a:solidFill>
                  <a:schemeClr val="tx1"/>
                </a:solidFill>
              </a:rPr>
              <a:t>A life that gives glory to God for His grace and a life of deepest gladness are the same life. And what makes them one is thankfulness</a:t>
            </a:r>
            <a:r>
              <a:rPr lang="en-US" b="1" dirty="0" smtClean="0">
                <a:solidFill>
                  <a:schemeClr val="tx1"/>
                </a:solidFill>
              </a:rPr>
              <a:t>.					         </a:t>
            </a:r>
            <a:r>
              <a:rPr lang="en-US" b="1" i="1" dirty="0" smtClean="0">
                <a:solidFill>
                  <a:schemeClr val="tx1"/>
                </a:solidFill>
              </a:rPr>
              <a:t>(John Piper)</a:t>
            </a:r>
            <a:endParaRPr lang="en-MY" b="1" dirty="0">
              <a:solidFill>
                <a:schemeClr val="tx1"/>
              </a:solidFill>
            </a:endParaRPr>
          </a:p>
          <a:p>
            <a:endParaRPr lang="en-US" dirty="0">
              <a:solidFill>
                <a:schemeClr val="tx1"/>
              </a:solidFill>
            </a:endParaRPr>
          </a:p>
        </p:txBody>
      </p:sp>
      <p:sp>
        <p:nvSpPr>
          <p:cNvPr id="4" name="Round Diagonal Corner Rectangle 3"/>
          <p:cNvSpPr/>
          <p:nvPr/>
        </p:nvSpPr>
        <p:spPr>
          <a:xfrm>
            <a:off x="1676400" y="2133600"/>
            <a:ext cx="1832818" cy="2266007"/>
          </a:xfrm>
          <a:prstGeom prst="round2DiagRect">
            <a:avLst>
              <a:gd name="adj1" fmla="val 7644"/>
              <a:gd name="adj2" fmla="val 0"/>
            </a:avLst>
          </a:prstGeom>
          <a:noFill/>
          <a:ln w="127000" cap="rnd">
            <a:solidFill>
              <a:schemeClr val="bg2"/>
            </a:solidFill>
          </a:ln>
          <a:effectLst>
            <a:reflection blurRad="6350" stA="52000" endA="300" endPos="35000" dir="5400000" sy="-100000" algn="bl" rotWithShape="0"/>
          </a:effectLst>
          <a:scene3d>
            <a:camera prst="orthographicFront"/>
            <a:lightRig rig="soft" dir="t"/>
          </a:scene3d>
          <a:sp3d prstMaterial="matte">
            <a:bevelT w="127000" h="127000"/>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lumMod val="50000"/>
                  </a:schemeClr>
                </a:solidFill>
                <a:latin typeface="Calibri" pitchFamily="34" charset="0"/>
              </a:rPr>
              <a:t>Honours Others </a:t>
            </a:r>
            <a:endParaRPr lang="en-US" sz="3200" b="1" dirty="0">
              <a:solidFill>
                <a:schemeClr val="accent1">
                  <a:lumMod val="50000"/>
                </a:schemeClr>
              </a:solidFill>
              <a:latin typeface="Calibri" pitchFamily="34" charset="0"/>
            </a:endParaRPr>
          </a:p>
        </p:txBody>
      </p:sp>
      <p:sp>
        <p:nvSpPr>
          <p:cNvPr id="5" name="Round Diagonal Corner Rectangle 4"/>
          <p:cNvSpPr/>
          <p:nvPr/>
        </p:nvSpPr>
        <p:spPr>
          <a:xfrm>
            <a:off x="3807991" y="2458393"/>
            <a:ext cx="1832818" cy="2266007"/>
          </a:xfrm>
          <a:prstGeom prst="round2DiagRect">
            <a:avLst>
              <a:gd name="adj1" fmla="val 7142"/>
              <a:gd name="adj2" fmla="val 0"/>
            </a:avLst>
          </a:prstGeom>
          <a:noFill/>
          <a:ln w="127000" cap="rnd">
            <a:solidFill>
              <a:schemeClr val="bg2"/>
            </a:solidFill>
          </a:ln>
          <a:effectLst>
            <a:reflection blurRad="6350" stA="52000" endA="300" endPos="35000" dir="5400000" sy="-100000" algn="bl" rotWithShape="0"/>
          </a:effectLst>
          <a:scene3d>
            <a:camera prst="orthographicFront"/>
            <a:lightRig rig="soft" dir="t"/>
          </a:scene3d>
          <a:sp3d prstMaterial="matte">
            <a:bevelT w="127000" h="127000"/>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lumMod val="50000"/>
                  </a:schemeClr>
                </a:solidFill>
                <a:latin typeface="Calibri" pitchFamily="34" charset="0"/>
              </a:rPr>
              <a:t>Humbles Us </a:t>
            </a:r>
          </a:p>
        </p:txBody>
      </p:sp>
      <p:sp>
        <p:nvSpPr>
          <p:cNvPr id="6" name="Round Diagonal Corner Rectangle 5"/>
          <p:cNvSpPr/>
          <p:nvPr/>
        </p:nvSpPr>
        <p:spPr>
          <a:xfrm>
            <a:off x="6015782" y="2133600"/>
            <a:ext cx="1832818" cy="2266007"/>
          </a:xfrm>
          <a:prstGeom prst="round2DiagRect">
            <a:avLst>
              <a:gd name="adj1" fmla="val 8646"/>
              <a:gd name="adj2" fmla="val 0"/>
            </a:avLst>
          </a:prstGeom>
          <a:noFill/>
          <a:ln w="127000" cap="rnd">
            <a:solidFill>
              <a:schemeClr val="bg2"/>
            </a:solidFill>
          </a:ln>
          <a:effectLst>
            <a:reflection blurRad="6350" stA="52000" endA="300" endPos="35000" dir="5400000" sy="-100000" algn="bl" rotWithShape="0"/>
          </a:effectLst>
          <a:scene3d>
            <a:camera prst="orthographicFront"/>
            <a:lightRig rig="soft" dir="t"/>
          </a:scene3d>
          <a:sp3d prstMaterial="matte">
            <a:bevelT w="127000" h="127000"/>
            <a:contourClr>
              <a:schemeClr val="accent3">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smtClean="0">
                <a:solidFill>
                  <a:schemeClr val="accent1">
                    <a:lumMod val="50000"/>
                  </a:schemeClr>
                </a:solidFill>
                <a:latin typeface="Calibri" pitchFamily="34" charset="0"/>
              </a:rPr>
              <a:t>Glorifies God</a:t>
            </a:r>
            <a:endParaRPr lang="en-US" sz="3200" b="1" dirty="0">
              <a:solidFill>
                <a:schemeClr val="accent1">
                  <a:lumMod val="50000"/>
                </a:schemeClr>
              </a:solidFill>
              <a:latin typeface="Arial Narrow" pitchFamily="34" charset="0"/>
            </a:endParaRPr>
          </a:p>
        </p:txBody>
      </p:sp>
    </p:spTree>
    <p:extLst>
      <p:ext uri="{BB962C8B-B14F-4D97-AF65-F5344CB8AC3E}">
        <p14:creationId xmlns:p14="http://schemas.microsoft.com/office/powerpoint/2010/main" xmlns="" val="1783956334"/>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Scale>
                                      <p:cBhvr>
                                        <p:cTn id="1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gtEl>
                                        <p:attrNameLst>
                                          <p:attrName>ppt_x</p:attrName>
                                          <p:attrName>ppt_y</p:attrName>
                                        </p:attrNameLst>
                                      </p:cBhvr>
                                    </p:animMotion>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Scale>
                                      <p:cBhvr>
                                        <p:cTn id="2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gtEl>
                                        <p:attrNameLst>
                                          <p:attrName>ppt_x</p:attrName>
                                          <p:attrName>ppt_y</p:attrName>
                                        </p:attrNameLst>
                                      </p:cBhvr>
                                    </p:animMotion>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0.70"/>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Paul’s Shining Example</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xmlns="">
                  <a14:imgLayer r:embed="rId3">
                    <a14:imgEffect>
                      <a14:colorTemperature colorTemp="5900"/>
                    </a14:imgEffect>
                  </a14:imgLayer>
                </a14:imgProps>
              </a:ext>
            </a:extLst>
          </a:blip>
          <a:stretch>
            <a:fillRect/>
          </a:stretch>
        </p:blipFill>
        <p:spPr>
          <a:xfrm>
            <a:off x="1371600" y="2154936"/>
            <a:ext cx="6629400" cy="3712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28998486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380487" y="2990088"/>
            <a:ext cx="6096000" cy="877824"/>
          </a:xfrm>
        </p:spPr>
        <p:txBody>
          <a:bodyPr>
            <a:normAutofit/>
          </a:bodyPr>
          <a:lstStyle/>
          <a:p>
            <a:r>
              <a:rPr lang="en-US" dirty="0" smtClean="0"/>
              <a:t>   Paul’s Letter </a:t>
            </a:r>
            <a:endParaRPr lang="en-US" dirty="0"/>
          </a:p>
        </p:txBody>
      </p:sp>
      <p:sp>
        <p:nvSpPr>
          <p:cNvPr id="3" name="Subtitle 2"/>
          <p:cNvSpPr>
            <a:spLocks noGrp="1"/>
          </p:cNvSpPr>
          <p:nvPr>
            <p:ph type="subTitle" idx="1"/>
          </p:nvPr>
        </p:nvSpPr>
        <p:spPr>
          <a:xfrm>
            <a:off x="1106426" y="381000"/>
            <a:ext cx="7772400" cy="6096000"/>
          </a:xfrm>
        </p:spPr>
        <p:txBody>
          <a:bodyPr>
            <a:normAutofit fontScale="92500"/>
          </a:bodyPr>
          <a:lstStyle/>
          <a:p>
            <a:pPr algn="just">
              <a:lnSpc>
                <a:spcPct val="110000"/>
              </a:lnSpc>
            </a:pPr>
            <a:r>
              <a:rPr lang="en-US" b="1" baseline="30000" dirty="0">
                <a:solidFill>
                  <a:schemeClr val="tx1"/>
                </a:solidFill>
              </a:rPr>
              <a:t>1</a:t>
            </a:r>
            <a:r>
              <a:rPr lang="en-US" b="1" dirty="0">
                <a:solidFill>
                  <a:schemeClr val="tx1"/>
                </a:solidFill>
              </a:rPr>
              <a:t> Paul, Silas and Timothy, To the church of the Thessalonians in God the Father and the Lord Jesus Christ: Grace and peace to you.</a:t>
            </a:r>
            <a:endParaRPr lang="en-MY" dirty="0">
              <a:solidFill>
                <a:schemeClr val="tx1"/>
              </a:solidFill>
            </a:endParaRPr>
          </a:p>
          <a:p>
            <a:pPr algn="just">
              <a:lnSpc>
                <a:spcPct val="110000"/>
              </a:lnSpc>
              <a:spcBef>
                <a:spcPts val="200"/>
              </a:spcBef>
            </a:pPr>
            <a:r>
              <a:rPr lang="en-US" b="1" baseline="30000" dirty="0">
                <a:solidFill>
                  <a:schemeClr val="tx1"/>
                </a:solidFill>
              </a:rPr>
              <a:t>2</a:t>
            </a:r>
            <a:r>
              <a:rPr lang="en-US" b="1" dirty="0">
                <a:solidFill>
                  <a:schemeClr val="tx1"/>
                </a:solidFill>
              </a:rPr>
              <a:t> We always thank God for all of you, mentioning you in our prayers.</a:t>
            </a:r>
            <a:r>
              <a:rPr lang="en-US" b="1" baseline="30000" dirty="0">
                <a:solidFill>
                  <a:schemeClr val="tx1"/>
                </a:solidFill>
              </a:rPr>
              <a:t>3</a:t>
            </a:r>
            <a:r>
              <a:rPr lang="en-US" b="1" dirty="0">
                <a:solidFill>
                  <a:schemeClr val="tx1"/>
                </a:solidFill>
              </a:rPr>
              <a:t> We continually remember before our God and Father your work produced by faith, your labor prompted by love, and your endurance inspired by hope in our Lord Jesus Christ. </a:t>
            </a:r>
            <a:r>
              <a:rPr lang="en-US" b="1" baseline="30000" dirty="0">
                <a:solidFill>
                  <a:schemeClr val="tx1"/>
                </a:solidFill>
              </a:rPr>
              <a:t>4</a:t>
            </a:r>
            <a:r>
              <a:rPr lang="en-US" b="1" dirty="0">
                <a:solidFill>
                  <a:schemeClr val="tx1"/>
                </a:solidFill>
              </a:rPr>
              <a:t> For we know, brothers loved by God, that he has chosen you, </a:t>
            </a:r>
            <a:r>
              <a:rPr lang="en-US" b="1" baseline="30000" dirty="0">
                <a:solidFill>
                  <a:schemeClr val="tx1"/>
                </a:solidFill>
              </a:rPr>
              <a:t>5</a:t>
            </a:r>
            <a:r>
              <a:rPr lang="en-US" baseline="30000" dirty="0">
                <a:solidFill>
                  <a:schemeClr val="tx1"/>
                </a:solidFill>
              </a:rPr>
              <a:t> </a:t>
            </a:r>
            <a:r>
              <a:rPr lang="en-US" b="1" dirty="0">
                <a:solidFill>
                  <a:schemeClr val="tx1"/>
                </a:solidFill>
              </a:rPr>
              <a:t>because our gospel came to you not simply with words, but also with power, with the Holy Spirit and with deep conviction. You know how we lived among you for your sake. </a:t>
            </a:r>
            <a:r>
              <a:rPr lang="en-US" b="1" baseline="30000" dirty="0">
                <a:solidFill>
                  <a:schemeClr val="tx1"/>
                </a:solidFill>
              </a:rPr>
              <a:t>6</a:t>
            </a:r>
            <a:r>
              <a:rPr lang="en-US" b="1" dirty="0">
                <a:solidFill>
                  <a:schemeClr val="tx1"/>
                </a:solidFill>
              </a:rPr>
              <a:t> You became imitators of us and of the Lord; in spite of severe suffering, you welcomed the message with the joy given by the Holy Spirit.</a:t>
            </a:r>
            <a:r>
              <a:rPr lang="en-MY" dirty="0">
                <a:solidFill>
                  <a:schemeClr val="tx1"/>
                </a:solidFill>
              </a:rPr>
              <a:t> </a:t>
            </a:r>
            <a:r>
              <a:rPr lang="en-US" b="1" baseline="30000" dirty="0">
                <a:solidFill>
                  <a:schemeClr val="tx1"/>
                </a:solidFill>
              </a:rPr>
              <a:t>7</a:t>
            </a:r>
            <a:r>
              <a:rPr lang="en-US" b="1" dirty="0">
                <a:solidFill>
                  <a:schemeClr val="tx1"/>
                </a:solidFill>
              </a:rPr>
              <a:t> And so you became a model to all the believers in Macedonia and Achaia. </a:t>
            </a:r>
            <a:r>
              <a:rPr lang="en-US" b="1" baseline="30000" dirty="0">
                <a:solidFill>
                  <a:schemeClr val="tx1"/>
                </a:solidFill>
              </a:rPr>
              <a:t>8</a:t>
            </a:r>
            <a:r>
              <a:rPr lang="en-US" b="1" dirty="0">
                <a:solidFill>
                  <a:schemeClr val="tx1"/>
                </a:solidFill>
              </a:rPr>
              <a:t> The Lord's message rang out from you not only in Macedonia and Achaia--your faith in God has become known everywhere. Therefore we do not need to say anything about it, </a:t>
            </a:r>
            <a:r>
              <a:rPr lang="en-US" b="1" baseline="30000" dirty="0">
                <a:solidFill>
                  <a:schemeClr val="tx1"/>
                </a:solidFill>
              </a:rPr>
              <a:t>9</a:t>
            </a:r>
            <a:r>
              <a:rPr lang="en-US" b="1" dirty="0">
                <a:solidFill>
                  <a:schemeClr val="tx1"/>
                </a:solidFill>
              </a:rPr>
              <a:t> for they themselves report what kind of reception you gave us. They tell how you turned to God from idols to serve the living and true God,</a:t>
            </a:r>
            <a:r>
              <a:rPr lang="en-US" b="1" baseline="30000" dirty="0">
                <a:solidFill>
                  <a:schemeClr val="tx1"/>
                </a:solidFill>
              </a:rPr>
              <a:t>10</a:t>
            </a:r>
            <a:r>
              <a:rPr lang="en-US" b="1" dirty="0">
                <a:solidFill>
                  <a:schemeClr val="tx1"/>
                </a:solidFill>
              </a:rPr>
              <a:t> and to wait for his Son from heaven, whom he raised from the dead--Jesus, who rescues us from the coming </a:t>
            </a:r>
            <a:r>
              <a:rPr lang="en-US" b="1" dirty="0" smtClean="0">
                <a:solidFill>
                  <a:schemeClr val="tx1"/>
                </a:solidFill>
              </a:rPr>
              <a:t>wrath.</a:t>
            </a:r>
          </a:p>
          <a:p>
            <a:pPr algn="just">
              <a:lnSpc>
                <a:spcPct val="110000"/>
              </a:lnSpc>
              <a:spcBef>
                <a:spcPts val="200"/>
              </a:spcBef>
            </a:pPr>
            <a:r>
              <a:rPr lang="en-US" b="1" dirty="0">
                <a:solidFill>
                  <a:schemeClr val="tx1"/>
                </a:solidFill>
              </a:rPr>
              <a:t>	</a:t>
            </a:r>
            <a:r>
              <a:rPr lang="en-US" b="1" dirty="0" smtClean="0">
                <a:solidFill>
                  <a:schemeClr val="tx1"/>
                </a:solidFill>
              </a:rPr>
              <a:t>			</a:t>
            </a:r>
            <a:r>
              <a:rPr lang="en-US" b="1" dirty="0" smtClean="0">
                <a:solidFill>
                  <a:schemeClr val="accent1">
                    <a:lumMod val="50000"/>
                  </a:schemeClr>
                </a:solidFill>
              </a:rPr>
              <a:t>     </a:t>
            </a:r>
            <a:r>
              <a:rPr lang="en-MY" dirty="0" smtClean="0">
                <a:solidFill>
                  <a:schemeClr val="accent1">
                    <a:lumMod val="50000"/>
                  </a:schemeClr>
                </a:solidFill>
              </a:rPr>
              <a:t>                     </a:t>
            </a:r>
            <a:r>
              <a:rPr lang="en-US" b="1" i="1" dirty="0" smtClean="0">
                <a:solidFill>
                  <a:schemeClr val="accent1">
                    <a:lumMod val="50000"/>
                  </a:schemeClr>
                </a:solidFill>
              </a:rPr>
              <a:t>(1 Thessalonians 1)</a:t>
            </a:r>
            <a:endParaRPr lang="en-MY" dirty="0" smtClean="0">
              <a:solidFill>
                <a:schemeClr val="accent1">
                  <a:lumMod val="50000"/>
                </a:schemeClr>
              </a:solidFill>
            </a:endParaRPr>
          </a:p>
          <a:p>
            <a:endParaRPr lang="en-US" dirty="0"/>
          </a:p>
        </p:txBody>
      </p:sp>
    </p:spTree>
    <p:extLst>
      <p:ext uri="{BB962C8B-B14F-4D97-AF65-F5344CB8AC3E}">
        <p14:creationId xmlns:p14="http://schemas.microsoft.com/office/powerpoint/2010/main" xmlns="" val="44182180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9" y="838200"/>
            <a:ext cx="8915400" cy="914400"/>
          </a:xfrm>
        </p:spPr>
        <p:txBody>
          <a:bodyPr>
            <a:normAutofit/>
          </a:bodyPr>
          <a:lstStyle/>
          <a:p>
            <a:r>
              <a:rPr lang="en-US" dirty="0" smtClean="0"/>
              <a:t>Inseparable Graces</a:t>
            </a:r>
            <a:endParaRPr lang="en-US" dirty="0"/>
          </a:p>
        </p:txBody>
      </p:sp>
      <p:sp>
        <p:nvSpPr>
          <p:cNvPr id="3" name="Subtitle 2"/>
          <p:cNvSpPr>
            <a:spLocks noGrp="1"/>
          </p:cNvSpPr>
          <p:nvPr>
            <p:ph type="subTitle" idx="1"/>
          </p:nvPr>
        </p:nvSpPr>
        <p:spPr>
          <a:xfrm>
            <a:off x="857224" y="5000636"/>
            <a:ext cx="8001000" cy="1295400"/>
          </a:xfrm>
        </p:spPr>
        <p:txBody>
          <a:bodyPr>
            <a:normAutofit lnSpcReduction="10000"/>
          </a:bodyPr>
          <a:lstStyle/>
          <a:p>
            <a:pPr algn="just"/>
            <a:r>
              <a:rPr lang="en-US" b="1" baseline="30000" dirty="0">
                <a:solidFill>
                  <a:schemeClr val="tx1"/>
                </a:solidFill>
              </a:rPr>
              <a:t>3</a:t>
            </a:r>
            <a:r>
              <a:rPr lang="en-US" b="1" dirty="0">
                <a:solidFill>
                  <a:schemeClr val="tx1"/>
                </a:solidFill>
              </a:rPr>
              <a:t> We continually remember before our God and Father your work produced by faith, your labor prompted by love, and your endurance inspired by hope in our Lord Jesus Christ</a:t>
            </a:r>
            <a:r>
              <a:rPr lang="en-US" b="1" dirty="0" smtClean="0">
                <a:solidFill>
                  <a:schemeClr val="tx1"/>
                </a:solidFill>
              </a:rPr>
              <a:t>.</a:t>
            </a:r>
            <a:endParaRPr lang="en-US" b="1" dirty="0">
              <a:solidFill>
                <a:schemeClr val="tx1"/>
              </a:solidFill>
            </a:endParaRPr>
          </a:p>
          <a:p>
            <a:pPr algn="r"/>
            <a:r>
              <a:rPr lang="en-US" b="1" i="1" dirty="0" smtClean="0">
                <a:solidFill>
                  <a:schemeClr val="accent1">
                    <a:lumMod val="50000"/>
                  </a:schemeClr>
                </a:solidFill>
              </a:rPr>
              <a:t>(</a:t>
            </a:r>
            <a:r>
              <a:rPr lang="en-US" b="1" i="1" dirty="0">
                <a:solidFill>
                  <a:schemeClr val="accent1">
                    <a:lumMod val="50000"/>
                  </a:schemeClr>
                </a:solidFill>
              </a:rPr>
              <a:t>1 Thessalonians 1)</a:t>
            </a:r>
            <a:endParaRPr lang="en-MY" b="1" dirty="0">
              <a:solidFill>
                <a:schemeClr val="accent1">
                  <a:lumMod val="50000"/>
                </a:schemeClr>
              </a:solidFill>
            </a:endParaRPr>
          </a:p>
          <a:p>
            <a:endParaRPr lang="en-US" dirty="0"/>
          </a:p>
        </p:txBody>
      </p:sp>
      <p:pic>
        <p:nvPicPr>
          <p:cNvPr id="5" name="Picture Placeholder 4"/>
          <p:cNvPicPr>
            <a:picLocks noGrp="1" noChangeAspect="1"/>
          </p:cNvPicPr>
          <p:nvPr>
            <p:ph type="pic" sz="quarter" idx="13"/>
          </p:nvPr>
        </p:nvPicPr>
        <p:blipFill>
          <a:blip r:embed="rId2"/>
          <a:srcRect t="-10695" b="-10695"/>
          <a:stretch>
            <a:fillRect/>
          </a:stretch>
        </p:blipFill>
        <p:spPr>
          <a:xfrm>
            <a:off x="1536700" y="2286000"/>
            <a:ext cx="6616700" cy="2298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33636822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048000"/>
            <a:ext cx="8001000" cy="3352799"/>
          </a:xfrm>
        </p:spPr>
        <p:txBody>
          <a:bodyPr/>
          <a:lstStyle/>
          <a:p>
            <a:pPr algn="just"/>
            <a:r>
              <a:rPr lang="en-US" b="1" dirty="0">
                <a:solidFill>
                  <a:schemeClr val="tx1"/>
                </a:solidFill>
              </a:rPr>
              <a:t>Faith hangs on the word of promise, love on that God who gives, hope on the promised inheritance. Faith receives and has, love gives, hope waits. Faith makes the heart firm, love makes it soft, hope expands it. Faith holds fast to what it has received, love gives up what it has received, hope triumphs over what is wanting. Faith capacitates us for dominion over this world, love for ministering to this world, hope for renunciation of this world. Faith is the confidence in what one hopes for; love, the proof of this, that one has faith; hope, the taking possession, before we have reached the goal, of that which we have learned by faith and love to yearn after</a:t>
            </a:r>
            <a:r>
              <a:rPr lang="en-US" b="1" dirty="0" smtClean="0">
                <a:solidFill>
                  <a:schemeClr val="tx1"/>
                </a:solidFill>
              </a:rPr>
              <a:t>.						 </a:t>
            </a:r>
            <a:r>
              <a:rPr lang="en-US" b="1" i="1" dirty="0" smtClean="0">
                <a:solidFill>
                  <a:schemeClr val="tx1"/>
                </a:solidFill>
              </a:rPr>
              <a:t>(</a:t>
            </a:r>
            <a:r>
              <a:rPr lang="en-US" b="1" i="1" dirty="0" err="1">
                <a:solidFill>
                  <a:schemeClr val="tx1"/>
                </a:solidFill>
              </a:rPr>
              <a:t>Harless</a:t>
            </a:r>
            <a:r>
              <a:rPr lang="en-US" b="1" i="1" dirty="0">
                <a:solidFill>
                  <a:schemeClr val="tx1"/>
                </a:solidFill>
              </a:rPr>
              <a:t> &amp; </a:t>
            </a:r>
            <a:r>
              <a:rPr lang="en-US" b="1" i="1" dirty="0" err="1">
                <a:solidFill>
                  <a:schemeClr val="tx1"/>
                </a:solidFill>
              </a:rPr>
              <a:t>Eadie</a:t>
            </a:r>
            <a:r>
              <a:rPr lang="en-US" b="1" i="1" dirty="0" smtClean="0">
                <a:solidFill>
                  <a:schemeClr val="tx1"/>
                </a:solidFill>
              </a:rPr>
              <a:t>)</a:t>
            </a:r>
            <a:endParaRPr lang="en-MY" b="1" dirty="0">
              <a:solidFill>
                <a:schemeClr val="tx1"/>
              </a:solidFill>
            </a:endParaRPr>
          </a:p>
        </p:txBody>
      </p:sp>
      <p:pic>
        <p:nvPicPr>
          <p:cNvPr id="5" name="Picture 4"/>
          <p:cNvPicPr>
            <a:picLocks noChangeAspect="1"/>
          </p:cNvPicPr>
          <p:nvPr/>
        </p:nvPicPr>
        <p:blipFill rotWithShape="1">
          <a:blip r:embed="rId2"/>
          <a:srcRect t="23881" b="17662"/>
          <a:stretch/>
        </p:blipFill>
        <p:spPr>
          <a:xfrm>
            <a:off x="1905000" y="685800"/>
            <a:ext cx="6019800" cy="1964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8957442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1376"/>
            <a:ext cx="8915400" cy="877824"/>
          </a:xfrm>
        </p:spPr>
        <p:txBody>
          <a:bodyPr/>
          <a:lstStyle/>
          <a:p>
            <a:r>
              <a:rPr lang="en-US" dirty="0" smtClean="0"/>
              <a:t>Graces At Work</a:t>
            </a:r>
            <a:endParaRPr lang="en-US" dirty="0"/>
          </a:p>
        </p:txBody>
      </p:sp>
      <p:sp>
        <p:nvSpPr>
          <p:cNvPr id="3" name="Subtitle 2"/>
          <p:cNvSpPr>
            <a:spLocks noGrp="1"/>
          </p:cNvSpPr>
          <p:nvPr>
            <p:ph type="subTitle" idx="1"/>
          </p:nvPr>
        </p:nvSpPr>
        <p:spPr>
          <a:xfrm>
            <a:off x="609600" y="1371601"/>
            <a:ext cx="8305800" cy="5181599"/>
          </a:xfrm>
        </p:spPr>
        <p:txBody>
          <a:bodyPr/>
          <a:lstStyle/>
          <a:p>
            <a:pPr algn="just">
              <a:lnSpc>
                <a:spcPct val="110000"/>
              </a:lnSpc>
            </a:pPr>
            <a:r>
              <a:rPr lang="en-US" b="1" dirty="0">
                <a:solidFill>
                  <a:schemeClr val="tx1"/>
                </a:solidFill>
              </a:rPr>
              <a:t>The apostle is continually thankful for three things these believers already possessed: </a:t>
            </a:r>
            <a:r>
              <a:rPr lang="ja-JP" altLang="en-US" b="1" dirty="0">
                <a:solidFill>
                  <a:schemeClr val="tx1"/>
                </a:solidFill>
                <a:latin typeface="Arial"/>
              </a:rPr>
              <a:t>“</a:t>
            </a:r>
            <a:r>
              <a:rPr lang="en-US" b="1" dirty="0">
                <a:solidFill>
                  <a:schemeClr val="tx1"/>
                </a:solidFill>
              </a:rPr>
              <a:t>a work of faith and labor of love and steadfastness of hope.</a:t>
            </a:r>
            <a:r>
              <a:rPr lang="ja-JP" altLang="en-US" b="1" dirty="0">
                <a:solidFill>
                  <a:schemeClr val="tx1"/>
                </a:solidFill>
                <a:latin typeface="Arial"/>
              </a:rPr>
              <a:t>”</a:t>
            </a:r>
            <a:r>
              <a:rPr lang="en-US" b="1" dirty="0">
                <a:solidFill>
                  <a:schemeClr val="tx1"/>
                </a:solidFill>
              </a:rPr>
              <a:t> Notice the three tangibles that are evident in this sentence: work, labor, and steadfastness. And there are three things that are unseen: faith, love, and hope. These are the underlying, unseen qualities that make the external manifestations of God</a:t>
            </a:r>
            <a:r>
              <a:rPr lang="ja-JP" altLang="en-US" b="1" dirty="0">
                <a:solidFill>
                  <a:schemeClr val="tx1"/>
                </a:solidFill>
                <a:latin typeface="Arial"/>
              </a:rPr>
              <a:t>’</a:t>
            </a:r>
            <a:r>
              <a:rPr lang="en-US" b="1" dirty="0">
                <a:solidFill>
                  <a:schemeClr val="tx1"/>
                </a:solidFill>
              </a:rPr>
              <a:t>s life possible. There is a work that God is doing in our lives by faith; there is a labor that we engage in because of God</a:t>
            </a:r>
            <a:r>
              <a:rPr lang="ja-JP" altLang="en-US" b="1" dirty="0">
                <a:solidFill>
                  <a:schemeClr val="tx1"/>
                </a:solidFill>
                <a:latin typeface="Arial"/>
              </a:rPr>
              <a:t>’</a:t>
            </a:r>
            <a:r>
              <a:rPr lang="en-US" b="1" dirty="0">
                <a:solidFill>
                  <a:schemeClr val="tx1"/>
                </a:solidFill>
              </a:rPr>
              <a:t>s love; and we endure, we hang in there, because we are inspired by hope. Here is how John Stott put this: </a:t>
            </a:r>
            <a:r>
              <a:rPr lang="ja-JP" altLang="en-US" b="1" dirty="0">
                <a:solidFill>
                  <a:schemeClr val="tx1"/>
                </a:solidFill>
                <a:latin typeface="Arial"/>
              </a:rPr>
              <a:t>“</a:t>
            </a:r>
            <a:r>
              <a:rPr lang="en-US" b="1" dirty="0">
                <a:solidFill>
                  <a:schemeClr val="tx1"/>
                </a:solidFill>
              </a:rPr>
              <a:t>Every Christian, without exception, is a believer, a lover, and a hoper. Faith, hope and love are the evidences of God</a:t>
            </a:r>
            <a:r>
              <a:rPr lang="ja-JP" altLang="en-US" b="1" dirty="0">
                <a:solidFill>
                  <a:schemeClr val="tx1"/>
                </a:solidFill>
                <a:latin typeface="Arial"/>
              </a:rPr>
              <a:t>’</a:t>
            </a:r>
            <a:r>
              <a:rPr lang="en-US" b="1" dirty="0">
                <a:solidFill>
                  <a:schemeClr val="tx1"/>
                </a:solidFill>
              </a:rPr>
              <a:t>s regenerating work of the Holy in our lives. Together, they </a:t>
            </a:r>
            <a:r>
              <a:rPr lang="en-US" b="1" dirty="0" err="1">
                <a:solidFill>
                  <a:schemeClr val="tx1"/>
                </a:solidFill>
              </a:rPr>
              <a:t>reorientate</a:t>
            </a:r>
            <a:r>
              <a:rPr lang="en-US" b="1" dirty="0">
                <a:solidFill>
                  <a:schemeClr val="tx1"/>
                </a:solidFill>
              </a:rPr>
              <a:t> our lives, as we find ourselves drawn up towards God in faith, toward others in love, and towards the second coming in hope.</a:t>
            </a:r>
            <a:r>
              <a:rPr lang="ja-JP" altLang="en-US" b="1" dirty="0">
                <a:solidFill>
                  <a:schemeClr val="tx1"/>
                </a:solidFill>
                <a:latin typeface="Arial"/>
              </a:rPr>
              <a:t>”</a:t>
            </a:r>
            <a:endParaRPr lang="en-US" b="1" dirty="0">
              <a:solidFill>
                <a:schemeClr val="tx1"/>
              </a:solidFill>
            </a:endParaRPr>
          </a:p>
          <a:p>
            <a:pPr algn="r">
              <a:spcBef>
                <a:spcPts val="200"/>
              </a:spcBef>
            </a:pPr>
            <a:r>
              <a:rPr lang="en-US" b="1" i="1" dirty="0">
                <a:solidFill>
                  <a:schemeClr val="accent1">
                    <a:lumMod val="50000"/>
                  </a:schemeClr>
                </a:solidFill>
              </a:rPr>
              <a:t>(Gary </a:t>
            </a:r>
            <a:r>
              <a:rPr lang="en-US" b="1" i="1" dirty="0" err="1">
                <a:solidFill>
                  <a:schemeClr val="accent1">
                    <a:lumMod val="50000"/>
                  </a:schemeClr>
                </a:solidFill>
              </a:rPr>
              <a:t>Vanderet</a:t>
            </a:r>
            <a:r>
              <a:rPr lang="en-US" b="1" i="1" dirty="0">
                <a:solidFill>
                  <a:schemeClr val="accent1">
                    <a:lumMod val="50000"/>
                  </a:schemeClr>
                </a:solidFill>
              </a:rPr>
              <a:t>, </a:t>
            </a:r>
            <a:r>
              <a:rPr lang="ja-JP" altLang="en-US" b="1" dirty="0">
                <a:solidFill>
                  <a:schemeClr val="accent1">
                    <a:lumMod val="50000"/>
                  </a:schemeClr>
                </a:solidFill>
                <a:latin typeface="Arial"/>
              </a:rPr>
              <a:t>“</a:t>
            </a:r>
            <a:r>
              <a:rPr lang="en-US" b="1" dirty="0">
                <a:solidFill>
                  <a:schemeClr val="accent1">
                    <a:lumMod val="50000"/>
                  </a:schemeClr>
                </a:solidFill>
              </a:rPr>
              <a:t>How Lives Are Changed</a:t>
            </a:r>
            <a:r>
              <a:rPr lang="ja-JP" altLang="en-US" b="1" dirty="0">
                <a:solidFill>
                  <a:schemeClr val="accent1">
                    <a:lumMod val="50000"/>
                  </a:schemeClr>
                </a:solidFill>
                <a:latin typeface="Arial"/>
              </a:rPr>
              <a:t>”</a:t>
            </a:r>
            <a:r>
              <a:rPr lang="en-US" b="1" i="1" dirty="0" smtClean="0">
                <a:solidFill>
                  <a:schemeClr val="accent1">
                    <a:lumMod val="50000"/>
                  </a:schemeClr>
                </a:solidFill>
              </a:rPr>
              <a:t>)</a:t>
            </a:r>
            <a:endParaRPr lang="en-US" b="1" i="1" dirty="0">
              <a:solidFill>
                <a:schemeClr val="accent1">
                  <a:lumMod val="50000"/>
                </a:schemeClr>
              </a:solidFill>
            </a:endParaRPr>
          </a:p>
        </p:txBody>
      </p:sp>
    </p:spTree>
    <p:extLst>
      <p:ext uri="{BB962C8B-B14F-4D97-AF65-F5344CB8AC3E}">
        <p14:creationId xmlns:p14="http://schemas.microsoft.com/office/powerpoint/2010/main" xmlns="" val="695873275"/>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12855</TotalTime>
  <Words>970</Words>
  <Application>Microsoft Macintosh PowerPoint</Application>
  <PresentationFormat>On-screen Show (4:3)</PresentationFormat>
  <Paragraphs>61</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Perception</vt:lpstr>
      <vt:lpstr>1 Thessalonians 1</vt:lpstr>
      <vt:lpstr>Thank You Quotes</vt:lpstr>
      <vt:lpstr>Importance of Saying ‘Thank You’</vt:lpstr>
      <vt:lpstr>Importance of Saying ‘Thank You’</vt:lpstr>
      <vt:lpstr>Paul’s Shining Example</vt:lpstr>
      <vt:lpstr>   Paul’s Letter </vt:lpstr>
      <vt:lpstr>Inseparable Graces</vt:lpstr>
      <vt:lpstr>Slide 8</vt:lpstr>
      <vt:lpstr>Graces At Work</vt:lpstr>
      <vt:lpstr>Work Produced By Faith</vt:lpstr>
      <vt:lpstr>Slide 11</vt:lpstr>
      <vt:lpstr>Slide 12</vt:lpstr>
      <vt:lpstr>Labour Prompted By Love</vt:lpstr>
      <vt:lpstr>Labour Prompted By Love</vt:lpstr>
      <vt:lpstr>Endurance Inspired By Hope</vt:lpstr>
      <vt:lpstr>Endurance Inspired By Hope</vt:lpstr>
      <vt:lpstr>Endurance Inspired By Hope</vt:lpstr>
      <vt:lpstr>Endurance Inspired By Hope</vt:lpstr>
      <vt:lpstr>Endurance Inspired By Hope</vt:lpstr>
      <vt:lpstr>Endurance Inspired By Hope</vt:lpstr>
      <vt:lpstr>Pressing On</vt:lpstr>
      <vt:lpstr>What Is Your Hope?</vt:lpstr>
      <vt:lpstr>The Thessalonian Church</vt:lpstr>
      <vt:lpstr>A City On A Hill Cannot Be Hidden</vt:lpstr>
    </vt:vector>
  </TitlesOfParts>
  <Company>KEMENTERIAN PENDIDIKAN MALAYSIA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KEMENTERIAN PENDIDIKAN MALAYSIA</dc:creator>
  <cp:lastModifiedBy>Fpbcpg</cp:lastModifiedBy>
  <cp:revision>77</cp:revision>
  <cp:lastPrinted>2019-12-28T10:11:54Z</cp:lastPrinted>
  <dcterms:created xsi:type="dcterms:W3CDTF">2015-12-15T06:03:23Z</dcterms:created>
  <dcterms:modified xsi:type="dcterms:W3CDTF">2019-12-29T04:12:30Z</dcterms:modified>
</cp:coreProperties>
</file>