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8" r:id="rId2"/>
    <p:sldId id="310" r:id="rId3"/>
    <p:sldId id="308" r:id="rId4"/>
    <p:sldId id="270" r:id="rId5"/>
    <p:sldId id="258" r:id="rId6"/>
    <p:sldId id="259" r:id="rId7"/>
    <p:sldId id="260" r:id="rId8"/>
    <p:sldId id="314" r:id="rId9"/>
    <p:sldId id="315" r:id="rId10"/>
    <p:sldId id="289" r:id="rId11"/>
    <p:sldId id="267" r:id="rId12"/>
    <p:sldId id="275" r:id="rId13"/>
    <p:sldId id="274" r:id="rId14"/>
    <p:sldId id="276" r:id="rId15"/>
    <p:sldId id="277" r:id="rId16"/>
    <p:sldId id="290" r:id="rId17"/>
    <p:sldId id="291" r:id="rId18"/>
    <p:sldId id="292" r:id="rId19"/>
    <p:sldId id="293" r:id="rId20"/>
    <p:sldId id="279" r:id="rId21"/>
    <p:sldId id="282" r:id="rId22"/>
    <p:sldId id="283" r:id="rId23"/>
    <p:sldId id="294" r:id="rId24"/>
    <p:sldId id="311" r:id="rId25"/>
    <p:sldId id="297" r:id="rId26"/>
    <p:sldId id="312" r:id="rId27"/>
    <p:sldId id="313" r:id="rId28"/>
    <p:sldId id="299" r:id="rId29"/>
    <p:sldId id="300" r:id="rId30"/>
    <p:sldId id="302" r:id="rId31"/>
    <p:sldId id="305" r:id="rId32"/>
    <p:sldId id="307" r:id="rId33"/>
    <p:sldId id="304" r:id="rId34"/>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74553" autoAdjust="0"/>
  </p:normalViewPr>
  <p:slideViewPr>
    <p:cSldViewPr snapToGrid="0">
      <p:cViewPr varScale="1">
        <p:scale>
          <a:sx n="40" d="100"/>
          <a:sy n="40" d="100"/>
        </p:scale>
        <p:origin x="1186" y="38"/>
      </p:cViewPr>
      <p:guideLst/>
    </p:cSldViewPr>
  </p:slideViewPr>
  <p:notesTextViewPr>
    <p:cViewPr>
      <p:scale>
        <a:sx n="1" d="1"/>
        <a:sy n="1" d="1"/>
      </p:scale>
      <p:origin x="0" y="0"/>
    </p:cViewPr>
  </p:notesTextViewPr>
  <p:sorterViewPr>
    <p:cViewPr>
      <p:scale>
        <a:sx n="100" d="100"/>
        <a:sy n="100" d="100"/>
      </p:scale>
      <p:origin x="0" y="-4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206C7069-6C3D-476C-B31A-3F7EDBB44D1C}" type="datetimeFigureOut">
              <a:rPr lang="en-MY" smtClean="0"/>
              <a:t>5/1/2020</a:t>
            </a:fld>
            <a:endParaRPr lang="en-MY"/>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C67D3F3-C493-4963-AB0A-7D210C4AD829}" type="slidenum">
              <a:rPr lang="en-MY" smtClean="0"/>
              <a:t>‹#›</a:t>
            </a:fld>
            <a:endParaRPr lang="en-MY"/>
          </a:p>
        </p:txBody>
      </p:sp>
    </p:spTree>
    <p:extLst>
      <p:ext uri="{BB962C8B-B14F-4D97-AF65-F5344CB8AC3E}">
        <p14:creationId xmlns:p14="http://schemas.microsoft.com/office/powerpoint/2010/main" val="3061620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FE896A8-9B9D-4427-9A72-8A08FDE444B5}" type="datetimeFigureOut">
              <a:rPr lang="en-MY" smtClean="0"/>
              <a:t>5/1/2020</a:t>
            </a:fld>
            <a:endParaRPr lang="en-MY"/>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B4590718-1CD1-4F90-8F7E-6EF515C7777B}" type="slidenum">
              <a:rPr lang="en-MY" smtClean="0"/>
              <a:t>‹#›</a:t>
            </a:fld>
            <a:endParaRPr lang="en-MY"/>
          </a:p>
        </p:txBody>
      </p:sp>
    </p:spTree>
    <p:extLst>
      <p:ext uri="{BB962C8B-B14F-4D97-AF65-F5344CB8AC3E}">
        <p14:creationId xmlns:p14="http://schemas.microsoft.com/office/powerpoint/2010/main" val="70305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a:t>
            </a:fld>
            <a:endParaRPr lang="en-MY"/>
          </a:p>
        </p:txBody>
      </p:sp>
    </p:spTree>
    <p:extLst>
      <p:ext uri="{BB962C8B-B14F-4D97-AF65-F5344CB8AC3E}">
        <p14:creationId xmlns:p14="http://schemas.microsoft.com/office/powerpoint/2010/main" val="238152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16</a:t>
            </a:fld>
            <a:endParaRPr lang="en-MY"/>
          </a:p>
        </p:txBody>
      </p:sp>
    </p:spTree>
    <p:extLst>
      <p:ext uri="{BB962C8B-B14F-4D97-AF65-F5344CB8AC3E}">
        <p14:creationId xmlns:p14="http://schemas.microsoft.com/office/powerpoint/2010/main" val="365738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19</a:t>
            </a:fld>
            <a:endParaRPr lang="en-MY"/>
          </a:p>
        </p:txBody>
      </p:sp>
    </p:spTree>
    <p:extLst>
      <p:ext uri="{BB962C8B-B14F-4D97-AF65-F5344CB8AC3E}">
        <p14:creationId xmlns:p14="http://schemas.microsoft.com/office/powerpoint/2010/main" val="42244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20</a:t>
            </a:fld>
            <a:endParaRPr lang="en-MY"/>
          </a:p>
        </p:txBody>
      </p:sp>
    </p:spTree>
    <p:extLst>
      <p:ext uri="{BB962C8B-B14F-4D97-AF65-F5344CB8AC3E}">
        <p14:creationId xmlns:p14="http://schemas.microsoft.com/office/powerpoint/2010/main" val="316663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22</a:t>
            </a:fld>
            <a:endParaRPr lang="en-MY"/>
          </a:p>
        </p:txBody>
      </p:sp>
    </p:spTree>
    <p:extLst>
      <p:ext uri="{BB962C8B-B14F-4D97-AF65-F5344CB8AC3E}">
        <p14:creationId xmlns:p14="http://schemas.microsoft.com/office/powerpoint/2010/main" val="60209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23</a:t>
            </a:fld>
            <a:endParaRPr lang="en-MY"/>
          </a:p>
        </p:txBody>
      </p:sp>
    </p:spTree>
    <p:extLst>
      <p:ext uri="{BB962C8B-B14F-4D97-AF65-F5344CB8AC3E}">
        <p14:creationId xmlns:p14="http://schemas.microsoft.com/office/powerpoint/2010/main" val="2343875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24</a:t>
            </a:fld>
            <a:endParaRPr lang="en-MY"/>
          </a:p>
        </p:txBody>
      </p:sp>
    </p:spTree>
    <p:extLst>
      <p:ext uri="{BB962C8B-B14F-4D97-AF65-F5344CB8AC3E}">
        <p14:creationId xmlns:p14="http://schemas.microsoft.com/office/powerpoint/2010/main" val="84026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25</a:t>
            </a:fld>
            <a:endParaRPr lang="en-MY"/>
          </a:p>
        </p:txBody>
      </p:sp>
    </p:spTree>
    <p:extLst>
      <p:ext uri="{BB962C8B-B14F-4D97-AF65-F5344CB8AC3E}">
        <p14:creationId xmlns:p14="http://schemas.microsoft.com/office/powerpoint/2010/main" val="302942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26</a:t>
            </a:fld>
            <a:endParaRPr lang="en-MY"/>
          </a:p>
        </p:txBody>
      </p:sp>
    </p:spTree>
    <p:extLst>
      <p:ext uri="{BB962C8B-B14F-4D97-AF65-F5344CB8AC3E}">
        <p14:creationId xmlns:p14="http://schemas.microsoft.com/office/powerpoint/2010/main" val="2366262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27</a:t>
            </a:fld>
            <a:endParaRPr lang="en-MY"/>
          </a:p>
        </p:txBody>
      </p:sp>
    </p:spTree>
    <p:extLst>
      <p:ext uri="{BB962C8B-B14F-4D97-AF65-F5344CB8AC3E}">
        <p14:creationId xmlns:p14="http://schemas.microsoft.com/office/powerpoint/2010/main" val="424423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28</a:t>
            </a:fld>
            <a:endParaRPr lang="en-MY"/>
          </a:p>
        </p:txBody>
      </p:sp>
    </p:spTree>
    <p:extLst>
      <p:ext uri="{BB962C8B-B14F-4D97-AF65-F5344CB8AC3E}">
        <p14:creationId xmlns:p14="http://schemas.microsoft.com/office/powerpoint/2010/main" val="54644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590718-1CD1-4F90-8F7E-6EF515C7777B}"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50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29</a:t>
            </a:fld>
            <a:endParaRPr lang="en-MY"/>
          </a:p>
        </p:txBody>
      </p:sp>
    </p:spTree>
    <p:extLst>
      <p:ext uri="{BB962C8B-B14F-4D97-AF65-F5344CB8AC3E}">
        <p14:creationId xmlns:p14="http://schemas.microsoft.com/office/powerpoint/2010/main" val="135216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30</a:t>
            </a:fld>
            <a:endParaRPr lang="en-MY"/>
          </a:p>
        </p:txBody>
      </p:sp>
    </p:spTree>
    <p:extLst>
      <p:ext uri="{BB962C8B-B14F-4D97-AF65-F5344CB8AC3E}">
        <p14:creationId xmlns:p14="http://schemas.microsoft.com/office/powerpoint/2010/main" val="143573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4</a:t>
            </a:fld>
            <a:endParaRPr lang="en-MY"/>
          </a:p>
        </p:txBody>
      </p:sp>
    </p:spTree>
    <p:extLst>
      <p:ext uri="{BB962C8B-B14F-4D97-AF65-F5344CB8AC3E}">
        <p14:creationId xmlns:p14="http://schemas.microsoft.com/office/powerpoint/2010/main" val="89289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10</a:t>
            </a:fld>
            <a:endParaRPr lang="en-MY"/>
          </a:p>
        </p:txBody>
      </p:sp>
    </p:spTree>
    <p:extLst>
      <p:ext uri="{BB962C8B-B14F-4D97-AF65-F5344CB8AC3E}">
        <p14:creationId xmlns:p14="http://schemas.microsoft.com/office/powerpoint/2010/main" val="363699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11</a:t>
            </a:fld>
            <a:endParaRPr lang="en-MY"/>
          </a:p>
        </p:txBody>
      </p:sp>
    </p:spTree>
    <p:extLst>
      <p:ext uri="{BB962C8B-B14F-4D97-AF65-F5344CB8AC3E}">
        <p14:creationId xmlns:p14="http://schemas.microsoft.com/office/powerpoint/2010/main" val="282318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12</a:t>
            </a:fld>
            <a:endParaRPr lang="en-MY"/>
          </a:p>
        </p:txBody>
      </p:sp>
    </p:spTree>
    <p:extLst>
      <p:ext uri="{BB962C8B-B14F-4D97-AF65-F5344CB8AC3E}">
        <p14:creationId xmlns:p14="http://schemas.microsoft.com/office/powerpoint/2010/main" val="49195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13</a:t>
            </a:fld>
            <a:endParaRPr lang="en-MY"/>
          </a:p>
        </p:txBody>
      </p:sp>
    </p:spTree>
    <p:extLst>
      <p:ext uri="{BB962C8B-B14F-4D97-AF65-F5344CB8AC3E}">
        <p14:creationId xmlns:p14="http://schemas.microsoft.com/office/powerpoint/2010/main" val="286883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14</a:t>
            </a:fld>
            <a:endParaRPr lang="en-MY"/>
          </a:p>
        </p:txBody>
      </p:sp>
    </p:spTree>
    <p:extLst>
      <p:ext uri="{BB962C8B-B14F-4D97-AF65-F5344CB8AC3E}">
        <p14:creationId xmlns:p14="http://schemas.microsoft.com/office/powerpoint/2010/main" val="190104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4590718-1CD1-4F90-8F7E-6EF515C7777B}" type="slidenum">
              <a:rPr lang="en-MY" smtClean="0"/>
              <a:t>15</a:t>
            </a:fld>
            <a:endParaRPr lang="en-MY"/>
          </a:p>
        </p:txBody>
      </p:sp>
    </p:spTree>
    <p:extLst>
      <p:ext uri="{BB962C8B-B14F-4D97-AF65-F5344CB8AC3E}">
        <p14:creationId xmlns:p14="http://schemas.microsoft.com/office/powerpoint/2010/main" val="306371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0F4C835C-D228-40D0-B8F2-9B321EC311C4}" type="datetimeFigureOut">
              <a:rPr lang="en-MY" smtClean="0"/>
              <a:t>5/1/2020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91718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0F4C835C-D228-40D0-B8F2-9B321EC311C4}" type="datetimeFigureOut">
              <a:rPr lang="en-MY" smtClean="0"/>
              <a:t>5/1/2020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170122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0F4C835C-D228-40D0-B8F2-9B321EC311C4}" type="datetimeFigureOut">
              <a:rPr lang="en-MY" smtClean="0"/>
              <a:t>5/1/2020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223803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0F4C835C-D228-40D0-B8F2-9B321EC311C4}" type="datetimeFigureOut">
              <a:rPr lang="en-MY" smtClean="0"/>
              <a:t>5/1/2020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111984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4C835C-D228-40D0-B8F2-9B321EC311C4}" type="datetimeFigureOut">
              <a:rPr lang="en-MY" smtClean="0"/>
              <a:t>5/1/2020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404995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0F4C835C-D228-40D0-B8F2-9B321EC311C4}" type="datetimeFigureOut">
              <a:rPr lang="en-MY" smtClean="0"/>
              <a:t>5/1/2020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35747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0F4C835C-D228-40D0-B8F2-9B321EC311C4}" type="datetimeFigureOut">
              <a:rPr lang="en-MY" smtClean="0"/>
              <a:t>5/1/2020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224891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0F4C835C-D228-40D0-B8F2-9B321EC311C4}" type="datetimeFigureOut">
              <a:rPr lang="en-MY" smtClean="0"/>
              <a:t>5/1/2020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195665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C835C-D228-40D0-B8F2-9B321EC311C4}" type="datetimeFigureOut">
              <a:rPr lang="en-MY" smtClean="0"/>
              <a:t>5/1/2020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267635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C835C-D228-40D0-B8F2-9B321EC311C4}" type="datetimeFigureOut">
              <a:rPr lang="en-MY" smtClean="0"/>
              <a:t>5/1/2020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229474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4C835C-D228-40D0-B8F2-9B321EC311C4}" type="datetimeFigureOut">
              <a:rPr lang="en-MY" smtClean="0"/>
              <a:t>5/1/2020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7119ACF-6A1A-4D59-9DF2-04EACF972813}" type="slidenum">
              <a:rPr lang="en-MY" smtClean="0"/>
              <a:t>‹#›</a:t>
            </a:fld>
            <a:endParaRPr lang="en-MY"/>
          </a:p>
        </p:txBody>
      </p:sp>
    </p:spTree>
    <p:extLst>
      <p:ext uri="{BB962C8B-B14F-4D97-AF65-F5344CB8AC3E}">
        <p14:creationId xmlns:p14="http://schemas.microsoft.com/office/powerpoint/2010/main" val="203299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C835C-D228-40D0-B8F2-9B321EC311C4}" type="datetimeFigureOut">
              <a:rPr lang="en-MY" smtClean="0"/>
              <a:t>5/1/2020</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19ACF-6A1A-4D59-9DF2-04EACF972813}" type="slidenum">
              <a:rPr lang="en-MY" smtClean="0"/>
              <a:t>‹#›</a:t>
            </a:fld>
            <a:endParaRPr lang="en-MY"/>
          </a:p>
        </p:txBody>
      </p:sp>
    </p:spTree>
    <p:extLst>
      <p:ext uri="{BB962C8B-B14F-4D97-AF65-F5344CB8AC3E}">
        <p14:creationId xmlns:p14="http://schemas.microsoft.com/office/powerpoint/2010/main" val="424637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iblegateway.com/passage/?search=Hebrews+6&amp;version=NIV#fen-NIV-30051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Hebrews+6&amp;version=NIV#fen-NIV-30047b" TargetMode="External"/><Relationship Id="rId2" Type="http://schemas.openxmlformats.org/officeDocument/2006/relationships/hyperlink" Target="https://www.biblegateway.com/passage/?search=Hebrews+6&amp;version=NIV#fen-NIV-30046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Hebrews+6&amp;version=NIV#fen-NIV-30051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28875" y="838200"/>
            <a:ext cx="7334250" cy="5181600"/>
          </a:xfrm>
          <a:prstGeom prst="rect">
            <a:avLst/>
          </a:prstGeom>
        </p:spPr>
      </p:pic>
    </p:spTree>
    <p:extLst>
      <p:ext uri="{BB962C8B-B14F-4D97-AF65-F5344CB8AC3E}">
        <p14:creationId xmlns:p14="http://schemas.microsoft.com/office/powerpoint/2010/main" val="1547088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67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43467" y="1343407"/>
            <a:ext cx="10905066" cy="4171186"/>
          </a:xfrm>
          <a:prstGeom prst="rect">
            <a:avLst/>
          </a:prstGeom>
        </p:spPr>
      </p:pic>
      <p:sp>
        <p:nvSpPr>
          <p:cNvPr id="5" name="TextBox 4"/>
          <p:cNvSpPr txBox="1"/>
          <p:nvPr/>
        </p:nvSpPr>
        <p:spPr>
          <a:xfrm>
            <a:off x="5785658" y="4788131"/>
            <a:ext cx="5453149" cy="707886"/>
          </a:xfrm>
          <a:prstGeom prst="rect">
            <a:avLst/>
          </a:prstGeom>
          <a:noFill/>
        </p:spPr>
        <p:txBody>
          <a:bodyPr wrap="square" rtlCol="0">
            <a:spAutoFit/>
          </a:bodyPr>
          <a:lstStyle/>
          <a:p>
            <a:pPr algn="r"/>
            <a:r>
              <a:rPr lang="en-MY" sz="4000" dirty="0">
                <a:latin typeface="Arial Black" panose="020B0A04020102020204" pitchFamily="34" charset="0"/>
              </a:rPr>
              <a:t>Background</a:t>
            </a:r>
          </a:p>
        </p:txBody>
      </p:sp>
    </p:spTree>
    <p:extLst>
      <p:ext uri="{BB962C8B-B14F-4D97-AF65-F5344CB8AC3E}">
        <p14:creationId xmlns:p14="http://schemas.microsoft.com/office/powerpoint/2010/main" val="265158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8163"/>
          <a:stretch/>
        </p:blipFill>
        <p:spPr>
          <a:xfrm>
            <a:off x="20" y="10"/>
            <a:ext cx="12191980" cy="6857990"/>
          </a:xfrm>
          <a:prstGeom prst="rect">
            <a:avLst/>
          </a:prstGeom>
        </p:spPr>
      </p:pic>
      <p:sp>
        <p:nvSpPr>
          <p:cNvPr id="5" name="TextBox 4"/>
          <p:cNvSpPr txBox="1"/>
          <p:nvPr/>
        </p:nvSpPr>
        <p:spPr>
          <a:xfrm>
            <a:off x="7597002" y="1719367"/>
            <a:ext cx="3912109"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spcAft>
                <a:spcPts val="600"/>
              </a:spcAft>
            </a:pPr>
            <a:r>
              <a:rPr lang="en-MY" sz="3600" dirty="0">
                <a:solidFill>
                  <a:schemeClr val="bg1"/>
                </a:solidFill>
                <a:latin typeface="Arial Black" panose="020B0A04020102020204" pitchFamily="34" charset="0"/>
              </a:rPr>
              <a:t>TRAINING WHEELS</a:t>
            </a:r>
          </a:p>
        </p:txBody>
      </p:sp>
    </p:spTree>
    <p:extLst>
      <p:ext uri="{BB962C8B-B14F-4D97-AF65-F5344CB8AC3E}">
        <p14:creationId xmlns:p14="http://schemas.microsoft.com/office/powerpoint/2010/main" val="300178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263" y="1080653"/>
            <a:ext cx="4056611" cy="1280160"/>
          </a:xfrm>
        </p:spPr>
        <p:txBody>
          <a:bodyPr vert="horz" lIns="91440" tIns="45720" rIns="91440" bIns="45720" rtlCol="0" anchor="b">
            <a:normAutofit fontScale="90000"/>
          </a:bodyPr>
          <a:lstStyle/>
          <a:p>
            <a:r>
              <a:rPr lang="en-US" sz="4000" kern="1200" dirty="0">
                <a:solidFill>
                  <a:schemeClr val="tx1"/>
                </a:solidFill>
                <a:latin typeface="Arial Black" panose="020B0A04020102020204" pitchFamily="34" charset="0"/>
              </a:rPr>
              <a:t>THE BELIEVERS’ CONDITION</a:t>
            </a:r>
          </a:p>
        </p:txBody>
      </p:sp>
      <p:sp>
        <p:nvSpPr>
          <p:cNvPr id="17" name="TextBox 16"/>
          <p:cNvSpPr txBox="1"/>
          <p:nvPr/>
        </p:nvSpPr>
        <p:spPr>
          <a:xfrm>
            <a:off x="432263" y="2610197"/>
            <a:ext cx="3507970" cy="3940234"/>
          </a:xfrm>
          <a:prstGeom prst="rect">
            <a:avLst/>
          </a:prstGeom>
        </p:spPr>
        <p:txBody>
          <a:bodyPr vert="horz" lIns="91440" tIns="45720" rIns="91440" bIns="45720" rtlCol="0">
            <a:noAutofit/>
          </a:bodyPr>
          <a:lstStyle/>
          <a:p>
            <a:pPr>
              <a:lnSpc>
                <a:spcPct val="90000"/>
              </a:lnSpc>
              <a:spcAft>
                <a:spcPts val="600"/>
              </a:spcAft>
            </a:pPr>
            <a:r>
              <a:rPr lang="en-US" sz="3200" b="1" baseline="30000" dirty="0"/>
              <a:t>11 </a:t>
            </a:r>
            <a:r>
              <a:rPr lang="en-US" sz="3200" dirty="0"/>
              <a:t>We have much to say about this, but it is hard to make it clear to you because </a:t>
            </a:r>
            <a:r>
              <a:rPr lang="en-US" sz="3200" dirty="0">
                <a:latin typeface="Arial Black" panose="020B0A04020102020204" pitchFamily="34" charset="0"/>
              </a:rPr>
              <a:t>you no longer try to understand</a:t>
            </a:r>
            <a:r>
              <a:rPr lang="en-US" sz="3200" dirty="0"/>
              <a:t>.</a:t>
            </a:r>
          </a:p>
        </p:txBody>
      </p:sp>
      <p:pic>
        <p:nvPicPr>
          <p:cNvPr id="10" name="Content Placeholder 9"/>
          <p:cNvPicPr>
            <a:picLocks noGrp="1" noChangeAspect="1"/>
          </p:cNvPicPr>
          <p:nvPr>
            <p:ph idx="1"/>
          </p:nvPr>
        </p:nvPicPr>
        <p:blipFill rotWithShape="1">
          <a:blip r:embed="rId3"/>
          <a:srcRect l="2319" r="3654"/>
          <a:stretch/>
        </p:blipFill>
        <p:spPr>
          <a:xfrm>
            <a:off x="4305995" y="781395"/>
            <a:ext cx="7414951" cy="4915582"/>
          </a:xfrm>
          <a:prstGeom prst="rect">
            <a:avLst/>
          </a:prstGeom>
        </p:spPr>
      </p:pic>
    </p:spTree>
    <p:extLst>
      <p:ext uri="{BB962C8B-B14F-4D97-AF65-F5344CB8AC3E}">
        <p14:creationId xmlns:p14="http://schemas.microsoft.com/office/powerpoint/2010/main" val="239638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5751" y="629266"/>
            <a:ext cx="3667039" cy="1676603"/>
          </a:xfrm>
        </p:spPr>
        <p:txBody>
          <a:bodyPr vert="horz" lIns="91440" tIns="45720" rIns="91440" bIns="45720" rtlCol="0" anchor="ctr">
            <a:normAutofit/>
          </a:bodyPr>
          <a:lstStyle/>
          <a:p>
            <a:r>
              <a:rPr lang="en-US" sz="4000" dirty="0">
                <a:latin typeface="Arial Black" panose="020B0A04020102020204" pitchFamily="34" charset="0"/>
              </a:rPr>
              <a:t>LACK PROGRESS</a:t>
            </a:r>
          </a:p>
        </p:txBody>
      </p:sp>
      <p:sp>
        <p:nvSpPr>
          <p:cNvPr id="21" name="Rectangle 20">
            <a:extLst>
              <a:ext uri="{FF2B5EF4-FFF2-40B4-BE49-F238E27FC236}">
                <a16:creationId xmlns:a16="http://schemas.microsoft.com/office/drawing/2014/main"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3"/>
          <a:srcRect r="13217" b="-1"/>
          <a:stretch/>
        </p:blipFill>
        <p:spPr>
          <a:xfrm>
            <a:off x="644652" y="722376"/>
            <a:ext cx="6263640" cy="5413248"/>
          </a:xfrm>
          <a:prstGeom prst="rect">
            <a:avLst/>
          </a:prstGeom>
          <a:effectLst/>
        </p:spPr>
      </p:pic>
      <p:sp>
        <p:nvSpPr>
          <p:cNvPr id="5" name="TextBox 4"/>
          <p:cNvSpPr txBox="1"/>
          <p:nvPr/>
        </p:nvSpPr>
        <p:spPr>
          <a:xfrm>
            <a:off x="8045753" y="2438401"/>
            <a:ext cx="3667036" cy="3779520"/>
          </a:xfrm>
          <a:prstGeom prst="rect">
            <a:avLst/>
          </a:prstGeom>
        </p:spPr>
        <p:txBody>
          <a:bodyPr vert="horz" lIns="91440" tIns="45720" rIns="91440" bIns="45720" rtlCol="0">
            <a:normAutofit/>
          </a:bodyPr>
          <a:lstStyle/>
          <a:p>
            <a:pPr>
              <a:lnSpc>
                <a:spcPct val="90000"/>
              </a:lnSpc>
              <a:spcAft>
                <a:spcPts val="600"/>
              </a:spcAft>
            </a:pPr>
            <a:r>
              <a:rPr lang="en-US" sz="3200" b="1" baseline="30000" dirty="0"/>
              <a:t>12 </a:t>
            </a:r>
            <a:r>
              <a:rPr lang="en-US" sz="3200" dirty="0"/>
              <a:t>In fact, though by this time </a:t>
            </a:r>
            <a:r>
              <a:rPr lang="en-US" sz="3200" b="1" dirty="0"/>
              <a:t>you ought to be teachers</a:t>
            </a:r>
            <a:r>
              <a:rPr lang="en-US" sz="3200" dirty="0"/>
              <a:t>, you need someone to teach you the elementary truths of God’s word all over again.</a:t>
            </a:r>
          </a:p>
        </p:txBody>
      </p:sp>
    </p:spTree>
    <p:extLst>
      <p:ext uri="{BB962C8B-B14F-4D97-AF65-F5344CB8AC3E}">
        <p14:creationId xmlns:p14="http://schemas.microsoft.com/office/powerpoint/2010/main" val="50890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5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00249" y="484632"/>
            <a:ext cx="2613872" cy="1742134"/>
          </a:xfrm>
        </p:spPr>
        <p:txBody>
          <a:bodyPr vert="horz" lIns="91440" tIns="45720" rIns="91440" bIns="45720" rtlCol="0" anchor="ctr">
            <a:normAutofit/>
          </a:bodyPr>
          <a:lstStyle/>
          <a:p>
            <a:r>
              <a:rPr lang="en-US" sz="3600" dirty="0">
                <a:solidFill>
                  <a:srgbClr val="FFFFFF"/>
                </a:solidFill>
                <a:latin typeface="Arial Black" panose="020B0A04020102020204" pitchFamily="34" charset="0"/>
              </a:rPr>
              <a:t>LIVE ON MILK</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3"/>
          <a:srcRect r="6147" b="2"/>
          <a:stretch/>
        </p:blipFill>
        <p:spPr>
          <a:xfrm>
            <a:off x="976251" y="942538"/>
            <a:ext cx="7163222" cy="4808332"/>
          </a:xfrm>
          <a:prstGeom prst="rect">
            <a:avLst/>
          </a:prstGeom>
          <a:effectLst/>
        </p:spPr>
      </p:pic>
      <p:sp>
        <p:nvSpPr>
          <p:cNvPr id="7" name="TextBox 6"/>
          <p:cNvSpPr txBox="1"/>
          <p:nvPr/>
        </p:nvSpPr>
        <p:spPr>
          <a:xfrm>
            <a:off x="9115724" y="2100023"/>
            <a:ext cx="2821352" cy="3539430"/>
          </a:xfrm>
          <a:prstGeom prst="rect">
            <a:avLst/>
          </a:prstGeom>
          <a:noFill/>
        </p:spPr>
        <p:txBody>
          <a:bodyPr wrap="square" rtlCol="0">
            <a:spAutoFit/>
          </a:bodyPr>
          <a:lstStyle/>
          <a:p>
            <a:r>
              <a:rPr lang="en-MY" sz="2800" b="1" baseline="30000" dirty="0">
                <a:solidFill>
                  <a:schemeClr val="bg1"/>
                </a:solidFill>
              </a:rPr>
              <a:t>13 </a:t>
            </a:r>
            <a:r>
              <a:rPr lang="en-MY" sz="2800" dirty="0">
                <a:solidFill>
                  <a:schemeClr val="bg1"/>
                </a:solidFill>
              </a:rPr>
              <a:t>Anyone who lives on milk, being </a:t>
            </a:r>
            <a:r>
              <a:rPr lang="en-MY" sz="2800" dirty="0">
                <a:solidFill>
                  <a:srgbClr val="FFFF00"/>
                </a:solidFill>
                <a:latin typeface="Arial Black" panose="020B0A04020102020204" pitchFamily="34" charset="0"/>
              </a:rPr>
              <a:t>still an infant</a:t>
            </a:r>
            <a:r>
              <a:rPr lang="en-MY" sz="2800" dirty="0">
                <a:solidFill>
                  <a:schemeClr val="bg1"/>
                </a:solidFill>
              </a:rPr>
              <a:t>, is not acquainted with the teaching about righteousness.</a:t>
            </a:r>
          </a:p>
        </p:txBody>
      </p:sp>
    </p:spTree>
    <p:extLst>
      <p:ext uri="{BB962C8B-B14F-4D97-AF65-F5344CB8AC3E}">
        <p14:creationId xmlns:p14="http://schemas.microsoft.com/office/powerpoint/2010/main" val="145558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93496" y="618681"/>
            <a:ext cx="2613872" cy="1326497"/>
          </a:xfrm>
        </p:spPr>
        <p:txBody>
          <a:bodyPr vert="horz" lIns="91440" tIns="45720" rIns="91440" bIns="45720" rtlCol="0" anchor="ctr">
            <a:normAutofit/>
          </a:bodyPr>
          <a:lstStyle/>
          <a:p>
            <a:r>
              <a:rPr lang="en-US" sz="3600" dirty="0">
                <a:solidFill>
                  <a:srgbClr val="FFFFFF"/>
                </a:solidFill>
                <a:latin typeface="Arial Black" panose="020B0A04020102020204" pitchFamily="34" charset="0"/>
              </a:rPr>
              <a:t>SOLID FOOD</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3"/>
          <a:srcRect r="16575" b="1"/>
          <a:stretch/>
        </p:blipFill>
        <p:spPr>
          <a:xfrm>
            <a:off x="976251" y="942538"/>
            <a:ext cx="7163222" cy="4808332"/>
          </a:xfrm>
          <a:prstGeom prst="rect">
            <a:avLst/>
          </a:prstGeom>
          <a:effectLst/>
        </p:spPr>
      </p:pic>
      <p:sp>
        <p:nvSpPr>
          <p:cNvPr id="7" name="TextBox 6"/>
          <p:cNvSpPr txBox="1"/>
          <p:nvPr/>
        </p:nvSpPr>
        <p:spPr>
          <a:xfrm>
            <a:off x="9115724" y="2100023"/>
            <a:ext cx="2821352" cy="1569660"/>
          </a:xfrm>
          <a:prstGeom prst="rect">
            <a:avLst/>
          </a:prstGeom>
          <a:noFill/>
        </p:spPr>
        <p:txBody>
          <a:bodyPr wrap="square" rtlCol="0">
            <a:spAutoFit/>
          </a:bodyPr>
          <a:lstStyle/>
          <a:p>
            <a:r>
              <a:rPr lang="en-MY" sz="3200" b="1" baseline="30000" dirty="0">
                <a:solidFill>
                  <a:schemeClr val="bg1"/>
                </a:solidFill>
              </a:rPr>
              <a:t>14 </a:t>
            </a:r>
            <a:r>
              <a:rPr lang="en-MY" sz="3200" dirty="0">
                <a:solidFill>
                  <a:schemeClr val="bg1"/>
                </a:solidFill>
              </a:rPr>
              <a:t>But solid food is for the </a:t>
            </a:r>
            <a:r>
              <a:rPr lang="en-MY" sz="3200" dirty="0">
                <a:solidFill>
                  <a:srgbClr val="FFFF00"/>
                </a:solidFill>
                <a:latin typeface="Arial Black" panose="020B0A04020102020204" pitchFamily="34" charset="0"/>
              </a:rPr>
              <a:t>mature</a:t>
            </a:r>
            <a:r>
              <a:rPr lang="en-MY" sz="3200" dirty="0">
                <a:solidFill>
                  <a:schemeClr val="bg1"/>
                </a:solidFill>
              </a:rPr>
              <a:t>, </a:t>
            </a:r>
          </a:p>
        </p:txBody>
      </p:sp>
    </p:spTree>
    <p:extLst>
      <p:ext uri="{BB962C8B-B14F-4D97-AF65-F5344CB8AC3E}">
        <p14:creationId xmlns:p14="http://schemas.microsoft.com/office/powerpoint/2010/main" val="199074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237" y="2100388"/>
            <a:ext cx="3582073" cy="1463472"/>
          </a:xfrm>
        </p:spPr>
        <p:txBody>
          <a:bodyPr vert="horz" lIns="91440" tIns="45720" rIns="91440" bIns="45720" rtlCol="0" anchor="t">
            <a:normAutofit/>
          </a:bodyPr>
          <a:lstStyle/>
          <a:p>
            <a:r>
              <a:rPr lang="en-US" sz="3600" dirty="0">
                <a:solidFill>
                  <a:schemeClr val="bg1"/>
                </a:solidFill>
                <a:latin typeface="Arial Black" panose="020B0A04020102020204" pitchFamily="34" charset="0"/>
              </a:rPr>
              <a:t>TRAINING</a:t>
            </a:r>
            <a:endParaRPr lang="en-US" sz="3600" kern="1200" dirty="0">
              <a:solidFill>
                <a:schemeClr val="bg1"/>
              </a:solidFill>
              <a:latin typeface="Arial Black" panose="020B0A04020102020204" pitchFamily="34" charset="0"/>
            </a:endParaRPr>
          </a:p>
        </p:txBody>
      </p:sp>
      <p:grpSp>
        <p:nvGrpSpPr>
          <p:cNvPr id="20" name="Group 19">
            <a:extLst>
              <a:ext uri="{FF2B5EF4-FFF2-40B4-BE49-F238E27FC236}">
                <a16:creationId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1" name="Freeform 5">
              <a:extLst>
                <a:ext uri="{FF2B5EF4-FFF2-40B4-BE49-F238E27FC236}">
                  <a16:creationId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7" name="TextBox 6"/>
          <p:cNvSpPr txBox="1"/>
          <p:nvPr/>
        </p:nvSpPr>
        <p:spPr>
          <a:xfrm>
            <a:off x="556238" y="3042939"/>
            <a:ext cx="3582072" cy="2793251"/>
          </a:xfrm>
          <a:prstGeom prst="rect">
            <a:avLst/>
          </a:prstGeom>
        </p:spPr>
        <p:txBody>
          <a:bodyPr vert="horz" lIns="91440" tIns="45720" rIns="91440" bIns="45720" rtlCol="0" anchor="t">
            <a:noAutofit/>
          </a:bodyPr>
          <a:lstStyle/>
          <a:p>
            <a:pPr>
              <a:lnSpc>
                <a:spcPct val="90000"/>
              </a:lnSpc>
              <a:spcAft>
                <a:spcPts val="600"/>
              </a:spcAft>
            </a:pPr>
            <a:r>
              <a:rPr lang="en-US" sz="3200" dirty="0">
                <a:solidFill>
                  <a:schemeClr val="bg1"/>
                </a:solidFill>
              </a:rPr>
              <a:t>Who by constant use (of solid food) have </a:t>
            </a:r>
            <a:r>
              <a:rPr lang="en-US" sz="3200" dirty="0">
                <a:solidFill>
                  <a:srgbClr val="FFFF00"/>
                </a:solidFill>
              </a:rPr>
              <a:t>trained themselves </a:t>
            </a:r>
            <a:r>
              <a:rPr lang="en-US" sz="3200" dirty="0">
                <a:solidFill>
                  <a:schemeClr val="bg1"/>
                </a:solidFill>
              </a:rPr>
              <a:t>to distinguish good from evil.</a:t>
            </a:r>
          </a:p>
        </p:txBody>
      </p:sp>
      <p:pic>
        <p:nvPicPr>
          <p:cNvPr id="5" name="Content Placeholder 4"/>
          <p:cNvPicPr>
            <a:picLocks noGrp="1" noChangeAspect="1"/>
          </p:cNvPicPr>
          <p:nvPr>
            <p:ph idx="1"/>
          </p:nvPr>
        </p:nvPicPr>
        <p:blipFill>
          <a:blip r:embed="rId3"/>
          <a:stretch>
            <a:fillRect/>
          </a:stretch>
        </p:blipFill>
        <p:spPr>
          <a:xfrm>
            <a:off x="5116652" y="1271671"/>
            <a:ext cx="6642532" cy="3736424"/>
          </a:xfrm>
          <a:prstGeom prst="rect">
            <a:avLst/>
          </a:prstGeom>
        </p:spPr>
      </p:pic>
    </p:spTree>
    <p:extLst>
      <p:ext uri="{BB962C8B-B14F-4D97-AF65-F5344CB8AC3E}">
        <p14:creationId xmlns:p14="http://schemas.microsoft.com/office/powerpoint/2010/main" val="98160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600" kern="1200" dirty="0">
                <a:solidFill>
                  <a:srgbClr val="FFFFFF"/>
                </a:solidFill>
                <a:latin typeface="Arial Black" panose="020B0A04020102020204" pitchFamily="34" charset="0"/>
              </a:rPr>
              <a:t>Spiritual Training</a:t>
            </a:r>
          </a:p>
        </p:txBody>
      </p:sp>
      <p:sp>
        <p:nvSpPr>
          <p:cNvPr id="3" name="Content Placeholder 2"/>
          <p:cNvSpPr>
            <a:spLocks noGrp="1"/>
          </p:cNvSpPr>
          <p:nvPr>
            <p:ph idx="1"/>
          </p:nvPr>
        </p:nvSpPr>
        <p:spPr>
          <a:xfrm>
            <a:off x="4547698" y="1608667"/>
            <a:ext cx="3421958" cy="4501127"/>
          </a:xfrm>
        </p:spPr>
        <p:txBody>
          <a:bodyPr vert="horz" lIns="91440" tIns="45720" rIns="91440" bIns="45720" rtlCol="0">
            <a:normAutofit/>
          </a:bodyPr>
          <a:lstStyle/>
          <a:p>
            <a:r>
              <a:rPr lang="en-US" dirty="0"/>
              <a:t>Obeying what Jesus says. </a:t>
            </a:r>
          </a:p>
          <a:p>
            <a:r>
              <a:rPr lang="en-US" dirty="0"/>
              <a:t>A good list can be found in Jesus’ Sermon on the Mount.</a:t>
            </a:r>
          </a:p>
          <a:p>
            <a:pPr marL="0" indent="0">
              <a:buNone/>
            </a:pPr>
            <a:endParaRPr lang="en-US" dirty="0"/>
          </a:p>
        </p:txBody>
      </p:sp>
      <p:sp>
        <p:nvSpPr>
          <p:cNvPr id="5" name="Content Placeholder 4"/>
          <p:cNvSpPr txBox="1">
            <a:spLocks/>
          </p:cNvSpPr>
          <p:nvPr/>
        </p:nvSpPr>
        <p:spPr>
          <a:xfrm>
            <a:off x="8289696" y="1608667"/>
            <a:ext cx="3730508" cy="450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FF00"/>
                </a:solidFill>
              </a:rPr>
              <a:t>Anger</a:t>
            </a:r>
          </a:p>
          <a:p>
            <a:r>
              <a:rPr lang="en-US" b="1" dirty="0">
                <a:solidFill>
                  <a:srgbClr val="FFFF00"/>
                </a:solidFill>
              </a:rPr>
              <a:t>Adultery</a:t>
            </a:r>
          </a:p>
          <a:p>
            <a:r>
              <a:rPr lang="en-US" b="1" dirty="0">
                <a:solidFill>
                  <a:srgbClr val="FFFF00"/>
                </a:solidFill>
              </a:rPr>
              <a:t>Making promises</a:t>
            </a:r>
          </a:p>
          <a:p>
            <a:r>
              <a:rPr lang="en-US" b="1" dirty="0">
                <a:solidFill>
                  <a:srgbClr val="FFFF00"/>
                </a:solidFill>
              </a:rPr>
              <a:t>Love your enemies</a:t>
            </a:r>
          </a:p>
          <a:p>
            <a:r>
              <a:rPr lang="en-US" b="1" dirty="0">
                <a:solidFill>
                  <a:srgbClr val="FFFF00"/>
                </a:solidFill>
              </a:rPr>
              <a:t>Righteous acts</a:t>
            </a:r>
          </a:p>
          <a:p>
            <a:r>
              <a:rPr lang="en-US" b="1" dirty="0">
                <a:solidFill>
                  <a:srgbClr val="FFFF00"/>
                </a:solidFill>
              </a:rPr>
              <a:t>Love of Money</a:t>
            </a:r>
          </a:p>
          <a:p>
            <a:r>
              <a:rPr lang="en-US" b="1" dirty="0">
                <a:solidFill>
                  <a:srgbClr val="FFFF00"/>
                </a:solidFill>
              </a:rPr>
              <a:t>Judging others </a:t>
            </a:r>
          </a:p>
        </p:txBody>
      </p:sp>
    </p:spTree>
    <p:extLst>
      <p:ext uri="{BB962C8B-B14F-4D97-AF65-F5344CB8AC3E}">
        <p14:creationId xmlns:p14="http://schemas.microsoft.com/office/powerpoint/2010/main" val="273974144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2468898-5A6E-4D55-85EC-308E785EE0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8" y="411480"/>
            <a:ext cx="11201400" cy="1106424"/>
          </a:xfrm>
        </p:spPr>
        <p:txBody>
          <a:bodyPr>
            <a:normAutofit/>
          </a:bodyPr>
          <a:lstStyle/>
          <a:p>
            <a:r>
              <a:rPr lang="en-MY" dirty="0">
                <a:latin typeface="Arial Black" panose="020B0A04020102020204" pitchFamily="34" charset="0"/>
              </a:rPr>
              <a:t>Spiritual Maturity </a:t>
            </a:r>
          </a:p>
        </p:txBody>
      </p:sp>
      <p:sp>
        <p:nvSpPr>
          <p:cNvPr id="16" name="Rectangle 15">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p:cNvPicPr>
            <a:picLocks noChangeAspect="1"/>
          </p:cNvPicPr>
          <p:nvPr/>
        </p:nvPicPr>
        <p:blipFill>
          <a:blip r:embed="rId2"/>
          <a:stretch>
            <a:fillRect/>
          </a:stretch>
        </p:blipFill>
        <p:spPr>
          <a:xfrm>
            <a:off x="429768" y="2167951"/>
            <a:ext cx="6702552" cy="3619378"/>
          </a:xfrm>
          <a:prstGeom prst="rect">
            <a:avLst/>
          </a:prstGeom>
        </p:spPr>
      </p:pic>
      <p:sp useBgFill="1">
        <p:nvSpPr>
          <p:cNvPr id="18" name="Rectangle 17">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38752" y="2020824"/>
            <a:ext cx="3692416" cy="3959352"/>
          </a:xfrm>
        </p:spPr>
        <p:txBody>
          <a:bodyPr anchor="ctr">
            <a:normAutofit/>
          </a:bodyPr>
          <a:lstStyle/>
          <a:p>
            <a:pPr marL="0" indent="0">
              <a:buNone/>
            </a:pPr>
            <a:r>
              <a:rPr lang="en-MY" sz="3200" dirty="0"/>
              <a:t>A spiritually mature person is able to do what Jesus says effortlessly</a:t>
            </a:r>
            <a:br>
              <a:rPr lang="en-MY" sz="3200" dirty="0"/>
            </a:br>
            <a:br>
              <a:rPr lang="en-MY" sz="3200" dirty="0"/>
            </a:br>
            <a:r>
              <a:rPr lang="en-MY" sz="3200" dirty="0"/>
              <a:t>Dallas Willard</a:t>
            </a:r>
          </a:p>
        </p:txBody>
      </p:sp>
    </p:spTree>
    <p:extLst>
      <p:ext uri="{BB962C8B-B14F-4D97-AF65-F5344CB8AC3E}">
        <p14:creationId xmlns:p14="http://schemas.microsoft.com/office/powerpoint/2010/main" val="182395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553394" cy="1607060"/>
          </a:xfrm>
          <a:noFill/>
          <a:ln w="19050">
            <a:solidFill>
              <a:schemeClr val="tx1"/>
            </a:solidFill>
          </a:ln>
        </p:spPr>
        <p:txBody>
          <a:bodyPr vert="horz" wrap="square" lIns="91440" tIns="45720" rIns="91440" bIns="45720" rtlCol="0" anchor="ctr">
            <a:normAutofit/>
          </a:bodyPr>
          <a:lstStyle/>
          <a:p>
            <a:pPr algn="ctr"/>
            <a:r>
              <a:rPr lang="en-US" kern="1200">
                <a:solidFill>
                  <a:schemeClr val="tx1"/>
                </a:solidFill>
                <a:latin typeface="Arial Black" panose="020B0A04020102020204" pitchFamily="34" charset="0"/>
              </a:rPr>
              <a:t>Perfection</a:t>
            </a:r>
          </a:p>
        </p:txBody>
      </p:sp>
      <p:sp>
        <p:nvSpPr>
          <p:cNvPr id="6" name="Content Placeholder 8">
            <a:extLst/>
          </p:cNvPr>
          <p:cNvSpPr>
            <a:spLocks noGrp="1"/>
          </p:cNvSpPr>
          <p:nvPr>
            <p:ph sz="half" idx="1"/>
          </p:nvPr>
        </p:nvSpPr>
        <p:spPr>
          <a:xfrm>
            <a:off x="462411" y="2473921"/>
            <a:ext cx="3915508" cy="3415623"/>
          </a:xfrm>
        </p:spPr>
        <p:txBody>
          <a:bodyPr vert="horz" lIns="91440" tIns="45720" rIns="91440" bIns="45720" rtlCol="0">
            <a:noAutofit/>
          </a:bodyPr>
          <a:lstStyle/>
          <a:p>
            <a:pPr marL="0" indent="0">
              <a:buNone/>
            </a:pPr>
            <a:r>
              <a:rPr lang="en-US" dirty="0"/>
              <a:t>Therefore, let us move beyond the elementary teachings about Christ and be taken forward to </a:t>
            </a:r>
            <a:r>
              <a:rPr lang="en-US" dirty="0">
                <a:solidFill>
                  <a:srgbClr val="FFFF00"/>
                </a:solidFill>
                <a:latin typeface="Arial Black" panose="020B0A04020102020204" pitchFamily="34" charset="0"/>
              </a:rPr>
              <a:t>MATURITY</a:t>
            </a:r>
            <a:r>
              <a:rPr lang="en-US" dirty="0"/>
              <a:t>, not laying again the foundation of repentance from acts that lead to death, and of faith in God. </a:t>
            </a:r>
            <a:br>
              <a:rPr lang="en-US" dirty="0"/>
            </a:br>
            <a:r>
              <a:rPr lang="en-US" dirty="0"/>
              <a:t>                      Hebrews 6:1</a:t>
            </a:r>
          </a:p>
        </p:txBody>
      </p:sp>
      <p:pic>
        <p:nvPicPr>
          <p:cNvPr id="7" name="Content Placeholder 6"/>
          <p:cNvPicPr>
            <a:picLocks noGrp="1" noChangeAspect="1"/>
          </p:cNvPicPr>
          <p:nvPr>
            <p:ph sz="half" idx="2"/>
          </p:nvPr>
        </p:nvPicPr>
        <p:blipFill>
          <a:blip r:embed="rId3"/>
          <a:stretch>
            <a:fillRect/>
          </a:stretch>
        </p:blipFill>
        <p:spPr>
          <a:xfrm>
            <a:off x="5297763" y="1270186"/>
            <a:ext cx="6250769" cy="4156761"/>
          </a:xfrm>
          <a:prstGeom prst="rect">
            <a:avLst/>
          </a:prstGeom>
        </p:spPr>
      </p:pic>
    </p:spTree>
    <p:extLst>
      <p:ext uri="{BB962C8B-B14F-4D97-AF65-F5344CB8AC3E}">
        <p14:creationId xmlns:p14="http://schemas.microsoft.com/office/powerpoint/2010/main" val="9178810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7"/>
          <p:cNvPicPr>
            <a:picLocks noChangeAspect="1"/>
          </p:cNvPicPr>
          <p:nvPr/>
        </p:nvPicPr>
        <p:blipFill>
          <a:blip r:embed="rId2"/>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303202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25367" y="1792432"/>
            <a:ext cx="2924455" cy="3539430"/>
          </a:xfrm>
          <a:prstGeom prst="rect">
            <a:avLst/>
          </a:prstGeom>
          <a:noFill/>
        </p:spPr>
        <p:txBody>
          <a:bodyPr wrap="square" rtlCol="0">
            <a:spAutoFit/>
          </a:bodyPr>
          <a:lstStyle/>
          <a:p>
            <a:r>
              <a:rPr lang="en-MY" sz="2800" dirty="0">
                <a:solidFill>
                  <a:schemeClr val="bg1"/>
                </a:solidFill>
              </a:rPr>
              <a:t>Therefore, </a:t>
            </a:r>
            <a:r>
              <a:rPr lang="en-MY" sz="2800" dirty="0">
                <a:solidFill>
                  <a:srgbClr val="FFFF00"/>
                </a:solidFill>
              </a:rPr>
              <a:t>let us move beyond the elementary teachings </a:t>
            </a:r>
            <a:r>
              <a:rPr lang="en-MY" sz="2800" dirty="0">
                <a:solidFill>
                  <a:schemeClr val="bg1"/>
                </a:solidFill>
              </a:rPr>
              <a:t>about Christ and be taken forward to maturity    </a:t>
            </a:r>
          </a:p>
          <a:p>
            <a:r>
              <a:rPr lang="en-MY" sz="2800" dirty="0">
                <a:solidFill>
                  <a:schemeClr val="bg1"/>
                </a:solidFill>
              </a:rPr>
              <a:t>                </a:t>
            </a:r>
            <a:r>
              <a:rPr lang="en-MY" sz="2800" dirty="0" err="1">
                <a:solidFill>
                  <a:schemeClr val="bg1"/>
                </a:solidFill>
              </a:rPr>
              <a:t>Heb</a:t>
            </a:r>
            <a:r>
              <a:rPr lang="en-MY" sz="2800" dirty="0">
                <a:solidFill>
                  <a:schemeClr val="bg1"/>
                </a:solidFill>
              </a:rPr>
              <a:t> 6:3</a:t>
            </a:r>
          </a:p>
        </p:txBody>
      </p:sp>
      <p:pic>
        <p:nvPicPr>
          <p:cNvPr id="6" name="Content Placeholder 5"/>
          <p:cNvPicPr>
            <a:picLocks noGrp="1" noChangeAspect="1"/>
          </p:cNvPicPr>
          <p:nvPr>
            <p:ph idx="1"/>
          </p:nvPr>
        </p:nvPicPr>
        <p:blipFill>
          <a:blip r:embed="rId3"/>
          <a:stretch>
            <a:fillRect/>
          </a:stretch>
        </p:blipFill>
        <p:spPr>
          <a:xfrm>
            <a:off x="486372" y="484632"/>
            <a:ext cx="8152623" cy="5741214"/>
          </a:xfrm>
          <a:prstGeom prst="rect">
            <a:avLst/>
          </a:prstGeom>
        </p:spPr>
      </p:pic>
    </p:spTree>
    <p:extLst>
      <p:ext uri="{BB962C8B-B14F-4D97-AF65-F5344CB8AC3E}">
        <p14:creationId xmlns:p14="http://schemas.microsoft.com/office/powerpoint/2010/main" val="173636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366394"/>
            <a:ext cx="11719560" cy="6221095"/>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50000"/>
              </a:lnSpc>
              <a:buNone/>
            </a:pPr>
            <a:r>
              <a:rPr lang="en-MY" sz="3600" b="1" baseline="30000" dirty="0"/>
              <a:t>4 </a:t>
            </a:r>
            <a:r>
              <a:rPr lang="en-MY" sz="3600" dirty="0"/>
              <a:t>It is impossible for </a:t>
            </a:r>
            <a:r>
              <a:rPr lang="en-MY" sz="3600" u="sng" dirty="0"/>
              <a:t>those who have once been enlightened, who have tasted the heavenly gift, who have shared in the Holy Spirit, </a:t>
            </a:r>
            <a:r>
              <a:rPr lang="en-MY" sz="3600" b="1" u="sng" baseline="30000" dirty="0"/>
              <a:t>5 </a:t>
            </a:r>
            <a:r>
              <a:rPr lang="en-MY" sz="3600" u="sng" dirty="0"/>
              <a:t>who have tasted the goodness of the word of God and the powers of the coming age </a:t>
            </a:r>
            <a:r>
              <a:rPr lang="en-MY" sz="3600" b="1" baseline="30000" dirty="0"/>
              <a:t>6 </a:t>
            </a:r>
            <a:r>
              <a:rPr lang="en-MY" sz="3600" dirty="0"/>
              <a:t>and who have fallen</a:t>
            </a:r>
            <a:r>
              <a:rPr lang="en-MY" sz="3600" baseline="30000" dirty="0"/>
              <a:t>[</a:t>
            </a:r>
            <a:r>
              <a:rPr lang="en-MY" sz="3600" baseline="30000" dirty="0">
                <a:hlinkClick r:id="rId2" tooltip="See footnote c"/>
              </a:rPr>
              <a:t>c</a:t>
            </a:r>
            <a:r>
              <a:rPr lang="en-MY" sz="3600" baseline="30000" dirty="0"/>
              <a:t>]</a:t>
            </a:r>
            <a:r>
              <a:rPr lang="en-MY" sz="3600" dirty="0"/>
              <a:t> away, to be brought back to repentance. To their loss they are crucifying the Son of God all over again and subjecting him to public disgrace. </a:t>
            </a:r>
          </a:p>
        </p:txBody>
      </p:sp>
    </p:spTree>
    <p:extLst>
      <p:ext uri="{BB962C8B-B14F-4D97-AF65-F5344CB8AC3E}">
        <p14:creationId xmlns:p14="http://schemas.microsoft.com/office/powerpoint/2010/main" val="207769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875" y="4376660"/>
            <a:ext cx="9620250" cy="1350712"/>
          </a:xfrm>
          <a:noFill/>
        </p:spPr>
        <p:txBody>
          <a:bodyPr vert="horz" lIns="91440" tIns="45720" rIns="91440" bIns="45720" rtlCol="0" anchor="b">
            <a:normAutofit/>
          </a:bodyPr>
          <a:lstStyle/>
          <a:p>
            <a:pPr algn="ctr"/>
            <a:r>
              <a:rPr lang="en-US" sz="4100" dirty="0"/>
              <a:t>Does it really say it is </a:t>
            </a:r>
            <a:r>
              <a:rPr lang="en-US" sz="4100" b="1" dirty="0"/>
              <a:t>impossible</a:t>
            </a:r>
            <a:r>
              <a:rPr lang="en-US" sz="4100" dirty="0"/>
              <a:t> for a Believer who falls away to repent? </a:t>
            </a:r>
          </a:p>
        </p:txBody>
      </p:sp>
      <p:sp>
        <p:nvSpPr>
          <p:cNvPr id="9" name="Rectangle 8">
            <a:extLst>
              <a:ext uri="{FF2B5EF4-FFF2-40B4-BE49-F238E27FC236}">
                <a16:creationId xmlns:a16="http://schemas.microsoft.com/office/drawing/2014/main" id="{154861C3-AB3D-475C-9054-7E498F3082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3"/>
          <a:srcRect r="3792" b="-1"/>
          <a:stretch/>
        </p:blipFill>
        <p:spPr>
          <a:xfrm>
            <a:off x="2880360" y="815159"/>
            <a:ext cx="6431280" cy="2975436"/>
          </a:xfrm>
          <a:prstGeom prst="rect">
            <a:avLst/>
          </a:prstGeom>
          <a:effectLst/>
        </p:spPr>
      </p:pic>
    </p:spTree>
    <p:extLst>
      <p:ext uri="{BB962C8B-B14F-4D97-AF65-F5344CB8AC3E}">
        <p14:creationId xmlns:p14="http://schemas.microsoft.com/office/powerpoint/2010/main" val="219242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7" y="411480"/>
            <a:ext cx="11332465" cy="1106424"/>
          </a:xfrm>
        </p:spPr>
        <p:txBody>
          <a:bodyPr>
            <a:normAutofit/>
          </a:bodyPr>
          <a:lstStyle/>
          <a:p>
            <a:r>
              <a:rPr lang="en-MY" sz="3600" dirty="0">
                <a:latin typeface="Arial Black" panose="020B0A04020102020204" pitchFamily="34" charset="0"/>
              </a:rPr>
              <a:t>It is problematic if we interpret this way</a:t>
            </a:r>
          </a:p>
        </p:txBody>
      </p:sp>
      <p:sp>
        <p:nvSpPr>
          <p:cNvPr id="14" name="Rectangle 13">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825625"/>
            <a:ext cx="5657850" cy="4351338"/>
          </a:xfrm>
        </p:spPr>
        <p:txBody>
          <a:bodyPr>
            <a:normAutofit/>
          </a:bodyPr>
          <a:lstStyle/>
          <a:p>
            <a:r>
              <a:rPr lang="en-MY" sz="3200" dirty="0"/>
              <a:t>What about David? </a:t>
            </a:r>
          </a:p>
          <a:p>
            <a:r>
              <a:rPr lang="en-MY" sz="3200" dirty="0"/>
              <a:t>David committed serious sins, but God restored him (Psalm 51)</a:t>
            </a:r>
          </a:p>
        </p:txBody>
      </p:sp>
    </p:spTree>
    <p:extLst>
      <p:ext uri="{BB962C8B-B14F-4D97-AF65-F5344CB8AC3E}">
        <p14:creationId xmlns:p14="http://schemas.microsoft.com/office/powerpoint/2010/main" val="180633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7" y="411480"/>
            <a:ext cx="11332465" cy="1106424"/>
          </a:xfrm>
        </p:spPr>
        <p:txBody>
          <a:bodyPr>
            <a:normAutofit/>
          </a:bodyPr>
          <a:lstStyle/>
          <a:p>
            <a:r>
              <a:rPr lang="en-MY" sz="3600" b="1" dirty="0">
                <a:latin typeface="Arial Black" panose="020B0A04020102020204" pitchFamily="34" charset="0"/>
              </a:rPr>
              <a:t>Points to note when interpret scripture</a:t>
            </a:r>
            <a:endParaRPr lang="en-MY" sz="3600" dirty="0">
              <a:latin typeface="Arial Black" panose="020B0A04020102020204" pitchFamily="34" charset="0"/>
            </a:endParaRPr>
          </a:p>
        </p:txBody>
      </p:sp>
      <p:sp>
        <p:nvSpPr>
          <p:cNvPr id="14" name="Rectangle 13">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825625"/>
            <a:ext cx="6496050" cy="4351338"/>
          </a:xfrm>
        </p:spPr>
        <p:txBody>
          <a:bodyPr>
            <a:normAutofit/>
          </a:bodyPr>
          <a:lstStyle/>
          <a:p>
            <a:r>
              <a:rPr lang="en-MY" sz="3200" dirty="0"/>
              <a:t>The Bible does not contradict itself</a:t>
            </a:r>
          </a:p>
          <a:p>
            <a:r>
              <a:rPr lang="en-MY" sz="3200" dirty="0"/>
              <a:t>It has no errors</a:t>
            </a:r>
          </a:p>
          <a:p>
            <a:r>
              <a:rPr lang="en-MY" sz="3200" dirty="0"/>
              <a:t>We cannot use one (or two) passages and form a doctrine.</a:t>
            </a:r>
          </a:p>
          <a:p>
            <a:r>
              <a:rPr lang="en-MY" sz="3200" dirty="0"/>
              <a:t>When we face with a passage that we do not fully understand, it simply means we have not fully received light to a passage </a:t>
            </a:r>
          </a:p>
        </p:txBody>
      </p:sp>
      <p:sp>
        <p:nvSpPr>
          <p:cNvPr id="4" name="AutoShape 2" descr="Image result for no u turn sig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Tree>
    <p:extLst>
      <p:ext uri="{BB962C8B-B14F-4D97-AF65-F5344CB8AC3E}">
        <p14:creationId xmlns:p14="http://schemas.microsoft.com/office/powerpoint/2010/main" val="118025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7" y="411480"/>
            <a:ext cx="11332465" cy="1106424"/>
          </a:xfrm>
        </p:spPr>
        <p:txBody>
          <a:bodyPr>
            <a:normAutofit/>
          </a:bodyPr>
          <a:lstStyle/>
          <a:p>
            <a:r>
              <a:rPr lang="en-MY" sz="3600" dirty="0">
                <a:latin typeface="Arial Black" panose="020B0A04020102020204" pitchFamily="34" charset="0"/>
              </a:rPr>
              <a:t>What the Bible doesn’t teach</a:t>
            </a:r>
          </a:p>
        </p:txBody>
      </p:sp>
      <p:sp>
        <p:nvSpPr>
          <p:cNvPr id="14" name="Rectangle 13">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29767" y="1825625"/>
            <a:ext cx="11152633" cy="4351338"/>
          </a:xfrm>
        </p:spPr>
        <p:txBody>
          <a:bodyPr>
            <a:normAutofit/>
          </a:bodyPr>
          <a:lstStyle/>
          <a:p>
            <a:r>
              <a:rPr lang="en-MY" sz="3200" dirty="0"/>
              <a:t>If you backslide as a believer, you cannot repent and come back come back to God, neither does it teach that if you are a believer and you commit sin or sins, you are doomed, there is no room for you to repent.</a:t>
            </a:r>
          </a:p>
          <a:p>
            <a:r>
              <a:rPr lang="en-MY" sz="3200" dirty="0"/>
              <a:t>Bible does not support the above. For example, 1 John 1:8-9  “If we claim to be without sin, we deceive ourselves and the truth is not in us. If we confess our sins, he is faithful and just and will forgive our sins and purify us from all unrighteousness. </a:t>
            </a:r>
          </a:p>
        </p:txBody>
      </p:sp>
    </p:spTree>
    <p:extLst>
      <p:ext uri="{BB962C8B-B14F-4D97-AF65-F5344CB8AC3E}">
        <p14:creationId xmlns:p14="http://schemas.microsoft.com/office/powerpoint/2010/main" val="320017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7" y="411480"/>
            <a:ext cx="11332465" cy="1106424"/>
          </a:xfrm>
        </p:spPr>
        <p:txBody>
          <a:bodyPr>
            <a:normAutofit/>
          </a:bodyPr>
          <a:lstStyle/>
          <a:p>
            <a:r>
              <a:rPr lang="en-MY" sz="3600" dirty="0">
                <a:latin typeface="Arial Black" panose="020B0A04020102020204" pitchFamily="34" charset="0"/>
              </a:rPr>
              <a:t>We can establish that…</a:t>
            </a:r>
          </a:p>
        </p:txBody>
      </p:sp>
      <p:sp>
        <p:nvSpPr>
          <p:cNvPr id="14" name="Rectangle 13">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825625"/>
            <a:ext cx="6553200" cy="4351338"/>
          </a:xfrm>
        </p:spPr>
        <p:txBody>
          <a:bodyPr>
            <a:normAutofit/>
          </a:bodyPr>
          <a:lstStyle/>
          <a:p>
            <a:r>
              <a:rPr lang="en-MY" sz="3200" dirty="0"/>
              <a:t>This passage does not apply to all backslide believers,</a:t>
            </a:r>
          </a:p>
          <a:p>
            <a:r>
              <a:rPr lang="en-MY" sz="3200" dirty="0"/>
              <a:t>For sure it is referring to a certain kind of believers.</a:t>
            </a:r>
          </a:p>
        </p:txBody>
      </p:sp>
    </p:spTree>
    <p:extLst>
      <p:ext uri="{BB962C8B-B14F-4D97-AF65-F5344CB8AC3E}">
        <p14:creationId xmlns:p14="http://schemas.microsoft.com/office/powerpoint/2010/main" val="1163100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7" y="411480"/>
            <a:ext cx="11332465" cy="1106424"/>
          </a:xfrm>
        </p:spPr>
        <p:txBody>
          <a:bodyPr>
            <a:normAutofit/>
          </a:bodyPr>
          <a:lstStyle/>
          <a:p>
            <a:r>
              <a:rPr lang="en-MY" sz="3600" dirty="0">
                <a:latin typeface="Arial Black" panose="020B0A04020102020204" pitchFamily="34" charset="0"/>
              </a:rPr>
              <a:t>Examine 3 theological views</a:t>
            </a:r>
          </a:p>
        </p:txBody>
      </p:sp>
      <p:sp>
        <p:nvSpPr>
          <p:cNvPr id="14" name="Rectangle 13">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825625"/>
            <a:ext cx="10924032" cy="4351338"/>
          </a:xfrm>
        </p:spPr>
        <p:txBody>
          <a:bodyPr>
            <a:normAutofit/>
          </a:bodyPr>
          <a:lstStyle/>
          <a:p>
            <a:r>
              <a:rPr lang="en-MY" sz="3200" dirty="0"/>
              <a:t>Arminian</a:t>
            </a:r>
          </a:p>
          <a:p>
            <a:r>
              <a:rPr lang="en-MY" sz="3200" dirty="0"/>
              <a:t>Calvinist</a:t>
            </a:r>
          </a:p>
          <a:p>
            <a:r>
              <a:rPr lang="en-MY" sz="3200" dirty="0"/>
              <a:t>Free grace</a:t>
            </a:r>
          </a:p>
        </p:txBody>
      </p:sp>
    </p:spTree>
    <p:extLst>
      <p:ext uri="{BB962C8B-B14F-4D97-AF65-F5344CB8AC3E}">
        <p14:creationId xmlns:p14="http://schemas.microsoft.com/office/powerpoint/2010/main" val="289429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4568"/>
            <a:ext cx="3766457" cy="5412920"/>
          </a:xfrm>
        </p:spPr>
        <p:txBody>
          <a:bodyPr>
            <a:normAutofit/>
          </a:bodyPr>
          <a:lstStyle/>
          <a:p>
            <a:r>
              <a:rPr lang="en-MY">
                <a:solidFill>
                  <a:srgbClr val="FFFFFF"/>
                </a:solidFill>
                <a:latin typeface="Arial Black" panose="020B0A04020102020204" pitchFamily="34" charset="0"/>
              </a:rPr>
              <a:t>Arminian</a:t>
            </a:r>
          </a:p>
        </p:txBody>
      </p:sp>
      <p:sp>
        <p:nvSpPr>
          <p:cNvPr id="3" name="Content Placeholder 2"/>
          <p:cNvSpPr>
            <a:spLocks noGrp="1"/>
          </p:cNvSpPr>
          <p:nvPr>
            <p:ph idx="1"/>
          </p:nvPr>
        </p:nvSpPr>
        <p:spPr>
          <a:xfrm>
            <a:off x="5600700" y="624568"/>
            <a:ext cx="6210300" cy="5412920"/>
          </a:xfrm>
        </p:spPr>
        <p:txBody>
          <a:bodyPr anchor="ctr">
            <a:normAutofit/>
          </a:bodyPr>
          <a:lstStyle/>
          <a:p>
            <a:r>
              <a:rPr lang="en-MY" sz="3600" dirty="0"/>
              <a:t>They are </a:t>
            </a:r>
            <a:r>
              <a:rPr lang="en-MY" sz="3600" b="1" dirty="0"/>
              <a:t>genuine believers </a:t>
            </a:r>
            <a:r>
              <a:rPr lang="en-MY" sz="3600" dirty="0"/>
              <a:t>as suggested in verse 4 and 5</a:t>
            </a:r>
          </a:p>
          <a:p>
            <a:r>
              <a:rPr lang="en-MY" sz="3600" dirty="0"/>
              <a:t>Believers can lose their salvation if they choose to leave their faith</a:t>
            </a:r>
          </a:p>
        </p:txBody>
      </p:sp>
    </p:spTree>
    <p:extLst>
      <p:ext uri="{BB962C8B-B14F-4D97-AF65-F5344CB8AC3E}">
        <p14:creationId xmlns:p14="http://schemas.microsoft.com/office/powerpoint/2010/main" val="309653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4568"/>
            <a:ext cx="3766457" cy="5412920"/>
          </a:xfrm>
        </p:spPr>
        <p:txBody>
          <a:bodyPr>
            <a:normAutofit/>
          </a:bodyPr>
          <a:lstStyle/>
          <a:p>
            <a:r>
              <a:rPr lang="en-MY">
                <a:solidFill>
                  <a:srgbClr val="FFFFFF"/>
                </a:solidFill>
                <a:latin typeface="Arial Black" panose="020B0A04020102020204" pitchFamily="34" charset="0"/>
              </a:rPr>
              <a:t>Calvinist</a:t>
            </a:r>
          </a:p>
        </p:txBody>
      </p:sp>
      <p:sp>
        <p:nvSpPr>
          <p:cNvPr id="3" name="Content Placeholder 2"/>
          <p:cNvSpPr>
            <a:spLocks noGrp="1"/>
          </p:cNvSpPr>
          <p:nvPr>
            <p:ph idx="1"/>
          </p:nvPr>
        </p:nvSpPr>
        <p:spPr>
          <a:xfrm>
            <a:off x="5600700" y="624568"/>
            <a:ext cx="5753098" cy="5412920"/>
          </a:xfrm>
        </p:spPr>
        <p:txBody>
          <a:bodyPr anchor="ctr">
            <a:normAutofit/>
          </a:bodyPr>
          <a:lstStyle/>
          <a:p>
            <a:r>
              <a:rPr lang="en-MY" sz="3200" dirty="0"/>
              <a:t>Those who fall away are </a:t>
            </a:r>
            <a:r>
              <a:rPr lang="en-MY" sz="3200" b="1" u="sng" dirty="0"/>
              <a:t>NOT</a:t>
            </a:r>
            <a:r>
              <a:rPr lang="en-MY" sz="3200" dirty="0"/>
              <a:t> genuine believers. </a:t>
            </a:r>
          </a:p>
          <a:p>
            <a:r>
              <a:rPr lang="en-MY" sz="3200" dirty="0"/>
              <a:t>They believe true believers cannot lose their salvation. They are </a:t>
            </a:r>
            <a:r>
              <a:rPr lang="en-MY" sz="3200" b="1" dirty="0"/>
              <a:t>“once saved always saved”.</a:t>
            </a:r>
            <a:r>
              <a:rPr lang="en-MY" sz="3200" dirty="0"/>
              <a:t> They based this on the character of God who keeps His covenant.</a:t>
            </a:r>
          </a:p>
        </p:txBody>
      </p:sp>
    </p:spTree>
    <p:extLst>
      <p:ext uri="{BB962C8B-B14F-4D97-AF65-F5344CB8AC3E}">
        <p14:creationId xmlns:p14="http://schemas.microsoft.com/office/powerpoint/2010/main" val="388038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74237" y="914400"/>
            <a:ext cx="3657600" cy="2887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4000" b="0" i="0" u="none" strike="noStrike" kern="1200" cap="none" spc="0" normalizeH="0" baseline="0" noProof="0" dirty="0">
                <a:ln>
                  <a:noFill/>
                </a:ln>
                <a:solidFill>
                  <a:srgbClr val="FFFFFF"/>
                </a:solidFill>
                <a:effectLst/>
                <a:uLnTx/>
                <a:uFillTx/>
                <a:latin typeface="Arial Black" panose="020B0A04020102020204" pitchFamily="34" charset="0"/>
              </a:rPr>
              <a:t>A decade of accelerated GROWTH</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p:cNvPicPr>
            <a:picLocks noChangeAspect="1"/>
          </p:cNvPicPr>
          <p:nvPr/>
        </p:nvPicPr>
        <p:blipFill rotWithShape="1">
          <a:blip r:embed="rId3"/>
          <a:srcRect t="17867" b="6088"/>
          <a:stretch/>
        </p:blipFill>
        <p:spPr>
          <a:xfrm>
            <a:off x="5192271" y="492573"/>
            <a:ext cx="6476646" cy="5880796"/>
          </a:xfrm>
          <a:prstGeom prst="rect">
            <a:avLst/>
          </a:prstGeom>
        </p:spPr>
      </p:pic>
      <p:sp>
        <p:nvSpPr>
          <p:cNvPr id="2" name="TextBox 1"/>
          <p:cNvSpPr txBox="1"/>
          <p:nvPr/>
        </p:nvSpPr>
        <p:spPr>
          <a:xfrm>
            <a:off x="932681" y="4236002"/>
            <a:ext cx="3103679" cy="646331"/>
          </a:xfrm>
          <a:prstGeom prst="rect">
            <a:avLst/>
          </a:prstGeom>
          <a:noFill/>
        </p:spPr>
        <p:txBody>
          <a:bodyPr wrap="square" rtlCol="0">
            <a:spAutoFit/>
          </a:bodyPr>
          <a:lstStyle/>
          <a:p>
            <a:pPr algn="ctr"/>
            <a:r>
              <a:rPr lang="en-MY" sz="3600" dirty="0">
                <a:solidFill>
                  <a:schemeClr val="bg1"/>
                </a:solidFill>
                <a:latin typeface="Arial Black" panose="020B0A04020102020204" pitchFamily="34" charset="0"/>
              </a:rPr>
              <a:t>FPBC 2020</a:t>
            </a:r>
          </a:p>
        </p:txBody>
      </p:sp>
    </p:spTree>
    <p:extLst>
      <p:ext uri="{BB962C8B-B14F-4D97-AF65-F5344CB8AC3E}">
        <p14:creationId xmlns:p14="http://schemas.microsoft.com/office/powerpoint/2010/main" val="236993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4568"/>
            <a:ext cx="3766457" cy="5412920"/>
          </a:xfrm>
        </p:spPr>
        <p:txBody>
          <a:bodyPr>
            <a:normAutofit/>
          </a:bodyPr>
          <a:lstStyle/>
          <a:p>
            <a:r>
              <a:rPr lang="en-MY">
                <a:solidFill>
                  <a:srgbClr val="FFFFFF"/>
                </a:solidFill>
                <a:latin typeface="Arial Black" panose="020B0A04020102020204" pitchFamily="34" charset="0"/>
              </a:rPr>
              <a:t>Free-grace</a:t>
            </a:r>
          </a:p>
        </p:txBody>
      </p:sp>
      <p:sp>
        <p:nvSpPr>
          <p:cNvPr id="3" name="Content Placeholder 2"/>
          <p:cNvSpPr>
            <a:spLocks noGrp="1"/>
          </p:cNvSpPr>
          <p:nvPr>
            <p:ph idx="1"/>
          </p:nvPr>
        </p:nvSpPr>
        <p:spPr>
          <a:xfrm>
            <a:off x="5600700" y="624568"/>
            <a:ext cx="6210300" cy="5412920"/>
          </a:xfrm>
        </p:spPr>
        <p:txBody>
          <a:bodyPr anchor="ctr">
            <a:normAutofit/>
          </a:bodyPr>
          <a:lstStyle/>
          <a:p>
            <a:r>
              <a:rPr lang="en-MY" dirty="0"/>
              <a:t>Must understand the background.</a:t>
            </a:r>
          </a:p>
          <a:p>
            <a:r>
              <a:rPr lang="en-MY" dirty="0"/>
              <a:t>This letter was written to Messianic Jews who suffered persecution by Jews.</a:t>
            </a:r>
          </a:p>
          <a:p>
            <a:r>
              <a:rPr lang="en-MY" dirty="0"/>
              <a:t>They are tempted to U-turn back to Judaism even after they had been presented or enlightened with the truth.</a:t>
            </a:r>
          </a:p>
          <a:p>
            <a:r>
              <a:rPr lang="en-MY" dirty="0"/>
              <a:t>Verse 6 then makes sense because the act of animal sacrifice must be repeated. Animals sacrifice cannot take away sins. (</a:t>
            </a:r>
            <a:r>
              <a:rPr lang="en-MY" dirty="0" err="1"/>
              <a:t>Heb</a:t>
            </a:r>
            <a:r>
              <a:rPr lang="en-MY" dirty="0"/>
              <a:t> 10:4)</a:t>
            </a:r>
          </a:p>
        </p:txBody>
      </p:sp>
    </p:spTree>
    <p:extLst>
      <p:ext uri="{BB962C8B-B14F-4D97-AF65-F5344CB8AC3E}">
        <p14:creationId xmlns:p14="http://schemas.microsoft.com/office/powerpoint/2010/main" val="727279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a:normAutofit/>
          </a:bodyPr>
          <a:lstStyle/>
          <a:p>
            <a:r>
              <a:rPr lang="en-MY">
                <a:solidFill>
                  <a:srgbClr val="FFFFFF"/>
                </a:solidFill>
              </a:rPr>
              <a:t>What the Bible doesn’t teach</a:t>
            </a:r>
          </a:p>
        </p:txBody>
      </p:sp>
      <p:sp>
        <p:nvSpPr>
          <p:cNvPr id="3" name="Content Placeholder 2"/>
          <p:cNvSpPr>
            <a:spLocks noGrp="1"/>
          </p:cNvSpPr>
          <p:nvPr>
            <p:ph idx="1"/>
          </p:nvPr>
        </p:nvSpPr>
        <p:spPr>
          <a:xfrm>
            <a:off x="5356927" y="365125"/>
            <a:ext cx="5996871" cy="5811837"/>
          </a:xfrm>
        </p:spPr>
        <p:txBody>
          <a:bodyPr anchor="ctr">
            <a:normAutofit/>
          </a:bodyPr>
          <a:lstStyle/>
          <a:p>
            <a:pPr marL="0" indent="0">
              <a:buNone/>
            </a:pPr>
            <a:r>
              <a:rPr lang="en-MY" sz="3600" dirty="0">
                <a:solidFill>
                  <a:srgbClr val="FFFFFF"/>
                </a:solidFill>
              </a:rPr>
              <a:t>We can continue to live in sin or however we like since our salvation is by grace and through faith in Jesus.</a:t>
            </a:r>
          </a:p>
          <a:p>
            <a:pPr marL="0" indent="0">
              <a:buNone/>
            </a:pPr>
            <a:endParaRPr lang="en-MY" sz="3600" dirty="0">
              <a:solidFill>
                <a:srgbClr val="FFFFFF"/>
              </a:solidFill>
            </a:endParaRPr>
          </a:p>
        </p:txBody>
      </p:sp>
    </p:spTree>
    <p:extLst>
      <p:ext uri="{BB962C8B-B14F-4D97-AF65-F5344CB8AC3E}">
        <p14:creationId xmlns:p14="http://schemas.microsoft.com/office/powerpoint/2010/main" val="221908531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a:normAutofit/>
          </a:bodyPr>
          <a:lstStyle/>
          <a:p>
            <a:r>
              <a:rPr lang="en-MY">
                <a:solidFill>
                  <a:srgbClr val="FFFFFF"/>
                </a:solidFill>
              </a:rPr>
              <a:t>What the Bible in fact does say is the opposite</a:t>
            </a:r>
          </a:p>
        </p:txBody>
      </p:sp>
      <p:sp>
        <p:nvSpPr>
          <p:cNvPr id="3" name="Content Placeholder 2"/>
          <p:cNvSpPr>
            <a:spLocks noGrp="1"/>
          </p:cNvSpPr>
          <p:nvPr>
            <p:ph idx="1"/>
          </p:nvPr>
        </p:nvSpPr>
        <p:spPr>
          <a:xfrm>
            <a:off x="5356927" y="365125"/>
            <a:ext cx="5996871" cy="5811837"/>
          </a:xfrm>
        </p:spPr>
        <p:txBody>
          <a:bodyPr anchor="ctr">
            <a:normAutofit/>
          </a:bodyPr>
          <a:lstStyle/>
          <a:p>
            <a:pPr marL="0" indent="0">
              <a:buNone/>
            </a:pPr>
            <a:r>
              <a:rPr lang="en-MY" sz="3200" dirty="0">
                <a:solidFill>
                  <a:srgbClr val="FFFFFF"/>
                </a:solidFill>
              </a:rPr>
              <a:t>What shall we say, then? Shall we go on sinning so that grace may increase? By no means!  We are those who have died to sin, how can we live in it any longer?</a:t>
            </a:r>
          </a:p>
          <a:p>
            <a:pPr marL="0" indent="0">
              <a:buNone/>
            </a:pPr>
            <a:endParaRPr lang="en-MY" sz="3200" dirty="0">
              <a:solidFill>
                <a:srgbClr val="FFFFFF"/>
              </a:solidFill>
            </a:endParaRPr>
          </a:p>
          <a:p>
            <a:pPr marL="0" indent="0">
              <a:buNone/>
            </a:pPr>
            <a:r>
              <a:rPr lang="en-MY" sz="3200" dirty="0">
                <a:solidFill>
                  <a:srgbClr val="FFFFFF"/>
                </a:solidFill>
              </a:rPr>
              <a:t>Romans 6:1-2 </a:t>
            </a:r>
          </a:p>
          <a:p>
            <a:pPr marL="0" indent="0">
              <a:buNone/>
            </a:pPr>
            <a:endParaRPr lang="en-MY" sz="3200" dirty="0">
              <a:solidFill>
                <a:srgbClr val="FFFFFF"/>
              </a:solidFill>
            </a:endParaRPr>
          </a:p>
        </p:txBody>
      </p:sp>
    </p:spTree>
    <p:extLst>
      <p:ext uri="{BB962C8B-B14F-4D97-AF65-F5344CB8AC3E}">
        <p14:creationId xmlns:p14="http://schemas.microsoft.com/office/powerpoint/2010/main" val="272795267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latin typeface="Arial Black" panose="020B0A04020102020204" pitchFamily="34" charset="0"/>
              </a:rPr>
              <a:t>Take Home Message</a:t>
            </a:r>
          </a:p>
        </p:txBody>
      </p:sp>
      <p:sp>
        <p:nvSpPr>
          <p:cNvPr id="3" name="Content Placeholder 2"/>
          <p:cNvSpPr>
            <a:spLocks noGrp="1"/>
          </p:cNvSpPr>
          <p:nvPr>
            <p:ph idx="1"/>
          </p:nvPr>
        </p:nvSpPr>
        <p:spPr>
          <a:xfrm>
            <a:off x="838200" y="1825624"/>
            <a:ext cx="11353800" cy="5032375"/>
          </a:xfrm>
        </p:spPr>
        <p:txBody>
          <a:bodyPr>
            <a:normAutofit/>
          </a:bodyPr>
          <a:lstStyle/>
          <a:p>
            <a:r>
              <a:rPr lang="en-MY" sz="3200" b="1" u="sng" dirty="0"/>
              <a:t>Grow up </a:t>
            </a:r>
            <a:r>
              <a:rPr lang="en-MY" sz="3200" dirty="0"/>
              <a:t>is God’s message to us</a:t>
            </a:r>
          </a:p>
          <a:p>
            <a:r>
              <a:rPr lang="en-MY" sz="3200" dirty="0"/>
              <a:t>We will experience </a:t>
            </a:r>
            <a:r>
              <a:rPr lang="en-MY" sz="3200" b="1" dirty="0"/>
              <a:t>a decade accelerated spiritual growth</a:t>
            </a:r>
          </a:p>
          <a:p>
            <a:r>
              <a:rPr lang="en-MY" sz="3200" b="1" dirty="0"/>
              <a:t>“Growth window” is opened</a:t>
            </a:r>
            <a:r>
              <a:rPr lang="en-MY" sz="3200" dirty="0"/>
              <a:t>, we are like a child in a growing age</a:t>
            </a:r>
          </a:p>
          <a:p>
            <a:r>
              <a:rPr lang="en-MY" sz="3200" b="1" dirty="0"/>
              <a:t>Spiritual training </a:t>
            </a:r>
            <a:r>
              <a:rPr lang="en-MY" sz="3200" dirty="0"/>
              <a:t>and </a:t>
            </a:r>
            <a:r>
              <a:rPr lang="en-MY" sz="3200" b="1" dirty="0"/>
              <a:t>disciplines</a:t>
            </a:r>
            <a:r>
              <a:rPr lang="en-MY" sz="3200" dirty="0"/>
              <a:t> are necessary</a:t>
            </a:r>
          </a:p>
          <a:p>
            <a:r>
              <a:rPr lang="en-MY" sz="3200" dirty="0"/>
              <a:t> Aim for </a:t>
            </a:r>
            <a:r>
              <a:rPr lang="en-MY" sz="3200" b="1" dirty="0"/>
              <a:t>perfection</a:t>
            </a:r>
            <a:r>
              <a:rPr lang="en-MY" sz="3200" dirty="0"/>
              <a:t>, do not settle for mediocrity</a:t>
            </a:r>
          </a:p>
          <a:p>
            <a:r>
              <a:rPr lang="en-MY" sz="3200" dirty="0"/>
              <a:t>There will be a season of </a:t>
            </a:r>
            <a:r>
              <a:rPr lang="en-MY" sz="3200" b="1" dirty="0"/>
              <a:t>consecration</a:t>
            </a:r>
          </a:p>
          <a:p>
            <a:r>
              <a:rPr lang="en-MY" sz="3200" dirty="0"/>
              <a:t>Then will come </a:t>
            </a:r>
            <a:r>
              <a:rPr lang="en-MY" sz="3200" b="1" dirty="0"/>
              <a:t>revival</a:t>
            </a:r>
            <a:r>
              <a:rPr lang="en-MY" sz="3200" dirty="0"/>
              <a:t>.</a:t>
            </a:r>
          </a:p>
        </p:txBody>
      </p:sp>
    </p:spTree>
    <p:extLst>
      <p:ext uri="{BB962C8B-B14F-4D97-AF65-F5344CB8AC3E}">
        <p14:creationId xmlns:p14="http://schemas.microsoft.com/office/powerpoint/2010/main" val="380700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vert="horz" lIns="91440" tIns="45720" rIns="91440" bIns="45720" rtlCol="0">
            <a:normAutofit/>
          </a:bodyPr>
          <a:lstStyle/>
          <a:p>
            <a:pPr algn="r"/>
            <a:r>
              <a:rPr lang="en-US" dirty="0">
                <a:solidFill>
                  <a:schemeClr val="bg1"/>
                </a:solidFill>
                <a:latin typeface="Arial Black" panose="020B0A04020102020204" pitchFamily="34" charset="0"/>
              </a:rPr>
              <a:t>GROW IN CHRIST</a:t>
            </a:r>
            <a:endParaRPr lang="en-US" kern="1200" dirty="0">
              <a:solidFill>
                <a:schemeClr val="bg1"/>
              </a:solidFill>
              <a:latin typeface="Arial Black" panose="020B0A04020102020204" pitchFamily="34" charset="0"/>
            </a:endParaRPr>
          </a:p>
        </p:txBody>
      </p:sp>
      <p:cxnSp>
        <p:nvCxnSpPr>
          <p:cNvPr id="25" name="Straight Connector 24">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vert="horz" lIns="91440" tIns="45720" rIns="91440" bIns="45720" rtlCol="0" anchor="ctr">
            <a:normAutofit/>
          </a:bodyPr>
          <a:lstStyle/>
          <a:p>
            <a:pPr marL="0" indent="0">
              <a:buNone/>
            </a:pPr>
            <a:r>
              <a:rPr lang="en-US" sz="4400" b="1" kern="1200" dirty="0">
                <a:solidFill>
                  <a:schemeClr val="bg1"/>
                </a:solidFill>
                <a:latin typeface="+mn-lt"/>
                <a:ea typeface="+mn-ea"/>
                <a:cs typeface="+mn-cs"/>
              </a:rPr>
              <a:t>TEXT: Hebrews 5:11 – 6:12</a:t>
            </a:r>
          </a:p>
        </p:txBody>
      </p:sp>
    </p:spTree>
    <p:extLst>
      <p:ext uri="{BB962C8B-B14F-4D97-AF65-F5344CB8AC3E}">
        <p14:creationId xmlns:p14="http://schemas.microsoft.com/office/powerpoint/2010/main" val="20174930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377824"/>
            <a:ext cx="11430000" cy="6129656"/>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50000"/>
              </a:lnSpc>
              <a:buNone/>
            </a:pPr>
            <a:r>
              <a:rPr lang="en-MY" sz="3200" b="1" baseline="30000" dirty="0"/>
              <a:t>11 </a:t>
            </a:r>
            <a:r>
              <a:rPr lang="en-MY" sz="3200" dirty="0"/>
              <a:t>We have much to say about this, but it is hard to make it clear to you because you no longer try to understand. </a:t>
            </a:r>
            <a:r>
              <a:rPr lang="en-MY" sz="3200" b="1" baseline="30000" dirty="0"/>
              <a:t>12 </a:t>
            </a:r>
            <a:r>
              <a:rPr lang="en-MY" sz="3200" dirty="0"/>
              <a:t>In fact, though by this time you ought to be teachers, you need someone to teach you the elementary truths of God’s word all over again. You need milk, not solid food! </a:t>
            </a:r>
            <a:r>
              <a:rPr lang="en-MY" sz="3200" b="1" baseline="30000" dirty="0"/>
              <a:t>13 </a:t>
            </a:r>
            <a:r>
              <a:rPr lang="en-MY" sz="3200" dirty="0"/>
              <a:t>Anyone who lives on milk, being still an infant, is not acquainted with the teaching about righteousness. </a:t>
            </a:r>
            <a:r>
              <a:rPr lang="en-MY" sz="3200" b="1" baseline="30000" dirty="0"/>
              <a:t>14 </a:t>
            </a:r>
            <a:r>
              <a:rPr lang="en-MY" sz="3200" dirty="0"/>
              <a:t>But solid food is for the mature, who by constant use have trained themselves to distinguish good from evil.</a:t>
            </a:r>
          </a:p>
        </p:txBody>
      </p:sp>
    </p:spTree>
    <p:extLst>
      <p:ext uri="{BB962C8B-B14F-4D97-AF65-F5344CB8AC3E}">
        <p14:creationId xmlns:p14="http://schemas.microsoft.com/office/powerpoint/2010/main" val="196642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 y="518160"/>
            <a:ext cx="11475720" cy="5379720"/>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lnSpc>
                <a:spcPct val="150000"/>
              </a:lnSpc>
              <a:buNone/>
            </a:pPr>
            <a:r>
              <a:rPr lang="en-MY" sz="3600" b="1" dirty="0"/>
              <a:t>6 </a:t>
            </a:r>
            <a:r>
              <a:rPr lang="en-MY" sz="3600" dirty="0"/>
              <a:t>Therefore let us move beyond the elementary teachings about Christ and be taken forward to maturity, not laying again the foundation of repentance from acts that lead to death,</a:t>
            </a:r>
            <a:r>
              <a:rPr lang="en-MY" sz="3600" baseline="30000" dirty="0"/>
              <a:t>[</a:t>
            </a:r>
            <a:r>
              <a:rPr lang="en-MY" sz="3600" baseline="30000" dirty="0">
                <a:hlinkClick r:id="rId2" tooltip="See footnote a"/>
              </a:rPr>
              <a:t>a</a:t>
            </a:r>
            <a:r>
              <a:rPr lang="en-MY" sz="3600" baseline="30000" dirty="0"/>
              <a:t>]</a:t>
            </a:r>
            <a:r>
              <a:rPr lang="en-MY" sz="3600" dirty="0"/>
              <a:t> and of faith in God, </a:t>
            </a:r>
            <a:r>
              <a:rPr lang="en-MY" sz="3600" b="1" baseline="30000" dirty="0"/>
              <a:t>2 </a:t>
            </a:r>
            <a:r>
              <a:rPr lang="en-MY" sz="3600" dirty="0"/>
              <a:t>instruction about cleansing rites,</a:t>
            </a:r>
            <a:r>
              <a:rPr lang="en-MY" sz="3600" baseline="30000" dirty="0"/>
              <a:t>[</a:t>
            </a:r>
            <a:r>
              <a:rPr lang="en-MY" sz="3600" baseline="30000" dirty="0">
                <a:hlinkClick r:id="rId3" tooltip="See footnote b"/>
              </a:rPr>
              <a:t>b</a:t>
            </a:r>
            <a:r>
              <a:rPr lang="en-MY" sz="3600" baseline="30000" dirty="0"/>
              <a:t>]</a:t>
            </a:r>
            <a:r>
              <a:rPr lang="en-MY" sz="3600" dirty="0"/>
              <a:t> the laying on of hands, the resurrection of the dead, and eternal judgment. </a:t>
            </a:r>
            <a:r>
              <a:rPr lang="en-MY" sz="3600" b="1" baseline="30000" dirty="0"/>
              <a:t>3 </a:t>
            </a:r>
            <a:r>
              <a:rPr lang="en-MY" sz="3600" dirty="0"/>
              <a:t>And God permitting, we will do so.</a:t>
            </a:r>
          </a:p>
        </p:txBody>
      </p:sp>
    </p:spTree>
    <p:extLst>
      <p:ext uri="{BB962C8B-B14F-4D97-AF65-F5344CB8AC3E}">
        <p14:creationId xmlns:p14="http://schemas.microsoft.com/office/powerpoint/2010/main" val="102076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347344"/>
            <a:ext cx="11719560" cy="6221095"/>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50000"/>
              </a:lnSpc>
              <a:buNone/>
            </a:pPr>
            <a:r>
              <a:rPr lang="en-MY" sz="3600" b="1" baseline="30000" dirty="0"/>
              <a:t>4 </a:t>
            </a:r>
            <a:r>
              <a:rPr lang="en-MY" sz="3600" dirty="0"/>
              <a:t>It is impossible for those who have once been enlightened, who have tasted the heavenly gift, who have shared in the Holy Spirit, </a:t>
            </a:r>
            <a:r>
              <a:rPr lang="en-MY" sz="3600" b="1" baseline="30000" dirty="0"/>
              <a:t>5 </a:t>
            </a:r>
            <a:r>
              <a:rPr lang="en-MY" sz="3600" dirty="0"/>
              <a:t>who have tasted the goodness of the word of God and the powers of the coming age </a:t>
            </a:r>
            <a:r>
              <a:rPr lang="en-MY" sz="3600" b="1" baseline="30000" dirty="0"/>
              <a:t>6 </a:t>
            </a:r>
            <a:r>
              <a:rPr lang="en-MY" sz="3600" dirty="0"/>
              <a:t>and who have fallen</a:t>
            </a:r>
            <a:r>
              <a:rPr lang="en-MY" sz="3600" baseline="30000" dirty="0"/>
              <a:t>[</a:t>
            </a:r>
            <a:r>
              <a:rPr lang="en-MY" sz="3600" baseline="30000" dirty="0">
                <a:hlinkClick r:id="rId2" tooltip="See footnote c"/>
              </a:rPr>
              <a:t>c</a:t>
            </a:r>
            <a:r>
              <a:rPr lang="en-MY" sz="3600" baseline="30000" dirty="0"/>
              <a:t>]</a:t>
            </a:r>
            <a:r>
              <a:rPr lang="en-MY" sz="3600" dirty="0"/>
              <a:t> away, to be brought back to repentance. To their loss they are crucifying the Son of God all over again and subjecting him to public disgrace. </a:t>
            </a:r>
          </a:p>
        </p:txBody>
      </p:sp>
    </p:spTree>
    <p:extLst>
      <p:ext uri="{BB962C8B-B14F-4D97-AF65-F5344CB8AC3E}">
        <p14:creationId xmlns:p14="http://schemas.microsoft.com/office/powerpoint/2010/main" val="171896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411480"/>
            <a:ext cx="11353800" cy="5765483"/>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lnSpc>
                <a:spcPct val="150000"/>
              </a:lnSpc>
              <a:buNone/>
            </a:pPr>
            <a:r>
              <a:rPr lang="en-MY" sz="3600" b="1" baseline="30000" dirty="0"/>
              <a:t>7 </a:t>
            </a:r>
            <a:r>
              <a:rPr lang="en-MY" sz="3600" dirty="0"/>
              <a:t>Land that drinks in the rain often falling on it and that produces a crop useful to those for whom it is farmed receives the blessing of God. </a:t>
            </a:r>
            <a:r>
              <a:rPr lang="en-MY" sz="3600" b="1" baseline="30000" dirty="0"/>
              <a:t>8 </a:t>
            </a:r>
            <a:r>
              <a:rPr lang="en-MY" sz="3600" dirty="0"/>
              <a:t>But land that produces thorns and thistles is worthless and is in danger of being cursed. In the end it will be burned.</a:t>
            </a:r>
          </a:p>
        </p:txBody>
      </p:sp>
    </p:spTree>
    <p:extLst>
      <p:ext uri="{BB962C8B-B14F-4D97-AF65-F5344CB8AC3E}">
        <p14:creationId xmlns:p14="http://schemas.microsoft.com/office/powerpoint/2010/main" val="21286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396240"/>
            <a:ext cx="11567160" cy="6050280"/>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50000"/>
              </a:lnSpc>
              <a:buNone/>
            </a:pPr>
            <a:r>
              <a:rPr lang="en-MY" sz="3200" b="1" baseline="30000" dirty="0"/>
              <a:t>9 </a:t>
            </a:r>
            <a:r>
              <a:rPr lang="en-MY" sz="3200" dirty="0"/>
              <a:t>Even though we speak like this, dear friends, we are convinced of better things in your case—the things that have to do with salvation. </a:t>
            </a:r>
            <a:r>
              <a:rPr lang="en-MY" sz="3200" b="1" baseline="30000" dirty="0"/>
              <a:t>10 </a:t>
            </a:r>
            <a:r>
              <a:rPr lang="en-MY" sz="3200" dirty="0"/>
              <a:t>God is not unjust; he will not forget your work and the love you have shown him as you have helped his people and continue to help them. </a:t>
            </a:r>
            <a:r>
              <a:rPr lang="en-MY" sz="3200" b="1" baseline="30000" dirty="0"/>
              <a:t>11 </a:t>
            </a:r>
            <a:r>
              <a:rPr lang="en-MY" sz="3200" dirty="0"/>
              <a:t>We want each of you to show this same diligence to the very end, so that what you hope for may be fully realized. </a:t>
            </a:r>
            <a:r>
              <a:rPr lang="en-MY" sz="3200" b="1" baseline="30000" dirty="0"/>
              <a:t>12 </a:t>
            </a:r>
            <a:r>
              <a:rPr lang="en-MY" sz="3200" dirty="0"/>
              <a:t>We do not want you to become lazy, but to imitate those who through faith and patience inherit what has been promised.</a:t>
            </a:r>
          </a:p>
        </p:txBody>
      </p:sp>
    </p:spTree>
    <p:extLst>
      <p:ext uri="{BB962C8B-B14F-4D97-AF65-F5344CB8AC3E}">
        <p14:creationId xmlns:p14="http://schemas.microsoft.com/office/powerpoint/2010/main" val="238394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699</Words>
  <Application>Microsoft Office PowerPoint</Application>
  <PresentationFormat>Widescreen</PresentationFormat>
  <Paragraphs>103</Paragraphs>
  <Slides>33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Calibri Light</vt:lpstr>
      <vt:lpstr>Office Theme</vt:lpstr>
      <vt:lpstr>PowerPoint Presentation</vt:lpstr>
      <vt:lpstr>PowerPoint Presentation</vt:lpstr>
      <vt:lpstr>PowerPoint Presentation</vt:lpstr>
      <vt:lpstr>GROW IN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BELIEVERS’ CONDITION</vt:lpstr>
      <vt:lpstr>LACK PROGRESS</vt:lpstr>
      <vt:lpstr>LIVE ON MILK</vt:lpstr>
      <vt:lpstr>SOLID FOOD</vt:lpstr>
      <vt:lpstr>TRAINING</vt:lpstr>
      <vt:lpstr>Spiritual Training</vt:lpstr>
      <vt:lpstr>Spiritual Maturity </vt:lpstr>
      <vt:lpstr>Perfection</vt:lpstr>
      <vt:lpstr>PowerPoint Presentation</vt:lpstr>
      <vt:lpstr>PowerPoint Presentation</vt:lpstr>
      <vt:lpstr>Does it really say it is impossible for a Believer who falls away to repent? </vt:lpstr>
      <vt:lpstr>It is problematic if we interpret this way</vt:lpstr>
      <vt:lpstr>Points to note when interpret scripture</vt:lpstr>
      <vt:lpstr>What the Bible doesn’t teach</vt:lpstr>
      <vt:lpstr>We can establish that…</vt:lpstr>
      <vt:lpstr>Examine 3 theological views</vt:lpstr>
      <vt:lpstr>Arminian</vt:lpstr>
      <vt:lpstr>Calvinist</vt:lpstr>
      <vt:lpstr>Free-grace</vt:lpstr>
      <vt:lpstr>What the Bible doesn’t teach</vt:lpstr>
      <vt:lpstr>What the Bible in fact does say is the opposite</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Sunday 2020</dc:title>
  <dc:creator>Chew, Alvin</dc:creator>
  <cp:lastModifiedBy>Chew, Alvin</cp:lastModifiedBy>
  <cp:revision>99</cp:revision>
  <cp:lastPrinted>2020-01-04T23:12:21Z</cp:lastPrinted>
  <dcterms:created xsi:type="dcterms:W3CDTF">2019-12-29T16:00:42Z</dcterms:created>
  <dcterms:modified xsi:type="dcterms:W3CDTF">2020-01-04T23:28:06Z</dcterms:modified>
</cp:coreProperties>
</file>