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6" r:id="rId2"/>
    <p:sldId id="400" r:id="rId3"/>
    <p:sldId id="367" r:id="rId4"/>
    <p:sldId id="395" r:id="rId5"/>
    <p:sldId id="399" r:id="rId6"/>
    <p:sldId id="377" r:id="rId7"/>
    <p:sldId id="380" r:id="rId8"/>
    <p:sldId id="381" r:id="rId9"/>
    <p:sldId id="382" r:id="rId10"/>
    <p:sldId id="393" r:id="rId11"/>
    <p:sldId id="398" r:id="rId12"/>
    <p:sldId id="371" r:id="rId13"/>
    <p:sldId id="397" r:id="rId14"/>
    <p:sldId id="373" r:id="rId15"/>
    <p:sldId id="383" r:id="rId16"/>
    <p:sldId id="384" r:id="rId17"/>
    <p:sldId id="385" r:id="rId18"/>
    <p:sldId id="396" r:id="rId19"/>
    <p:sldId id="388" r:id="rId20"/>
    <p:sldId id="389" r:id="rId21"/>
    <p:sldId id="391" r:id="rId22"/>
    <p:sldId id="394" r:id="rId2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86481" autoAdjust="0"/>
  </p:normalViewPr>
  <p:slideViewPr>
    <p:cSldViewPr snapToGrid="0">
      <p:cViewPr varScale="1">
        <p:scale>
          <a:sx n="47" d="100"/>
          <a:sy n="47" d="100"/>
        </p:scale>
        <p:origin x="1147" y="38"/>
      </p:cViewPr>
      <p:guideLst/>
    </p:cSldViewPr>
  </p:slideViewPr>
  <p:outlineViewPr>
    <p:cViewPr>
      <p:scale>
        <a:sx n="33" d="100"/>
        <a:sy n="33" d="100"/>
      </p:scale>
      <p:origin x="0" y="-10771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7069-6C3D-476C-B31A-3F7EDBB44D1C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7D3F3-C493-4963-AB0A-7D210C4AD82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162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896A8-9B9D-4427-9A72-8A08FDE444B5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90718-1CD1-4F90-8F7E-6EF515C777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305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588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463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14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9987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15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52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15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9746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1557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80210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590718-1CD1-4F90-8F7E-6EF515C7777B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2187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718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1223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803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1984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995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7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891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665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635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474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299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835C-D228-40D0-B8F2-9B321EC311C4}" type="datetimeFigureOut">
              <a:rPr lang="en-MY" smtClean="0"/>
              <a:t>15/3/2020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19ACF-6A1A-4D59-9DF2-04EACF97281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637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blegateway.com/passage/?search=Amos+1:1&amp;version=NIV#fen-NIV-22366a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3614" y="489858"/>
            <a:ext cx="5573757" cy="4989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en-US" kern="1200" dirty="0">
                <a:solidFill>
                  <a:schemeClr val="tx1"/>
                </a:solidFill>
              </a:rPr>
            </a:br>
            <a:r>
              <a:rPr lang="en-US" b="1" kern="1200" dirty="0">
                <a:solidFill>
                  <a:schemeClr val="tx1"/>
                </a:solidFill>
              </a:rPr>
              <a:t>TITLE:</a:t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sz="3600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Prepare to meet your God (Amos 4:12)</a:t>
            </a:r>
            <a:endParaRPr lang="en-US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0181" y="1298306"/>
            <a:ext cx="3655880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A prophecy to Israel by Amos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3613" y="4695127"/>
            <a:ext cx="2879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MY" sz="2800" dirty="0"/>
              <a:t>15</a:t>
            </a:r>
            <a:r>
              <a:rPr lang="en-MY" sz="2800" baseline="30000" dirty="0"/>
              <a:t>th</a:t>
            </a:r>
            <a:r>
              <a:rPr lang="en-MY" sz="2800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410412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81" y="311996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Detestable Worship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930" y="2389218"/>
            <a:ext cx="11297770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MY" sz="3600" dirty="0"/>
              <a:t>“I hate, I despise your religious festivals; your assemblies are a stench to me. </a:t>
            </a:r>
            <a:r>
              <a:rPr lang="en-MY" sz="3600" baseline="30000" dirty="0"/>
              <a:t>22 </a:t>
            </a:r>
            <a:r>
              <a:rPr lang="en-MY" sz="3600" dirty="0"/>
              <a:t>Even though you bring me burnt offerings and grain offerings, I will not accept them.</a:t>
            </a:r>
            <a:br>
              <a:rPr lang="en-MY" sz="3600" dirty="0"/>
            </a:br>
            <a:r>
              <a:rPr lang="en-MY" sz="3600" dirty="0"/>
              <a:t>Though you bring choice fellowship offerings, I will have no regard for them. </a:t>
            </a:r>
            <a:r>
              <a:rPr lang="en-MY" sz="3600" baseline="30000" dirty="0"/>
              <a:t>23 </a:t>
            </a:r>
            <a:r>
              <a:rPr lang="en-MY" sz="3600" dirty="0"/>
              <a:t>Away with the noise of your songs! I will not listen to the music of your harps. (Amos 5:21-23)</a:t>
            </a:r>
            <a:endParaRPr lang="en-US" sz="36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1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9" y="1050926"/>
            <a:ext cx="10994571" cy="1325563"/>
          </a:xfrm>
        </p:spPr>
        <p:txBody>
          <a:bodyPr>
            <a:normAutofit fontScale="90000"/>
          </a:bodyPr>
          <a:lstStyle/>
          <a:p>
            <a:r>
              <a:rPr lang="en-MY" b="1" dirty="0">
                <a:latin typeface="Arial Black" panose="020B0A04020102020204" pitchFamily="34" charset="0"/>
              </a:rPr>
              <a:t>The Lion has roared – who will not fear? Amos 3:8</a:t>
            </a:r>
            <a:br>
              <a:rPr lang="en-MY" b="1" dirty="0">
                <a:latin typeface="Arial Black" panose="020B0A04020102020204" pitchFamily="34" charset="0"/>
              </a:rPr>
            </a:b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564" y="2576740"/>
            <a:ext cx="5203371" cy="3187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MY" sz="3600" dirty="0"/>
              <a:t>Surely the Sovereign Lord does nothing without revealing His plan to His servants the prophets.</a:t>
            </a:r>
          </a:p>
          <a:p>
            <a:pPr marL="0" indent="0">
              <a:buNone/>
            </a:pPr>
            <a:r>
              <a:rPr lang="en-MY" sz="3600" dirty="0"/>
              <a:t>(Amos 3:7)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87" r="2" b="15125"/>
          <a:stretch/>
        </p:blipFill>
        <p:spPr>
          <a:xfrm>
            <a:off x="6866171" y="2576740"/>
            <a:ext cx="3943350" cy="28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12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MY" sz="4000" b="1" dirty="0">
                <a:latin typeface="Arial Black" panose="020B0A04020102020204" pitchFamily="34" charset="0"/>
              </a:rPr>
              <a:t>Chosen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90719" y="2330505"/>
            <a:ext cx="5095090" cy="397958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MY" sz="4000" dirty="0"/>
              <a:t>You only have I chosen of all the families of the earth, therefore </a:t>
            </a:r>
            <a:r>
              <a:rPr lang="en-MY" sz="4000" u="sng" dirty="0"/>
              <a:t>I will punish you</a:t>
            </a:r>
            <a:r>
              <a:rPr lang="en-MY" sz="4000" dirty="0"/>
              <a:t>.</a:t>
            </a:r>
          </a:p>
          <a:p>
            <a:pPr marL="0" indent="0">
              <a:buNone/>
            </a:pPr>
            <a:endParaRPr lang="en-MY" sz="4000" dirty="0"/>
          </a:p>
          <a:p>
            <a:pPr marL="0" indent="0">
              <a:buNone/>
            </a:pPr>
            <a:r>
              <a:rPr lang="en-MY" sz="4000" dirty="0"/>
              <a:t>(Amos 3:2)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60" r="17933" b="8695"/>
          <a:stretch/>
        </p:blipFill>
        <p:spPr>
          <a:xfrm>
            <a:off x="5977788" y="1028008"/>
            <a:ext cx="5425410" cy="480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36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16" y="365125"/>
            <a:ext cx="11188700" cy="1325563"/>
          </a:xfrm>
        </p:spPr>
        <p:txBody>
          <a:bodyPr/>
          <a:lstStyle/>
          <a:p>
            <a:r>
              <a:rPr lang="en-MY" dirty="0">
                <a:latin typeface="Arial Black" panose="020B0A04020102020204" pitchFamily="34" charset="0"/>
              </a:rPr>
              <a:t>The law of cause &amp;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3604"/>
            <a:ext cx="59055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MY" sz="3600" dirty="0"/>
              <a:t>Does a bird swoop down to a trap on the ground when no bait is there? Does the trap spring up from the ground if it had not caught anything? … When disaster comes to a city, has not the Lord caused it?</a:t>
            </a:r>
          </a:p>
          <a:p>
            <a:pPr marL="0" indent="0">
              <a:buNone/>
            </a:pPr>
            <a:r>
              <a:rPr lang="en-MY" sz="3600" dirty="0"/>
              <a:t>(Amos 3:5-6)</a:t>
            </a:r>
          </a:p>
          <a:p>
            <a:pPr marL="0" indent="0">
              <a:buNone/>
            </a:pPr>
            <a:endParaRPr lang="en-MY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116" y="2097587"/>
            <a:ext cx="5054600" cy="324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2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48" y="311519"/>
            <a:ext cx="11542701" cy="1300554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3600" b="1" dirty="0">
                <a:latin typeface="Arial Black" panose="020B0A04020102020204" pitchFamily="34" charset="0"/>
              </a:rPr>
              <a:t>Yet you have not returned to me – Amos 4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745" r="15602" b="-3"/>
          <a:stretch/>
        </p:blipFill>
        <p:spPr>
          <a:xfrm>
            <a:off x="225103" y="2924164"/>
            <a:ext cx="3814476" cy="27508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264681" y="2540502"/>
            <a:ext cx="7523000" cy="3639450"/>
          </a:xfrm>
        </p:spPr>
        <p:txBody>
          <a:bodyPr anchor="ctr">
            <a:noAutofit/>
          </a:bodyPr>
          <a:lstStyle/>
          <a:p>
            <a:r>
              <a:rPr lang="en-MY" sz="3600" dirty="0"/>
              <a:t>Famine (4:6)</a:t>
            </a:r>
          </a:p>
          <a:p>
            <a:r>
              <a:rPr lang="en-MY" sz="3600" dirty="0"/>
              <a:t>Drought (4:7-8)</a:t>
            </a:r>
          </a:p>
          <a:p>
            <a:r>
              <a:rPr lang="en-MY" sz="3600" dirty="0"/>
              <a:t>Disease on your crops (4:9)</a:t>
            </a:r>
          </a:p>
          <a:p>
            <a:r>
              <a:rPr lang="en-MY" sz="3600" dirty="0"/>
              <a:t>Plagues like Egypt (4:10a)</a:t>
            </a:r>
          </a:p>
          <a:p>
            <a:r>
              <a:rPr lang="en-MY" sz="3600" dirty="0"/>
              <a:t>Young men killed in war (4:10b)</a:t>
            </a:r>
          </a:p>
          <a:p>
            <a:r>
              <a:rPr lang="en-MY" sz="3600" dirty="0"/>
              <a:t>Fire like Sodom and Gomorrah (4:11)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1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48" y="311519"/>
            <a:ext cx="11542701" cy="1300554"/>
          </a:xfr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MY" sz="4000" b="1" dirty="0">
                <a:latin typeface="Arial Black" panose="020B0A04020102020204" pitchFamily="34" charset="0"/>
              </a:rPr>
              <a:t>A Spiritual Famine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446699" y="2581663"/>
            <a:ext cx="5784542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MY" sz="3200" dirty="0"/>
              <a:t>“The days are coming,” declares the Sovereign </a:t>
            </a:r>
            <a:r>
              <a:rPr lang="en-MY" sz="3200" cap="small" dirty="0"/>
              <a:t>Lord</a:t>
            </a:r>
            <a:r>
              <a:rPr lang="en-MY" sz="3200" dirty="0"/>
              <a:t>, “when I will send a famine through the land—</a:t>
            </a:r>
            <a:br>
              <a:rPr lang="en-MY" sz="3200" dirty="0"/>
            </a:br>
            <a:r>
              <a:rPr lang="en-MY" sz="3200" dirty="0"/>
              <a:t>not a famine of food or a thirst for water, </a:t>
            </a:r>
            <a:r>
              <a:rPr lang="en-MY" sz="3200" u="sng" dirty="0"/>
              <a:t>but a famine of hearing the words of the </a:t>
            </a:r>
            <a:r>
              <a:rPr lang="en-MY" sz="3200" u="sng" cap="small" dirty="0"/>
              <a:t>Lord</a:t>
            </a:r>
            <a:r>
              <a:rPr lang="en-MY" sz="3200" dirty="0"/>
              <a:t>.</a:t>
            </a:r>
            <a:br>
              <a:rPr lang="en-MY" sz="3200" dirty="0"/>
            </a:br>
            <a:r>
              <a:rPr lang="en-MY" sz="3200" dirty="0"/>
              <a:t>                               </a:t>
            </a:r>
            <a:br>
              <a:rPr lang="en-MY" sz="3200" dirty="0"/>
            </a:br>
            <a:r>
              <a:rPr lang="en-MY" sz="3200" dirty="0"/>
              <a:t>                                       (Amos 8:11)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6" y="2651917"/>
            <a:ext cx="4701143" cy="312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5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344" y="386930"/>
            <a:ext cx="10938355" cy="1300554"/>
          </a:xfrm>
        </p:spPr>
        <p:txBody>
          <a:bodyPr anchor="b">
            <a:normAutofit/>
          </a:bodyPr>
          <a:lstStyle/>
          <a:p>
            <a:r>
              <a:rPr lang="en-MY" b="1" dirty="0">
                <a:latin typeface="Arial Black" panose="020B0A04020102020204" pitchFamily="34" charset="0"/>
              </a:rPr>
              <a:t>Youths faint from spiritual thirst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57724" y="2452699"/>
            <a:ext cx="5793695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3600" dirty="0"/>
              <a:t>"In that day "the lovely young women and strong young men will faint because of thirst “.                                 </a:t>
            </a:r>
            <a:br>
              <a:rPr lang="en-MY" sz="3600" dirty="0"/>
            </a:br>
            <a:r>
              <a:rPr lang="en-MY" sz="3600" dirty="0"/>
              <a:t>                               (Amos 8:13</a:t>
            </a:r>
            <a:r>
              <a:rPr lang="en-MY" dirty="0"/>
              <a:t>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38" y="2779993"/>
            <a:ext cx="4485448" cy="29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8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en-MY" sz="4800" b="1">
                <a:latin typeface="Arial Black" panose="020B0A04020102020204" pitchFamily="34" charset="0"/>
              </a:rPr>
              <a:t>Earthquake 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35027" r="-1" b="14851"/>
          <a:stretch/>
        </p:blipFill>
        <p:spPr>
          <a:xfrm>
            <a:off x="0" y="2389218"/>
            <a:ext cx="5150277" cy="37142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577168" y="2622278"/>
            <a:ext cx="5787050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MY" sz="3200" dirty="0"/>
              <a:t>The words of Amos, one of the shepherds of </a:t>
            </a:r>
            <a:r>
              <a:rPr lang="en-MY" sz="3200" dirty="0" err="1"/>
              <a:t>Tekoa</a:t>
            </a:r>
            <a:r>
              <a:rPr lang="en-MY" sz="3200" dirty="0"/>
              <a:t>—the vision he saw concerning Israel </a:t>
            </a:r>
            <a:r>
              <a:rPr lang="en-MY" sz="3200" dirty="0">
                <a:highlight>
                  <a:srgbClr val="FFFF00"/>
                </a:highlight>
              </a:rPr>
              <a:t>two years before the earthquake</a:t>
            </a:r>
            <a:r>
              <a:rPr lang="en-MY" sz="3200" dirty="0"/>
              <a:t>, when </a:t>
            </a:r>
            <a:r>
              <a:rPr lang="en-MY" sz="3200" dirty="0" err="1"/>
              <a:t>Uzziah</a:t>
            </a:r>
            <a:r>
              <a:rPr lang="en-MY" sz="3200" dirty="0"/>
              <a:t> was king of Judah and Jeroboam son of Jehoash</a:t>
            </a:r>
            <a:r>
              <a:rPr lang="en-MY" sz="3200" baseline="30000" dirty="0"/>
              <a:t>[</a:t>
            </a:r>
            <a:r>
              <a:rPr lang="en-MY" sz="3200" baseline="30000" dirty="0">
                <a:hlinkClick r:id="rId4" tooltip="See footnote a"/>
              </a:rPr>
              <a:t>a</a:t>
            </a:r>
            <a:r>
              <a:rPr lang="en-MY" sz="3200" baseline="30000" dirty="0"/>
              <a:t>]</a:t>
            </a:r>
            <a:r>
              <a:rPr lang="en-MY" sz="3200" dirty="0"/>
              <a:t> was king of Israel.</a:t>
            </a:r>
            <a:br>
              <a:rPr lang="en-MY" sz="3200" dirty="0"/>
            </a:br>
            <a:r>
              <a:rPr lang="en-MY" sz="3200" dirty="0"/>
              <a:t>                                 (Amos 1:1)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4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557" y="516390"/>
            <a:ext cx="7440386" cy="1325563"/>
          </a:xfrm>
        </p:spPr>
        <p:txBody>
          <a:bodyPr/>
          <a:lstStyle/>
          <a:p>
            <a:r>
              <a:rPr lang="en-MY" dirty="0">
                <a:latin typeface="Arial Black" panose="020B0A04020102020204" pitchFamily="34" charset="0"/>
              </a:rPr>
              <a:t>Exile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29" y="1841953"/>
            <a:ext cx="68525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MY" sz="3600" dirty="0"/>
              <a:t>The Sovereign </a:t>
            </a:r>
            <a:r>
              <a:rPr lang="en-MY" sz="3600" cap="small" dirty="0"/>
              <a:t>Lord</a:t>
            </a:r>
            <a:r>
              <a:rPr lang="en-MY" sz="3600" dirty="0"/>
              <a:t> has sworn by his holiness: “The time will surely come when </a:t>
            </a:r>
            <a:r>
              <a:rPr lang="en-MY" sz="3600" dirty="0">
                <a:highlight>
                  <a:srgbClr val="FFFF00"/>
                </a:highlight>
              </a:rPr>
              <a:t>you will be taken away with hooks</a:t>
            </a:r>
            <a:r>
              <a:rPr lang="en-MY" sz="3600" dirty="0"/>
              <a:t>, the last of you with fishhooks.</a:t>
            </a:r>
            <a:r>
              <a:rPr lang="en-MY" sz="3600" baseline="30000" dirty="0"/>
              <a:t>3 </a:t>
            </a:r>
            <a:r>
              <a:rPr lang="en-MY" sz="3600" dirty="0"/>
              <a:t>You will each go straight out through breaches in the wall, and you will be cast out toward Harmon,</a:t>
            </a:r>
            <a:r>
              <a:rPr lang="en-MY" sz="3600" baseline="30000" dirty="0"/>
              <a:t>” </a:t>
            </a:r>
            <a:r>
              <a:rPr lang="en-MY" sz="3600" dirty="0"/>
              <a:t>declares the </a:t>
            </a:r>
            <a:r>
              <a:rPr lang="en-MY" sz="3600" cap="small" dirty="0"/>
              <a:t>Lord</a:t>
            </a:r>
            <a:r>
              <a:rPr lang="en-MY" sz="3600" dirty="0"/>
              <a:t>.</a:t>
            </a:r>
            <a:br>
              <a:rPr lang="en-MY" sz="3600" dirty="0"/>
            </a:br>
            <a:r>
              <a:rPr lang="en-MY" sz="3600" dirty="0"/>
              <a:t>                                          </a:t>
            </a:r>
          </a:p>
          <a:p>
            <a:pPr marL="0" indent="0">
              <a:buNone/>
            </a:pPr>
            <a:r>
              <a:rPr lang="en-MY" sz="3600" dirty="0"/>
              <a:t>(Amos 4:2-3)</a:t>
            </a:r>
          </a:p>
          <a:p>
            <a:pPr marL="0" indent="0">
              <a:buNone/>
            </a:pPr>
            <a:endParaRPr lang="en-MY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503" r="23203" b="2"/>
          <a:stretch/>
        </p:blipFill>
        <p:spPr>
          <a:xfrm>
            <a:off x="7952014" y="1841953"/>
            <a:ext cx="3295047" cy="31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21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/>
              <a:t>How do we respond to God in times like these?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66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0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442" y="728661"/>
            <a:ext cx="6656614" cy="1325563"/>
          </a:xfrm>
        </p:spPr>
        <p:txBody>
          <a:bodyPr/>
          <a:lstStyle/>
          <a:p>
            <a:r>
              <a:rPr lang="en-MY" dirty="0">
                <a:latin typeface="Arial Black" panose="020B0A04020102020204" pitchFamily="34" charset="0"/>
              </a:rPr>
              <a:t>Who is Amos?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5" y="2250168"/>
            <a:ext cx="6232072" cy="4351338"/>
          </a:xfrm>
        </p:spPr>
        <p:txBody>
          <a:bodyPr>
            <a:normAutofit/>
          </a:bodyPr>
          <a:lstStyle/>
          <a:p>
            <a:r>
              <a:rPr lang="en-MY" sz="3600" dirty="0"/>
              <a:t>A Prophet from Judah, sent by God to prophesy to Israel.</a:t>
            </a:r>
          </a:p>
          <a:p>
            <a:r>
              <a:rPr lang="en-MY" sz="3600" dirty="0"/>
              <a:t>A Shepherd and farmer of sycamore figs</a:t>
            </a:r>
          </a:p>
          <a:p>
            <a:r>
              <a:rPr lang="en-MY" sz="3600" dirty="0"/>
              <a:t>Started his ministry ~ 750BC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177" r="1" b="1"/>
          <a:stretch/>
        </p:blipFill>
        <p:spPr>
          <a:xfrm>
            <a:off x="7658099" y="2415778"/>
            <a:ext cx="3795002" cy="25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1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1382" t="15493" r="1382" b="1741"/>
          <a:stretch/>
        </p:blipFill>
        <p:spPr>
          <a:xfrm>
            <a:off x="472029" y="2517349"/>
            <a:ext cx="1870819" cy="3848428"/>
          </a:xfrm>
          <a:prstGeom prst="rect">
            <a:avLst/>
          </a:prstGeom>
        </p:spPr>
      </p:pic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29" y="311519"/>
            <a:ext cx="11542701" cy="1300554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MY" sz="4900" b="1" dirty="0">
                <a:latin typeface="Arial Black" panose="020B0A04020102020204" pitchFamily="34" charset="0"/>
              </a:rPr>
              <a:t>Pray &amp; Repent</a:t>
            </a:r>
            <a:br>
              <a:rPr lang="en-MY" sz="4000" b="1" dirty="0">
                <a:latin typeface="Arial Black" panose="020B0A04020102020204" pitchFamily="34" charset="0"/>
              </a:rPr>
            </a:br>
            <a:r>
              <a:rPr lang="en-MY" sz="3600" b="1" dirty="0">
                <a:latin typeface="+mn-lt"/>
              </a:rPr>
              <a:t>Lessons from Amos 7, locusts, fire and a plumb line </a:t>
            </a:r>
            <a:endParaRPr lang="en-MY" sz="4000" b="1" dirty="0">
              <a:latin typeface="+mn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72030" y="2517349"/>
            <a:ext cx="10546872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MY" sz="3200" dirty="0"/>
              <a:t>This is what the Sovereign </a:t>
            </a:r>
            <a:r>
              <a:rPr lang="en-MY" sz="3200" cap="small" dirty="0"/>
              <a:t>Lord</a:t>
            </a:r>
            <a:r>
              <a:rPr lang="en-MY" sz="3200" dirty="0"/>
              <a:t> showed me: He was preparing swarms of locusts after the king’s share had been harvested and just as the late crops were coming up. </a:t>
            </a:r>
            <a:r>
              <a:rPr lang="en-MY" sz="3200" baseline="30000" dirty="0"/>
              <a:t>2 </a:t>
            </a:r>
            <a:r>
              <a:rPr lang="en-MY" sz="3200" dirty="0"/>
              <a:t>When they had stripped the land clean, </a:t>
            </a:r>
            <a:r>
              <a:rPr lang="en-MY" sz="3200" dirty="0">
                <a:highlight>
                  <a:srgbClr val="FFFF00"/>
                </a:highlight>
              </a:rPr>
              <a:t>I cried out, “Sovereign </a:t>
            </a:r>
            <a:r>
              <a:rPr lang="en-MY" sz="3200" cap="small" dirty="0">
                <a:highlight>
                  <a:srgbClr val="FFFF00"/>
                </a:highlight>
              </a:rPr>
              <a:t>Lord</a:t>
            </a:r>
            <a:r>
              <a:rPr lang="en-MY" sz="3200" dirty="0">
                <a:highlight>
                  <a:srgbClr val="FFFF00"/>
                </a:highlight>
              </a:rPr>
              <a:t>, forgive! How can Jacob survive? He is so small!” </a:t>
            </a:r>
            <a:r>
              <a:rPr lang="en-MY" sz="3200" baseline="30000" dirty="0">
                <a:highlight>
                  <a:srgbClr val="FFFF00"/>
                </a:highlight>
              </a:rPr>
              <a:t>3 </a:t>
            </a:r>
            <a:r>
              <a:rPr lang="en-MY" sz="3200" dirty="0">
                <a:highlight>
                  <a:srgbClr val="FFFF00"/>
                </a:highlight>
              </a:rPr>
              <a:t>So the </a:t>
            </a:r>
            <a:r>
              <a:rPr lang="en-MY" sz="3200" cap="small" dirty="0">
                <a:highlight>
                  <a:srgbClr val="FFFF00"/>
                </a:highlight>
              </a:rPr>
              <a:t>Lord</a:t>
            </a:r>
            <a:r>
              <a:rPr lang="en-MY" sz="3200" dirty="0">
                <a:highlight>
                  <a:srgbClr val="FFFF00"/>
                </a:highlight>
              </a:rPr>
              <a:t> relented</a:t>
            </a:r>
            <a:r>
              <a:rPr lang="en-MY" sz="3200" dirty="0"/>
              <a:t>. </a:t>
            </a:r>
            <a:r>
              <a:rPr lang="en-MY" sz="3200" dirty="0">
                <a:highlight>
                  <a:srgbClr val="FFFF00"/>
                </a:highlight>
              </a:rPr>
              <a:t>“This will not happen,” </a:t>
            </a:r>
            <a:r>
              <a:rPr lang="en-MY" sz="3200" dirty="0"/>
              <a:t>the </a:t>
            </a:r>
            <a:r>
              <a:rPr lang="en-MY" sz="3200" cap="small" dirty="0"/>
              <a:t>Lord</a:t>
            </a:r>
            <a:r>
              <a:rPr lang="en-MY" sz="3200" dirty="0"/>
              <a:t> said.</a:t>
            </a:r>
          </a:p>
          <a:p>
            <a:pPr marL="0" indent="0">
              <a:buNone/>
            </a:pPr>
            <a:r>
              <a:rPr lang="en-MY" sz="3200" dirty="0"/>
              <a:t>                                                                                        (Amos 7:1-3)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235461"/>
            <a:ext cx="11544300" cy="1300554"/>
          </a:xfrm>
        </p:spPr>
        <p:txBody>
          <a:bodyPr anchor="b">
            <a:normAutofit/>
          </a:bodyPr>
          <a:lstStyle/>
          <a:p>
            <a:r>
              <a:rPr lang="en-MY" sz="4800" b="1" dirty="0">
                <a:latin typeface="Arial Black" panose="020B0A04020102020204" pitchFamily="34" charset="0"/>
              </a:rPr>
              <a:t>What does repentance look like?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055949" y="2351314"/>
            <a:ext cx="7327413" cy="411975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MY" sz="3200" baseline="30000" dirty="0"/>
              <a:t> </a:t>
            </a:r>
            <a:r>
              <a:rPr lang="en-MY" sz="3200" dirty="0"/>
              <a:t>This is what the </a:t>
            </a:r>
            <a:r>
              <a:rPr lang="en-MY" sz="3200" cap="small" dirty="0"/>
              <a:t>Lord</a:t>
            </a:r>
            <a:r>
              <a:rPr lang="en-MY" sz="3200" dirty="0"/>
              <a:t> says to Israel:</a:t>
            </a:r>
          </a:p>
          <a:p>
            <a:pPr marL="0" indent="0">
              <a:buNone/>
            </a:pPr>
            <a:r>
              <a:rPr lang="en-MY" sz="3200" dirty="0"/>
              <a:t>“</a:t>
            </a:r>
            <a:r>
              <a:rPr lang="en-MY" sz="3200" dirty="0">
                <a:highlight>
                  <a:srgbClr val="FFFF00"/>
                </a:highlight>
              </a:rPr>
              <a:t>Seek me and live</a:t>
            </a:r>
            <a:r>
              <a:rPr lang="en-MY" sz="3200" dirty="0"/>
              <a:t>;</a:t>
            </a:r>
            <a:br>
              <a:rPr lang="en-MY" sz="3200" dirty="0"/>
            </a:br>
            <a:r>
              <a:rPr lang="en-MY" sz="3200" baseline="30000" dirty="0"/>
              <a:t>5 </a:t>
            </a:r>
            <a:r>
              <a:rPr lang="en-MY" sz="3200" dirty="0"/>
              <a:t>    </a:t>
            </a:r>
            <a:r>
              <a:rPr lang="en-MY" sz="3200" dirty="0">
                <a:highlight>
                  <a:srgbClr val="FFFF00"/>
                </a:highlight>
              </a:rPr>
              <a:t>do not seek Bethel</a:t>
            </a:r>
            <a:r>
              <a:rPr lang="en-MY" sz="3200" dirty="0"/>
              <a:t>,</a:t>
            </a:r>
            <a:br>
              <a:rPr lang="en-MY" sz="3200" dirty="0"/>
            </a:br>
            <a:r>
              <a:rPr lang="en-MY" sz="3200" dirty="0">
                <a:highlight>
                  <a:srgbClr val="FFFF00"/>
                </a:highlight>
              </a:rPr>
              <a:t>do not go to Gilgal</a:t>
            </a:r>
            <a:r>
              <a:rPr lang="en-MY" sz="3200" dirty="0"/>
              <a:t>,</a:t>
            </a:r>
            <a:br>
              <a:rPr lang="en-MY" sz="3200" dirty="0"/>
            </a:br>
            <a:r>
              <a:rPr lang="en-MY" sz="3200" dirty="0"/>
              <a:t>    do not journey to Beersheba.</a:t>
            </a:r>
            <a:br>
              <a:rPr lang="en-MY" sz="3200" dirty="0"/>
            </a:br>
            <a:r>
              <a:rPr lang="en-MY" sz="3200" dirty="0"/>
              <a:t>For Gilgal will surely go into exile,</a:t>
            </a:r>
            <a:br>
              <a:rPr lang="en-MY" sz="3200" dirty="0"/>
            </a:br>
            <a:r>
              <a:rPr lang="en-MY" sz="3200" dirty="0"/>
              <a:t>    and Bethel will be reduced to nothing</a:t>
            </a:r>
          </a:p>
          <a:p>
            <a:pPr marL="0" indent="0">
              <a:buNone/>
            </a:pPr>
            <a:r>
              <a:rPr lang="en-MY" sz="3200" dirty="0">
                <a:latin typeface="+mj-lt"/>
              </a:rPr>
              <a:t>                                                   (Amos 5:5-6)                                                            </a:t>
            </a:r>
            <a:endParaRPr lang="en-MY" sz="32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4" y="2533123"/>
            <a:ext cx="3368449" cy="33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7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58" y="311519"/>
            <a:ext cx="11138432" cy="1300554"/>
          </a:xfrm>
        </p:spPr>
        <p:txBody>
          <a:bodyPr anchor="b">
            <a:normAutofit/>
          </a:bodyPr>
          <a:lstStyle/>
          <a:p>
            <a:r>
              <a:rPr lang="en-MY" sz="4800" b="1" dirty="0">
                <a:latin typeface="Arial Black" panose="020B0A04020102020204" pitchFamily="34" charset="0"/>
              </a:rPr>
              <a:t>Prepare to meet your God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567238" y="2351314"/>
            <a:ext cx="6816124" cy="41197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MY" sz="4000" baseline="30000" dirty="0"/>
              <a:t> </a:t>
            </a:r>
            <a:r>
              <a:rPr lang="en-MY" sz="4000" dirty="0"/>
              <a:t>“All this I have done to you, Israel, and this is why I have done it. Time’s up, O Israel!</a:t>
            </a:r>
            <a:br>
              <a:rPr lang="en-MY" sz="4000" dirty="0"/>
            </a:br>
            <a:r>
              <a:rPr lang="en-MY" sz="4000" dirty="0">
                <a:highlight>
                  <a:srgbClr val="FFFF00"/>
                </a:highlight>
              </a:rPr>
              <a:t>Prepare to meet your God</a:t>
            </a:r>
            <a:r>
              <a:rPr lang="en-MY" sz="4000" dirty="0"/>
              <a:t>!”.</a:t>
            </a:r>
            <a:r>
              <a:rPr lang="en-MY" sz="4000" dirty="0">
                <a:latin typeface="+mj-lt"/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en-MY" sz="4000" dirty="0">
                <a:latin typeface="+mj-lt"/>
              </a:rPr>
              <a:t>                                                       (Amos 4:12)                                                            </a:t>
            </a:r>
            <a:endParaRPr lang="en-MY" sz="40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4" y="2533123"/>
            <a:ext cx="3368449" cy="33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16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756B343-807D-456E-AA26-80E96B75D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0032" y="937672"/>
            <a:ext cx="5063459" cy="69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Israel in 750BC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425" r="11281" b="2"/>
          <a:stretch/>
        </p:blipFill>
        <p:spPr>
          <a:xfrm>
            <a:off x="482167" y="525982"/>
            <a:ext cx="5628018" cy="532414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032" y="2338181"/>
            <a:ext cx="5079432" cy="3511943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4000" dirty="0"/>
              <a:t>Under King Jeroboam II</a:t>
            </a:r>
          </a:p>
          <a:p>
            <a:r>
              <a:rPr lang="en-US" sz="4000" dirty="0"/>
              <a:t>Good location</a:t>
            </a:r>
          </a:p>
          <a:p>
            <a:r>
              <a:rPr lang="en-US" sz="4000" dirty="0"/>
              <a:t>Good relationships with neighbours</a:t>
            </a:r>
          </a:p>
          <a:p>
            <a:r>
              <a:rPr lang="en-US" sz="4000" dirty="0"/>
              <a:t>Vibrant trade</a:t>
            </a:r>
          </a:p>
          <a:p>
            <a:r>
              <a:rPr lang="en-US" sz="4000" dirty="0"/>
              <a:t>Economic prosperity </a:t>
            </a:r>
          </a:p>
          <a:p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1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57267" y="2000221"/>
            <a:ext cx="7286534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More than 700 years in Canaan</a:t>
            </a:r>
          </a:p>
          <a:p>
            <a:r>
              <a:rPr lang="en-US" sz="3600" dirty="0"/>
              <a:t>New Generation knew not hardship</a:t>
            </a:r>
          </a:p>
          <a:p>
            <a:r>
              <a:rPr lang="en-US" sz="3600" dirty="0"/>
              <a:t>Materialism ruled the day</a:t>
            </a:r>
          </a:p>
          <a:p>
            <a:r>
              <a:rPr lang="en-US" sz="3600" dirty="0"/>
              <a:t>Stone mansions (5:11)</a:t>
            </a:r>
          </a:p>
          <a:p>
            <a:r>
              <a:rPr lang="en-US" sz="3600" dirty="0"/>
              <a:t>Summer &amp; winter houses adorned with ivory (3:15)</a:t>
            </a:r>
          </a:p>
          <a:p>
            <a:r>
              <a:rPr lang="en-US" sz="3600" dirty="0"/>
              <a:t>Planted lush vineyards for its wine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6049" y="654635"/>
            <a:ext cx="6875480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 Black" panose="020B0A04020102020204" pitchFamily="34" charset="0"/>
              </a:rPr>
              <a:t>Good times in Israel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2472" r="18928" b="1"/>
          <a:stretch/>
        </p:blipFill>
        <p:spPr>
          <a:xfrm>
            <a:off x="7628761" y="2000221"/>
            <a:ext cx="4120420" cy="38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0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7814" y="810304"/>
            <a:ext cx="6313714" cy="1325563"/>
          </a:xfrm>
        </p:spPr>
        <p:txBody>
          <a:bodyPr/>
          <a:lstStyle/>
          <a:p>
            <a:r>
              <a:rPr lang="en-MY" dirty="0">
                <a:latin typeface="Arial Black" panose="020B0A04020102020204" pitchFamily="34" charset="0"/>
              </a:rPr>
              <a:t>Religious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35867"/>
            <a:ext cx="5758543" cy="4351338"/>
          </a:xfrm>
        </p:spPr>
        <p:txBody>
          <a:bodyPr>
            <a:normAutofit/>
          </a:bodyPr>
          <a:lstStyle/>
          <a:p>
            <a:r>
              <a:rPr lang="en-US" sz="3600" dirty="0"/>
              <a:t>Built shrines and temples in high places like Bethel and Samaria.</a:t>
            </a:r>
          </a:p>
          <a:p>
            <a:r>
              <a:rPr lang="en-US" sz="3600" dirty="0"/>
              <a:t>Worship, offerings and festivals continue.</a:t>
            </a:r>
          </a:p>
          <a:p>
            <a:r>
              <a:rPr lang="en-US" sz="3600" dirty="0"/>
              <a:t>More religious than ever.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4287" r="31313" b="1"/>
          <a:stretch/>
        </p:blipFill>
        <p:spPr>
          <a:xfrm>
            <a:off x="6955970" y="1111802"/>
            <a:ext cx="4425043" cy="42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So, What’s the problem?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45" r="16444" b="2"/>
          <a:stretch/>
        </p:blipFill>
        <p:spPr>
          <a:xfrm>
            <a:off x="635295" y="2524715"/>
            <a:ext cx="5150277" cy="371424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6429" y="2599509"/>
            <a:ext cx="4530898" cy="29358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God sent Amos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The Party Pooper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The Rain on a Parade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9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95" y="311996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God’s Temple Defiled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44" r="2" b="2"/>
          <a:stretch/>
        </p:blipFill>
        <p:spPr>
          <a:xfrm>
            <a:off x="459549" y="2835397"/>
            <a:ext cx="4392386" cy="31676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7463" y="2517349"/>
            <a:ext cx="6531427" cy="3639450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Slept with the temple whores (2:7)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Drink wine taken as fines in the temple (2:8)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Bethel (their worship) is all show, no substance (5:5-MSG)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0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Social Injustice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646" r="1" b="20627"/>
          <a:stretch/>
        </p:blipFill>
        <p:spPr>
          <a:xfrm>
            <a:off x="440872" y="2984778"/>
            <a:ext cx="3918857" cy="282617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9564" y="3461783"/>
            <a:ext cx="7429501" cy="26333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Sell the poor for a pair of sandals (2:6)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Trample on the heads of the poor (2:7)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Deprive the poor of justice (5:12)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600" dirty="0"/>
              <a:t>Impose straw and grain tax on the poor (5:11)</a:t>
            </a:r>
            <a:br>
              <a:rPr lang="en-US" sz="2800" dirty="0"/>
            </a:br>
            <a:endParaRPr lang="en-US" sz="2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Indulged in Worldly Pleasures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514" y="2767053"/>
            <a:ext cx="10662558" cy="31400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aseline="30000" dirty="0"/>
              <a:t>4 </a:t>
            </a:r>
            <a:r>
              <a:rPr lang="en-US" sz="3600" dirty="0"/>
              <a:t>You lie on beds adorned with ivory and lounge on your couches. You dine on choice lambs and fattened calves. </a:t>
            </a:r>
            <a:r>
              <a:rPr lang="en-US" sz="3600" baseline="30000" dirty="0"/>
              <a:t>5 </a:t>
            </a:r>
            <a:r>
              <a:rPr lang="en-US" sz="3600" dirty="0"/>
              <a:t>You strum away on your harps like David and improvise on musical instruments. </a:t>
            </a:r>
            <a:r>
              <a:rPr lang="en-US" sz="3600" baseline="30000" dirty="0"/>
              <a:t>6 </a:t>
            </a:r>
            <a:r>
              <a:rPr lang="en-US" sz="3600" dirty="0"/>
              <a:t>You drink wine by the bowlful and use the finest lotions, </a:t>
            </a:r>
            <a:r>
              <a:rPr lang="en-US" sz="3600" u="sng" dirty="0"/>
              <a:t>but you do not grieve over the ruin of Joseph</a:t>
            </a:r>
            <a:r>
              <a:rPr lang="en-US" sz="3600" dirty="0"/>
              <a:t>. (Amos 6:4-6)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4362</TotalTime>
  <Words>594</Words>
  <Application>Microsoft Office PowerPoint</Application>
  <PresentationFormat>Widescreen</PresentationFormat>
  <Paragraphs>87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PowerPoint Presentation</vt:lpstr>
      <vt:lpstr>Who is Amos?</vt:lpstr>
      <vt:lpstr>Israel in 750BC</vt:lpstr>
      <vt:lpstr>PowerPoint Presentation</vt:lpstr>
      <vt:lpstr>Religious</vt:lpstr>
      <vt:lpstr>So, What’s the problem?</vt:lpstr>
      <vt:lpstr>God’s Temple Defiled</vt:lpstr>
      <vt:lpstr>Social Injustice</vt:lpstr>
      <vt:lpstr>Indulged in Worldly Pleasures </vt:lpstr>
      <vt:lpstr>Detestable Worship </vt:lpstr>
      <vt:lpstr>The Lion has roared – who will not fear? Amos 3:8 </vt:lpstr>
      <vt:lpstr>Chosen</vt:lpstr>
      <vt:lpstr>The law of cause &amp; effect</vt:lpstr>
      <vt:lpstr>Yet you have not returned to me – Amos 4 </vt:lpstr>
      <vt:lpstr>A Spiritual Famine </vt:lpstr>
      <vt:lpstr>Youths faint from spiritual thirst</vt:lpstr>
      <vt:lpstr>Earthquake </vt:lpstr>
      <vt:lpstr>Exile</vt:lpstr>
      <vt:lpstr>How do we respond to God in times like these?</vt:lpstr>
      <vt:lpstr>Pray &amp; Repent Lessons from Amos 7, locusts, fire and a plumb line </vt:lpstr>
      <vt:lpstr>What does repentance look like?</vt:lpstr>
      <vt:lpstr>Prepare to meet your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Sunday 2020</dc:title>
  <dc:creator>Chew, Alvin</dc:creator>
  <cp:lastModifiedBy>Chew, Alvin</cp:lastModifiedBy>
  <cp:revision>254</cp:revision>
  <cp:lastPrinted>2020-03-13T23:22:23Z</cp:lastPrinted>
  <dcterms:created xsi:type="dcterms:W3CDTF">2019-12-29T16:00:42Z</dcterms:created>
  <dcterms:modified xsi:type="dcterms:W3CDTF">2020-03-15T00:26:13Z</dcterms:modified>
</cp:coreProperties>
</file>